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86" r:id="rId7"/>
    <p:sldId id="278" r:id="rId8"/>
    <p:sldId id="271" r:id="rId9"/>
    <p:sldId id="280" r:id="rId10"/>
    <p:sldId id="274" r:id="rId11"/>
    <p:sldId id="272" r:id="rId12"/>
    <p:sldId id="267" r:id="rId13"/>
    <p:sldId id="268" r:id="rId14"/>
    <p:sldId id="270" r:id="rId15"/>
    <p:sldId id="283" r:id="rId16"/>
    <p:sldId id="282" r:id="rId17"/>
    <p:sldId id="284" r:id="rId18"/>
    <p:sldId id="281" r:id="rId19"/>
    <p:sldId id="273" r:id="rId20"/>
    <p:sldId id="275" r:id="rId21"/>
    <p:sldId id="285" r:id="rId22"/>
    <p:sldId id="269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57D"/>
    <a:srgbClr val="5C38F6"/>
    <a:srgbClr val="15045C"/>
    <a:srgbClr val="051FA3"/>
    <a:srgbClr val="170468"/>
    <a:srgbClr val="9E0000"/>
    <a:srgbClr val="860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4" autoAdjust="0"/>
    <p:restoredTop sz="94660"/>
  </p:normalViewPr>
  <p:slideViewPr>
    <p:cSldViewPr>
      <p:cViewPr>
        <p:scale>
          <a:sx n="75" d="100"/>
          <a:sy n="75" d="100"/>
        </p:scale>
        <p:origin x="-169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40"/>
      <c:perspective val="30"/>
    </c:view3D>
    <c:plotArea>
      <c:layout>
        <c:manualLayout>
          <c:layoutTarget val="inner"/>
          <c:xMode val="edge"/>
          <c:yMode val="edge"/>
          <c:x val="0"/>
          <c:y val="1.1407480314960686E-3"/>
          <c:w val="0.9541666666666665"/>
          <c:h val="0.820734251968504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84150" h="222250"/>
              <a:bevelB w="171450" h="190500"/>
            </a:sp3d>
          </c:spPr>
          <c:explosion val="25"/>
          <c:dPt>
            <c:idx val="0"/>
            <c:spPr>
              <a:solidFill>
                <a:srgbClr val="1C057D"/>
              </a:solidFill>
              <a:scene3d>
                <a:camera prst="orthographicFront"/>
                <a:lightRig rig="threePt" dir="t"/>
              </a:scene3d>
              <a:sp3d>
                <a:bevelT w="184150" h="222250"/>
                <a:bevelB w="171450" h="190500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84150" h="222250"/>
                <a:bevelB w="171450" h="190500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84150" h="222250"/>
                <a:bevelB w="171450" h="190500"/>
              </a:sp3d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158729</c:v>
                </c:pt>
                <c:pt idx="1">
                  <c:v>432000</c:v>
                </c:pt>
                <c:pt idx="2" formatCode="#,##0">
                  <c:v>31000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60"/>
      <c:perspective val="30"/>
    </c:view3D>
    <c:plotArea>
      <c:layout>
        <c:manualLayout>
          <c:layoutTarget val="inner"/>
          <c:xMode val="edge"/>
          <c:yMode val="edge"/>
          <c:x val="0"/>
          <c:y val="1.1407480314960677E-3"/>
          <c:w val="0.9541666666666665"/>
          <c:h val="0.82073425196850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84150" h="222250"/>
              <a:bevelB w="171450" h="190500"/>
            </a:sp3d>
          </c:spPr>
          <c:explosion val="25"/>
          <c:dPt>
            <c:idx val="0"/>
            <c:spPr>
              <a:solidFill>
                <a:srgbClr val="051FA3"/>
              </a:solidFill>
              <a:scene3d>
                <a:camera prst="orthographicFront"/>
                <a:lightRig rig="threePt" dir="t"/>
              </a:scene3d>
              <a:sp3d>
                <a:bevelT w="184150" h="222250"/>
                <a:bevelB w="171450" h="190500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84150" h="222250"/>
                <a:bevelB w="171450" h="190500"/>
              </a:sp3d>
            </c:spPr>
          </c:dPt>
          <c:dPt>
            <c:idx val="2"/>
            <c:spPr>
              <a:solidFill>
                <a:srgbClr val="15045C"/>
              </a:solidFill>
              <a:scene3d>
                <a:camera prst="orthographicFront"/>
                <a:lightRig rig="threePt" dir="t"/>
              </a:scene3d>
              <a:sp3d>
                <a:bevelT w="184150" h="222250"/>
                <a:bevelB w="171450" h="190500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84150" h="222250"/>
                <a:bevelB w="171450" h="190500"/>
              </a:sp3d>
            </c:spPr>
          </c:dPt>
          <c:dPt>
            <c:idx val="4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84150" h="222250"/>
                <a:bevelB w="171450" h="1905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282000</c:v>
                </c:pt>
                <c:pt idx="1">
                  <c:v>130014</c:v>
                </c:pt>
                <c:pt idx="2" formatCode="#,##0">
                  <c:v>58783</c:v>
                </c:pt>
                <c:pt idx="3">
                  <c:v>73000</c:v>
                </c:pt>
                <c:pt idx="4">
                  <c:v>84037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gif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276873"/>
            <a:ext cx="9144000" cy="2664296"/>
          </a:xfrm>
          <a:prstGeom prst="rect">
            <a:avLst/>
          </a:prstGeom>
          <a:solidFill>
            <a:srgbClr val="15045C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ОТЧЕТ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О РАБОТЕ АССОЦИАЦИИ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ОУ СПО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ЧЕЛЯБИНСКОЙ ОБЛАСТИ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ЗА 2014 ГОД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5" y="5013176"/>
            <a:ext cx="8136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Тубер Игорь Иосифович, </a:t>
            </a:r>
          </a:p>
          <a:p>
            <a:pPr algn="ctr"/>
            <a:r>
              <a:rPr lang="ru-RU" sz="3200" dirty="0" smtClean="0"/>
              <a:t>председатель Правления Ассоциации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3419872" y="1124744"/>
            <a:ext cx="2232248" cy="223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http://assn74.ru/sites/default/files/styles/slideshow/public/field/slideshow/logoasso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3588" y="775590"/>
            <a:ext cx="556696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00010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07154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500042"/>
            <a:ext cx="9144000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РАЗМЕЩЕНИЕ ИНФОРМАЦИОННЫХ МАТЕРИАЛОВ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6357958"/>
            <a:ext cx="9144000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«Комсомольская правда», №17 от 24.04.2014г.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4000528" cy="544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7"/>
            <a:ext cx="3888000" cy="54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30014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37158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500042"/>
            <a:ext cx="9144000" cy="857256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АВГУСТОВСКИЙ ОБЩЕСТВЕННО-ПЕДАГОГИЧЕСКИЙ ФОРУМ (ЦЕНТР «РЕГИНАС», 21.08.14г. 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://gubernator74.ru/sites/default/files/styles/460x300/hash/bf/ef/bfefee0d287e0c03a9862773c0a2a62c.jpg?itok=IJoa_3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891661"/>
            <a:ext cx="5643603" cy="3680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http://gubernator74.ru/sites/default/files/styles/w1000/hash/a5/99/a599e2eb6ac4314572a7c4bd298dc959.jpg?itok=RyNNkqF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1571612"/>
            <a:ext cx="5462276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00042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ПОЕЗДКА НА ЧЕМПИОНАТ </a:t>
            </a:r>
            <a:r>
              <a:rPr lang="en-US" sz="2400" b="1" dirty="0" err="1" smtClean="0">
                <a:solidFill>
                  <a:srgbClr val="002060"/>
                </a:solidFill>
              </a:rPr>
              <a:t>WorldSkillsEuro</a:t>
            </a:r>
            <a:r>
              <a:rPr lang="en-US" sz="2400" b="1" dirty="0" smtClean="0">
                <a:solidFill>
                  <a:srgbClr val="002060"/>
                </a:solidFill>
              </a:rPr>
              <a:t> Lille 2014 </a:t>
            </a:r>
            <a:r>
              <a:rPr lang="ru-RU" sz="2400" b="1" dirty="0" smtClean="0">
                <a:solidFill>
                  <a:srgbClr val="002060"/>
                </a:solidFill>
              </a:rPr>
              <a:t> (ФРАНЦИЯ, г. ЛИЛЛЬ, 29.09-06.10.14)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ADOA8tQEZ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714776" cy="4955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://cdn.static1.rtr-vesti.ru/p/xw_1013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929066"/>
            <a:ext cx="4653077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www.ov3.de/media/customers/1200/00794736001374736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00174"/>
            <a:ext cx="2286014" cy="22860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520" y="500042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ТОРЖЕСТВЕННОЕ ПОДВЕДЕНИЕ ИТОГОВ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 КОМПЛЕКСНОЙ СПАРТАКИАДЕ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СРЕДИ СТУДЕНТОВ (ДОД ДУМ «СМЕНА», 16.10.14г.)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\\info\photo\2014\Октябрь\16.10.2014 - Спартакиада\DSC028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000240"/>
            <a:ext cx="7929618" cy="4299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42816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42816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00042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УЧАСТИЕ В </a:t>
            </a:r>
            <a:r>
              <a:rPr lang="en-US" sz="2400" b="1" dirty="0" smtClean="0">
                <a:solidFill>
                  <a:srgbClr val="002060"/>
                </a:solidFill>
              </a:rPr>
              <a:t>VIII</a:t>
            </a:r>
            <a:r>
              <a:rPr lang="ru-RU" sz="2400" b="1" dirty="0" smtClean="0">
                <a:solidFill>
                  <a:srgbClr val="002060"/>
                </a:solidFill>
              </a:rPr>
              <a:t> МЕЖДУНАРОДНОМ КОНГРЕССЕ-ВЫСТАВКЕ «</a:t>
            </a:r>
            <a:r>
              <a:rPr lang="en-US" sz="2400" b="1" dirty="0" smtClean="0">
                <a:solidFill>
                  <a:srgbClr val="002060"/>
                </a:solidFill>
              </a:rPr>
              <a:t>GLOBAL EDUCATION –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ОБРАЗОВАНИЕ БЕЗ ГРАНИЦ-2014» (МОСКВА, 25-26.11.14)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globaledu.ru/banners/edu_170_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943090"/>
            <a:ext cx="1850609" cy="12715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http://www.globaledu.ru/arhiv/2014/ge_14/gallery/f_251114/2/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3509408"/>
            <a:ext cx="6280058" cy="3205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www.globaledu.ru/arhiv/2014/ge_14/gallery/f_251114/2/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29269" y="1714488"/>
            <a:ext cx="3400449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://www.globaledu.ru/arhiv/2014/ge_14/gallery/f_261114/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3" y="1714488"/>
            <a:ext cx="3214710" cy="214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00010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07154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346" y="571480"/>
            <a:ext cx="9144000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ПРОДОЛЖЕНИЕ ИЗДАНИЯ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КНИГИ «ЛЕТОПИСЬ ДОБРА»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data:image/jpeg;base64,/9j/4AAQSkZJRgABAQAAAQABAAD/2wCEAAkGBxQSEhQUEhQWFhUWExoaGRgXGRoXFxcaHBsXHSIcHCAYHSggGB0lIRweITUhJikrLi8uGCAzODMsNygvLysBCgoKDg0OGxAQGywkHyQsLCwsLywsLCw1LCw0LCwuLSwsLCwsLCwsLywsLCwsLCwsLCwsLCwsLCwsLCwsLCwsLP/AABEIAKgAqAMBEQACEQEDEQH/xAAcAAEAAgMBAQEAAAAAAAAAAAAABQYDBAcBAgj/xABNEAACAQMBBAQHCQ0HBAMAAAABAgMABBEFBhIhMRNBUWEHFCIycYGRI0JSVJOhscHSFhc1Q1NVYnKCkqKjshUlM2NkdNE2c7PCJCY0/8QAGgEBAAIDAQAAAAAAAAAAAAAAAAIDAQQFBv/EAD4RAAIBAgQCBwUECAcBAAAAAAABAgMRBBIhMQVBEyIyUWFxkYGhscHRFBUzciM1UlRiguHwBiVCQ5Li8TT/2gAMAwEAAhEDEQA/AO40AoBQCgFAKAUAoBQGlrOpx2sEk8xxHGpZjjJwOwdZoCkDwuW3xW9+RH2qo+00f216mbMldmPCFbXs/QJHPFIULKJk3AwHPHE8RmrIVIT7LT8jFi31MCgFAKAUAoBQCgFAKAUAoBQCgFAKAUAoDnHhqv8A3C3tAeNzP5Q/y48M3tJUeuqMTV6OlKXgZSuykE15MvPi2vPF7yyuDwCXARj+hL5B9WcH1V1OFTtUce9fAhNaH6BrvlQoBQCgFAKAUAoBQCgFAKAUAoBQCgFAKA4d4RNYjk1V96RQttCsYyR57+U3sGK5nE88oqEFe5OBAnXbb8sntrkfY6/7DLMyNfVb2GaCRUlQtu5GGGcjiPXwq3D0qtKrGUotamG00foXZzUhc2sE4OekiVj6SBn569KUklQCgFAKAUAoBQCgFAKAUAoBQCgNXU9Rit42lnkWONebMcCgOa6t4U5JfJ06Abn5efKqe9EHlMO8kVp18dSo6N3fciSi2VHUJbm5/wD13c0o+Ap6KP8AdTn6zXMqcVqS7Ct7yagjUh0aBPNiT1jP01pyxdaW8mSyo2vF0+An7o/4qrpJ979RYxzafE3nRIf2RUo16sdpP1FkYrbTRC29bPLbt2wuV9o5H1itmnxGvDd38zDgizaXt5qNtgShLyMc/wATNjuIyrH1D1V0aXFKctJq3vIODOibLbaWt/kQuVlHnQyDclX0r1+kZrpxkpK6IFirIFAKAUAoBQCgFAQ20u09tYKjXUm4HbCjBYtjngDjgddAZdI2itboZt7iKTuVgT7OdASlAVnbXbKLT0A3TLcSA9FCp8pj2k+8QdbGoTnGEc0nZA5DftNdyie+cSuPMQf4MPci9Z/SPHhXBxXEZ1OrDRe9lqhYzVzSYoBQHu6eysA8IrIFAKA1ruyWQhjlXXikinddD2qRxq+hialF3i/YYaTLrsd4RHjdbbUmHlYEV1jCufgyjkjd/I91ehwuLhXWmj7ipxsdSrbImnqGqwwDM0scY/TYL9JoCE07b/T551t4bhXkbzcA7rHngNjBPdS4LPQCgFAfLsACScADJJ5AUBwbWNZOoXb3XHokBitwfgA+VJ+2fmAricUxF30S5blkFzI+50qGQ5ZBvdTL5LD1rxrn08VVp9mRNxTNgbT31gF6C7eTeO6kM46XePYGJDAd5ziurheITqNqaVlu+4rcT5iR2d5p26SeU5d+zsVexRyxXNxeKlXl4ckTjGxnrUJHxNKqAsxCqOZJwBUoxcnaKuwe6TZXV7xtIcRn8fNlUPeq+c/p4Cs16mGwuleXW/Zjq/a9kEnLYmpNiIYhvX+osP0UZbdfpLH21pR4tVqaYXD+13l/Ql0aXaZomx2eHO4ye3p5T9dX9Nxt7Qt/LExakZ7fZ7SJuFrfvG3VifP8Mmc1CeN4nS/GoJr8vzQywezPL/Y2/gG9E8d4nZjoZcd3Eqx9lKXFMFWdpp03/wAl8mg4SW2pC2t8rsyEMki+dG43XX1Hn6RW5UoyglLRxezWqIpm1VJkxzwq6lXAKkYIPXUoTcHmjuDR/tW8VktZL24WDdxDuMEJAz5DMBvZAxjjyFdp4+pKjngldb/VFWVXPuPRoQd4oHb4Tku3tbNc2pja895emhNRRlv7TfTCHcdWDxsOG468VI9dRw+IdKop+vkZaujs+wu0g1C0SbG7IPIlT4Ei+cPR1juNeqUk1dFBYayBQGtqVks8UkT53ZEZGxwOGGOFAcI1DTJdPmW0uMEEHxeUcFlRccMdTrkZHfXB4hg3FurHZ7+BbGXI9Jxz5VyrXJkTpAMztctyPkwjsTrb0tW7iH0UVRj5y8+72EVrqS9aRIwXt2sSF35DqHMnqA7SaspUpVJZYmG7E3pmzccMXj2sFVC4ZIG4pHnlvD8ZIezqrTrY+dSf2XAat7y5vy7kTUUlmkZ9rtT1J7Ca7jHiVuigorDNxKCQMnqhGOria62A/wAN0KXXr9eXu/qVyrN7EHsVo8P9rWyugk34pixl90LEbuCd/OTXS4bWlUUr7K1ktLEJqx7tFEq6jqYUAAMmAAAB7lVPFPxKf980ZhsbWv6dEdntNcxJvl4FLbo3iCTkZxnjXVqtqnJruZBbmLYixu/GpoLG46NY4FkEUuZIWJYjd55j9IriwwFDiFHNXj1r7rR/1LMzg9CxXUcGpMbW+hNrfxjKEEb2Phwv79OHL21wa+FxfB5Zqbz0nv3e1cvMtUo1N9yp3EE1tN4tdY38ZjkHBJlHWOxh1rW7GVKvS6ehtzXOL+ncyGqdmZarMmrqVkJoyh4HmrdasORFW0KrpTzL2+KMNXMej3plTy+EiHdcfpDr9B51PE0lTl1ey9V5BO5mubghkjjQyTSHEca82P1KOs1LC4WVeVltzZhux1nwd7JNYRSNK4ee4ZXl3RhFIGAqjsA6+uvS06apwUI7IqbuW2rDAoBQEXtJoEN9A0E65U8QR5yN1Mp6iKA4FtTp9zat4jOCXkO6kwGEli983cwHAjtIrj1MHGhU6Zdla28eRYpXViRRAoAAwAMAdgFcVtt3ZYfVYBI7D2KSF9SuSBBBvdBvebw86Y+zA9dUcTqzppYKj25WzfKP1MwV+sy2bJ6O9/Iuo3qYTnaW7fil/Kv1GRuB7hXp+F8MhgaWVaye7/vkUzm5M3PDH+CLr9Vf6hXTIFF2L/DFp/2Jv/WuPwnafsLJmptR+EtT/WT/AMVR4p+JD++aENmb+uf9N6Z/3bf+o11a34cvJ/Agtzd8FX4Uuf8AZx/+Q1pcK/A9rJT3Oh7V7NRX8W5JlXU70Uq8JIn6mU/V110JRUk4yV0yBRZLZtRhmsL0BL22wRIBwJ95Mn6LY4j1V4XF4efB8UqtPWnLl4c0/kbUX0kbPcplhOzBlkXdljYpIvY4+o8x6a360IxacHeLV0/AgjaqkyQ9zHIl1H0Cb7XOIt0ndHSDzST2YJ9ldLC01iafRN2yu68nuQk7O52rYbYtLBS7kS3Ug90lI/gQe9QfPXep04045YrQqbuWypgUAoBQCgON+Em66XVQnvba2H70pyfmUVy+KztTUe9/AnBakLXALTS1VWdVhj4PPIsSns3uZ9Qyavw7jGTqT2inJ+ww+4vuqaYs01lpUYxAqdLOB1xRFQqHHw25+g1R/hyg8RXqYypvfTze/oZrOyUUdNUY4DlXszXOceG3X4I7GW1Z/d5YwyIASSAw48Bw9dYuDn2zG1FtDqVvPI5EaRShm3G4Ft3HV3VzeHUZUlLPpexObuYta123ku9QnWTyJXTo/Jbef3PBIGMgZ6zTHUJVZRlDl9UIuxs6ttXbPoljaq5M0UkJddxuAUnPHGOFb1XrQkl3MijZ2A2vtLbUJpZpCkb2yIGKtjeDk45cOBrW4fTlSpZZ73Myd2d6jcMAQcggEEdYNbxEo/hLtugMGpRjyrZt2XA4vbuQGB/VOGHoPbWjxHBrF4eVJ78vPkShLK7lN8IFmIb6G4TzLuMoxHLfQbyn1qT7K8lwqo6uFnSlvTd15Pf0ZfUVpX7yNrYMEdrpKwmRPPhZZV7mQhvqrcwE8lePjoRlsfomyuBJGkg5OisPQwB+uvTlJmoBQCgFAKA4Nrr72p6i3+dGg/ZjHD2k1w+LPrxXgyyBirkFhn2Zh6TVLUHlHFLJ6+Cg/OfbUMZLJgKj73FfMR1kjfg2xe01S/kFq06kxQ7yyBWQICSArDDZL9o82utwapSw2Cpxk7OV5e8hUTcmWe28Llmf8aO5gPXvxFlHrTINduNenLsyXqV2ZSNtNprW51JJYJ0ZPEwuc4w2+Tjj14rR4pCU6ayq+pKG5gt5N5vOymB5vFs8c9eOyuFlS0kmiw+t41CyMjJrFgRG0l4gt5VMi5KEAbwyfVW7g6U+mi8r37iMnodTt/Clp0UMSCR5XWJAVijd+O6OGQMV6WU4x3dikh9ofCWLmCWGLT5nSWNkLSusIwRjOMMe/BA5Vrzx1CH+r0JZWQ+rz9Ps9bTni8JhbPejBT82a8jh4dDxipS5SzL1Vy9600zSNWmDBfJvRSDtRvoNTpO04vxRh7HY/B3Pv6ZZt226c+4Yr2BQWKgFAKAUAoDgmsJu6lqK/wCoVv3o1NcLiy68X4FlM+K5JYb2xJxqq99o+PU61TxLXh7/ADr4GYdsi3Ui7vwTk+NsfaqkVtXTw9Fr9hfEjzZmBqsyat+kIXMwjx2uB9dXUnVvanf2GHbmVe8mtC6pb27ySt5oi3kznljHE+oV2KFHFyXXlp46lbcS8bPeCvUpY2ea68VyPIjOZW9DHPk+rJrceEovtRV/IjmZUtoNBn09wNSgkkQnhMsjNGfVyB7jioVMPNfgtR9nzMp95t6VJZNjoljDEcmUBv4udcivHFx7bdvAmspOcu75q5+5MA0BsQ+Tsw+ffB8ftSnH00mr8bi0/wC1FD/bNYfVRgxXbYjc9iN9BqdNXml4oM6/4NYt3S7If6dPnGa9ga5ZaAUAoBQCgOK7f23RatIccLi3Rx3mMlT6eYrk8WheEZdz+JOBF1wi0aZcdDqFlKeRdoW7ukHD5xj11mtDpcHWp87KXpv7gnaSZsbW2UsWqSrDC8zXUaSIqY4smVbJJwBy41PhEHjMHCKesG0/J6oVOrI9vdmZ4Y+l1G7hsYvgJ7tO3cucDPoBru0uGUodrUqc2bmg7CtckNBA1tF8ZvPdruUdqRnyIfWPVXQjGMVaKsQOmbNbJW1iD0KZkbz5XO/K572PH1cqkCdoDHPCrqVdQykYKsAQR3g86A51r/gsj4tY9GoJybaZekt2P6PHehPevDuoCnjQoY5OhkeXTJ2GEjmbprOQ5HGOQgED9EnhkVrVcJRq9qOplSaNXabTb6xhZ57dWTdwJoX3kyeAyDxGSR21oPhSUk1LTncnnJrbK38W0ywsffSPGrDujw7/AD4HrrzfDp9Pjq2K5JO3t0RdPSKiRRNbJEj9fci3kCjLMNxQOZLHdAHfxrawUM1eK8bkZbH6D0mz6GCKIfi41Th+ioFepKTboBQCgFAQm1m00Onw9LMSSTiONeLyN8FR9fVWG0ldg4VtPqdzNKl9ctxR8dEvmRRNwIHwm5EnrxXHqYqOKboxWltPMsUbaklXFLDV1O06WJkBw3NT2MOIPtq6hV6OopPbn5czDV0WDVNbF3YwXkE0cV/ahmCsyht4DdkQhiMg4z6hWvw+NXhuPlTyt05c0na3Jkp2nG/MsuxltpgVLxrpLi4kQMZrmROkGeOApPuWD1AV7U1i4/dBafGYPlU/5oB/b9r8Zg+VT/mgH3QWnxqD5VPtUA+6C0+NQfKp9qgH3QWnxqD5VPtUBrahqNhPGY5prWRG4FXkjIPtNAcvW0tRqItoLv8A+BblJnikmVoum47iRFjndHnEZwCBXF47ialLDOFJNylpor2XMspJN3Zoa/qYvb55VOYoFMMRHJmzl2HaM4Ge6uLhcO8LhI032pdaXh3Isk80rmOsgidQuZPGIBCqu0LCdlfzW3SN1T6Tn2CulgZRop1p+S+ZCWuh3nZLaaHUIBLFwIO7JGfPifrVh9B669AmmroqJusgUAoCG2v2gWwtJLllL7mAFBxvMxCgZPIZI41hu2oOL3EstxMbm6YNMRhQPMhX4CD6T115zGY11nljpH4lsY2E0QdSrDKsCCO41pRk4yUluiZHaJMRvQSHy4sAH4ae9b6jWzioJ2qw2l7nzRGPcSlahIqtzoSTXc+SVbdR1OARxyDkHnyFdeGMlSw8GldapleW7PtrPo2VJLOOUuwVXjwN5jwAKtyJ9NY6XpE5QquNldp8l5oza3Il/uXl/NL/AMr7Vaf3hS/eV7/oZyPuPPuXl/NL/wAr7VPvCl+8r3/QZH3D7l5fzS/8r7VPvCl+8r3/AEGR9w+5eX80v/K+1T7wpfvK9/0GR9x79y8v5pf+V9qn3hS/eV7/AKDI+40NS08W5jE2mMhkJCA9Gd4gAnkTyzV9Gs6ybp4i6W++hhq26MMmgK4LzpHGigno4hx4D3z/APFWLGuLyU223zfyQy95I7MQblrEO1d728a1cdPNXk/YZjsb91cLGjO5wqjJrXpwc5KMd2ZbsaOiQNhpZBiSYhiPgqPNX1D6avxU43VOG0dPN82Yj3m/aXU1pOLu1/xAMSR5ws6fBbsbsbqrYwON6J5J9n4GJRudr2X2hhv4FmgPA8GU8GjYc1YdRFehTuVEvQCgNTVtOjuYZIZRvJIhVh3H66A4LHayW8ktpOcyQHG9y6SM+Y49I59hFec4hh+iqZlsy2LujBcavAhw0q57Ad5vYONa8MLWn2Ysk5I8fR7y6aOS0s599DwkdeiRlPNTvkFgcdQ511MNgKkYuNS2V8vHvIOS5GeyuxIpOCrKSro3BkYc1YdRFcmvQlRnll/6TTuaV55N3A3U6Oh9Iww+urqfWw813NP5GHufW0TlYC6843Rx+ywNYwaTq5Xs016oS2O06s0xgY2u50pA3OkzudXPFeJw6oqqlXvl523Nl3toVT+/f9F/HXY/yb+P3EP0ngReoa5rMNxb27i037jf3Mb2BuBSc9nMVtUcHwqrRnWjntC1/aRcpppEp/fv+i/jrV/yb+P3Gf0hYNmfHd1/Huh3t7yOhzjdx15681zcd9kzL7Le1tc3eTjm5lL8JUgbULRPgW8r47N5kH1V2+DJxwdWXfKK9Eyup2kVXaSQi2kA5sAg9LECurgo3rRvy19CuWxIRxhFC9SqB7BWtJuUm+8kV641GOaZelbcgXyk3gQs7DrBPAqv111I4arRpXjG8pe5fVleZNljRwwyCCO0HI+auU007MsMdzOsaM7cFUZNShBzkox3ZhnS/BPoD29s08wxNdsJWXqRcYRfTjiT2mvWUaapwUFyKW7l4qwwKAUBX9otjLO+kSS5hDsgwDkjIznBweI9NAb2l6BbWwxBBFH+qgB9vOgJKgKHt7sIblvGrMiO6A8pT5k6jkr9jDqaqa9CFaOWX/hlOxx7W7vAXfRopreZGeJ+DqM4PpXB5jhXHp4WpSqOEtpJpP4E3JPUk9ai3oJlHXG2PZWjhpZa0X4om9i+atrckeiC5hbdcW0bA4B44UddcGhhIT4o6FRXWZlrl1LogNbvNStILW4a+EizSxKU6BVwH489457OVdDDUsBiKtSlGjZxUnfNfbwsQbkkncnNr/wtpHpuf6Y60eHfq/FfyfFk59uJra1fXsurNZ29yIEFssmTGJOOSDzI+mrMNRwlPh6xNanmea29jDcnOyZsbB6ndPeX9tczCbxcxBWCBM7wck4BPYOvqqviuHw8cNRrUYZc97q99rGYN3aZX9sZd/VZf8u1jX95mNdDh8cvD4+Mm/QhPtla2hnUNbq7BVMpdieWEGfpIrp4OEnGcoq7tb1ISLXsrsdLqeJJ1eGyzkKfJkuR9KR/Oa6eDwCpdeesvgQlK52I6dEYxEY0MaqFCFQVAHVg8K6RAqOp+CywkJaJXtn+FA257VOVPsqE6cZq0lcXIaz8FMnTx+MXaz2yOHKGLddyvEKxDEFc4J7ccqopYOlTnnitTLk2dRraMCgFAKAUAoBQCgKl4R9lIL60lMkStLHE5jfkykDOMjjjI5cqA5Hp0vSwIx9/GM+sYNeSrR6Oq13MvWqJjxjf2YPakRQ9xV8YrT6PLx1eLv6olf8ARG34Qj/d2nf7i2/pqnhH/wBlf8s/iZqdlEptgf720j03P9Mda3Dv1fiv5PiyU+3Ewxn/AOxv/sB/VVkv1KvzmP8AcPNh/wALax+vB/S9OKfq7C+UvkIduRWdRk39Qv354mRB6EQcPaTXTpRy4OjHwb9WQfaZJ+D/AEeO71RjMiultbhgGG8u+7cDx4ZAU13uFQtScu9lU9ztldMgKAUAoBQCgFAKAUAoBQCgPCKA/Oul2xg6W3Oc288kfHngNlfapBrzfEoZa78VcuhsXTwUsptLiJwpWK7lB3gMYOH454dfzV57jqksRTqRveUFt6FtLZoxXXhHgbeMNlPcwRNxlRAYxjrXPPHqqdPgVaNukrRhOXJvX2h1VyRa9P1i3urcXUWJFVWYHA3lIHEcfNPCuRVwtfD1nh56NtLwfc/Emmmro0tjNpYNSja4ij3GVtxt4LvjgDzHUc1dxLAVsDNUZyunqrXt6GISUtUYdjdr7e/luRbxleiZd5yFxJkuARjiR5OePbVnEuGV8HTpurK+a9lrpt9RCak3Y5vpkvSG4k/KXUzereIHzCvSYiORQh3RivcUo6D4FbXK3tx+UudwHr3Ylx7Ms1eiwcMlGK8CmW50utkwKAUAoBQCgFAKAUAoBQCgFAcN2ttuh1a8XqlWKYekgq30CuNxaHZl5osgzHstbvJHrFvFwkkjRk9LI649e789cPHThTnha09k2n6r6lkVdSRNbBbX2UWnRJJKkLwJuyRt5LhhnPA8Tk1pcV4Zi6uMlKEXJSd01tbzJwnFRJrQb2CexlltoDBG6SEAoE3/ACSN7C9R7e6tHF0q1LFxp1p55Jrne2u2pKLTjdI43ot7JpturxBmGo2zIuPeyoxXPfwb+KvaYmlTx1bLPToZJ+aav8vcaybivMuPgusPEZ9WiznoI4snvCSk/PmuNxyr9rpYaaXacvii2ksrZAaAejs42PVGWPzmt7F9fEyXjYgtjs/gpseh0u1B850MjelyWP016ZKysikttZAoBQCgFAKAUAoBQCgFAKAUBybwvW+5e2U2OEkcsJ9I3XX660OJQzUG+7UlDcp2h7QyWt7NJbxCcGFUcb/RqrBiR5W6cnHVXCxOChiMLGFWWTVtaX0t3XRbGVpaEje7QiaTpJdGt3f4TTKT6/cuNUU8E6UMkMXJLuy/9jLlf/SSf3wrnd3f7OTdxjHjAxjlj/C5VqfcuHvm6d3/AC/9iXSPuNJNqmCxoNJhCxNvRjpxhG7V9y4Gth8Pi5Sk8VK8lZ9XdePWMZ/4TDf7VTNHciPTo45LhCHkWYFicEZPuY3sZ7alS4fSjOm54hyUHonH+uhhzeuhWpLgPY7kWSxCw7vJg5IXdI6jXVp0ZfbFm77+wg31T9L2NqIo0jXkiKo6uAAFd8qM9AKAUAoBQCgFAKAUAoBQCgFAVbwibJHUrdY0l6GSOUOj4JwcEEcCDxBNYlFSVmCj2fgnvIkCJd24Uf5Le0+VxNadTAUqks0r38ySk0ZvvY3/AMct/kW+1Vf3ZQ8fUZ2PvY3/AMct/kW+1T7soePqM7H3sb/45b/It9qn3ZQ8fUZ2PvY3/wAct/kW+1T7soePqZzsaT4JJlvIrie6iZUdXZEjZekKHK5y2Mg9dbdKhCkrLl38iLdzrdXG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F:\летопись добра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3825584" cy="5072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72000" y="2060848"/>
            <a:ext cx="41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Представлена статья об истории становления Совета директоров </a:t>
            </a:r>
          </a:p>
          <a:p>
            <a:pPr algn="ctr"/>
            <a:r>
              <a:rPr lang="ru-RU" sz="3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и Ассоциации ОУ СПО Челябинской области: люди, события, факты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6500826" y="4214818"/>
            <a:ext cx="2500330" cy="240146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35672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35672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85720" y="428604"/>
            <a:ext cx="878684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ОТКРЫТЫЙ КОНКУРС  ПО ВЫДЕЛЕНИЮ ГРАНТОВ НЕКОММЕРЧЕСКИМ НЕПРАВИТЕЛЬСТВЕННЫМ ОРГАНИЗАЦИЯМ, ПРОВОДИМЫЙ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 РАСПОРЯЖЕНИЮ ПРЕЗИДЕНТА РФ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9512" y="2050764"/>
            <a:ext cx="3963860" cy="380712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172948" y="2500307"/>
            <a:ext cx="5083036" cy="593247"/>
          </a:xfrm>
          <a:prstGeom prst="rect">
            <a:avLst/>
          </a:prstGeom>
          <a:solidFill>
            <a:srgbClr val="C00000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2172948" y="2428868"/>
            <a:ext cx="5042258" cy="59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44385" y="2521967"/>
            <a:ext cx="4392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Российский союз молодежи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2172949" y="3259636"/>
            <a:ext cx="5083036" cy="1241107"/>
          </a:xfrm>
          <a:prstGeom prst="rect">
            <a:avLst/>
          </a:prstGeom>
          <a:solidFill>
            <a:srgbClr val="C00000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2172947" y="3188197"/>
            <a:ext cx="5042259" cy="1240935"/>
          </a:xfrm>
          <a:prstGeom prst="rect">
            <a:avLst/>
          </a:prstGeom>
          <a:solidFill>
            <a:schemeClr val="bg1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44387" y="3214686"/>
            <a:ext cx="51131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Развитие научно-технического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и художественного детского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и молодежного творчества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2172950" y="4650123"/>
            <a:ext cx="5076000" cy="896617"/>
          </a:xfrm>
          <a:prstGeom prst="rect">
            <a:avLst/>
          </a:prstGeom>
          <a:solidFill>
            <a:srgbClr val="C00000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gray">
          <a:xfrm>
            <a:off x="2172948" y="4578684"/>
            <a:ext cx="5042258" cy="896493"/>
          </a:xfrm>
          <a:prstGeom prst="rect">
            <a:avLst/>
          </a:prstGeom>
          <a:solidFill>
            <a:schemeClr val="bg1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44418" y="4618046"/>
            <a:ext cx="511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Создание молодежного проектно-конструкторского центра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0338" y="2500306"/>
            <a:ext cx="1655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Оператор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42908" y="335756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Грантовое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направление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-142876" y="4643446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Название проекта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202506" y="4332294"/>
            <a:ext cx="1428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 проекта: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799278" y="5611972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ГБОУ СПО ССУЗ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ЮУрГТК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Группа 4"/>
          <p:cNvGrpSpPr>
            <a:grpSpLocks/>
          </p:cNvGrpSpPr>
          <p:nvPr/>
        </p:nvGrpSpPr>
        <p:grpSpPr bwMode="auto">
          <a:xfrm>
            <a:off x="7485082" y="5113350"/>
            <a:ext cx="857256" cy="571504"/>
            <a:chOff x="785813" y="4357688"/>
            <a:chExt cx="1714500" cy="1250950"/>
          </a:xfrm>
        </p:grpSpPr>
        <p:pic>
          <p:nvPicPr>
            <p:cNvPr id="43" name="Picture 9" descr="C:\Documents and Settings\patrusheva\Рабочий стол\логоТИПЕШНИК\лого ЮУрГТК желтый.tif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115007" y="4903446"/>
              <a:ext cx="1385306" cy="70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3" descr="C:\Documents and Settings\patrusheva\Рабочий стол\логоТИПЕШНИК\лого ЮУрГТК слово.t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98513" y="5065713"/>
              <a:ext cx="1373187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 descr="C:\Documents and Settings\patrusheva\Рабочий стол\логоТИПЕШНИК\лого ЮУрГТК синий 5.ti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319213" y="4357688"/>
              <a:ext cx="30956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C:\Documents and Settings\patrusheva\Рабочий стол\логоТИПЕШНИК\лого ЮУрГТК синий 1.ti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171575" y="4924425"/>
              <a:ext cx="98742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C:\Documents and Settings\patrusheva\Рабочий стол\логоТИПЕШНИК\лого ЮУрГТК синий 2.tif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85813" y="4787900"/>
              <a:ext cx="123825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7" descr="C:\Documents and Settings\patrusheva\Рабочий стол\логоТИПЕШНИК\лого ЮУрГТК синий 3.tif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049338" y="4652963"/>
              <a:ext cx="839787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8" descr="C:\Documents and Settings\patrusheva\Рабочий стол\логоТИПЕШНИК\лого ЮУрГТК синий 4.tif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181100" y="4519613"/>
              <a:ext cx="5746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00010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07154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98" y="571480"/>
            <a:ext cx="9144000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ВСЕРОССИЙСКИЙ КОНКУРС «ЛИДЕР СПО-2014»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data:image/jpeg;base64,/9j/4AAQSkZJRgABAQAAAQABAAD/2wCEAAkGBxQSEhQUEhQWFhUWExoaGRgXGRoXFxcaHBsXHSIcHCAYHSggGB0lIRweITUhJikrLi8uGCAzODMsNygvLysBCgoKDg0OGxAQGywkHyQsLCwsLywsLCw1LCw0LCwuLSwsLCwsLCwsLywsLCwsLCwsLCwsLCwsLCwsLCwsLCwsLP/AABEIAKgAqAMBEQACEQEDEQH/xAAcAAEAAgMBAQEAAAAAAAAAAAAABQYDBAcBAgj/xABNEAACAQMBBAQHCQ0HBAMAAAABAgMABBEFBhIhMRNBUWEHFCIycYGRI0JSVJOhscHSFhc1Q1NVYnKCkqKjshUlM2NkdNE2c7PCJCY0/8QAGgEBAAIDAQAAAAAAAAAAAAAAAAIDAQQFBv/EAD4RAAIBAgQCBwUECAcBAAAAAAABAgMRBBIhMQVBEyIyUWFxkYGhscHRFBUzciM1UlRiguHwBiVCQ5Li8TT/2gAMAwEAAhEDEQA/AO40AoBQCgFAKAUAoBQGlrOpx2sEk8xxHGpZjjJwOwdZoCkDwuW3xW9+RH2qo+00f216mbMldmPCFbXs/QJHPFIULKJk3AwHPHE8RmrIVIT7LT8jFi31MCgFAKAUAoBQCgFAKAUAoBQCgFAKAUAoDnHhqv8A3C3tAeNzP5Q/y48M3tJUeuqMTV6OlKXgZSuykE15MvPi2vPF7yyuDwCXARj+hL5B9WcH1V1OFTtUce9fAhNaH6BrvlQoBQCgFAKAUAoBQCgFAKAUAoBQCgFAKA4d4RNYjk1V96RQttCsYyR57+U3sGK5nE88oqEFe5OBAnXbb8sntrkfY6/7DLMyNfVb2GaCRUlQtu5GGGcjiPXwq3D0qtKrGUotamG00foXZzUhc2sE4OekiVj6SBn569KUklQCgFAKAUAoBQCgFAKAUAoBQCgNXU9Rit42lnkWONebMcCgOa6t4U5JfJ06Abn5efKqe9EHlMO8kVp18dSo6N3fciSi2VHUJbm5/wD13c0o+Ap6KP8AdTn6zXMqcVqS7Ct7yagjUh0aBPNiT1jP01pyxdaW8mSyo2vF0+An7o/4qrpJ979RYxzafE3nRIf2RUo16sdpP1FkYrbTRC29bPLbt2wuV9o5H1itmnxGvDd38zDgizaXt5qNtgShLyMc/wATNjuIyrH1D1V0aXFKctJq3vIODOibLbaWt/kQuVlHnQyDclX0r1+kZrpxkpK6IFirIFAKAUAoBQCgFAQ20u09tYKjXUm4HbCjBYtjngDjgddAZdI2itboZt7iKTuVgT7OdASlAVnbXbKLT0A3TLcSA9FCp8pj2k+8QdbGoTnGEc0nZA5DftNdyie+cSuPMQf4MPci9Z/SPHhXBxXEZ1OrDRe9lqhYzVzSYoBQHu6eysA8IrIFAKA1ruyWQhjlXXikinddD2qRxq+hialF3i/YYaTLrsd4RHjdbbUmHlYEV1jCufgyjkjd/I91ehwuLhXWmj7ipxsdSrbImnqGqwwDM0scY/TYL9JoCE07b/T551t4bhXkbzcA7rHngNjBPdS4LPQCgFAfLsACScADJJ5AUBwbWNZOoXb3XHokBitwfgA+VJ+2fmAricUxF30S5blkFzI+50qGQ5ZBvdTL5LD1rxrn08VVp9mRNxTNgbT31gF6C7eTeO6kM46XePYGJDAd5ziurheITqNqaVlu+4rcT5iR2d5p26SeU5d+zsVexRyxXNxeKlXl4ckTjGxnrUJHxNKqAsxCqOZJwBUoxcnaKuwe6TZXV7xtIcRn8fNlUPeq+c/p4Cs16mGwuleXW/Zjq/a9kEnLYmpNiIYhvX+osP0UZbdfpLH21pR4tVqaYXD+13l/Ql0aXaZomx2eHO4ye3p5T9dX9Nxt7Qt/LExakZ7fZ7SJuFrfvG3VifP8Mmc1CeN4nS/GoJr8vzQywezPL/Y2/gG9E8d4nZjoZcd3Eqx9lKXFMFWdpp03/wAl8mg4SW2pC2t8rsyEMki+dG43XX1Hn6RW5UoyglLRxezWqIpm1VJkxzwq6lXAKkYIPXUoTcHmjuDR/tW8VktZL24WDdxDuMEJAz5DMBvZAxjjyFdp4+pKjngldb/VFWVXPuPRoQd4oHb4Tku3tbNc2pja895emhNRRlv7TfTCHcdWDxsOG468VI9dRw+IdKop+vkZaujs+wu0g1C0SbG7IPIlT4Ei+cPR1juNeqUk1dFBYayBQGtqVks8UkT53ZEZGxwOGGOFAcI1DTJdPmW0uMEEHxeUcFlRccMdTrkZHfXB4hg3FurHZ7+BbGXI9Jxz5VyrXJkTpAMztctyPkwjsTrb0tW7iH0UVRj5y8+72EVrqS9aRIwXt2sSF35DqHMnqA7SaspUpVJZYmG7E3pmzccMXj2sFVC4ZIG4pHnlvD8ZIezqrTrY+dSf2XAat7y5vy7kTUUlmkZ9rtT1J7Ca7jHiVuigorDNxKCQMnqhGOria62A/wAN0KXXr9eXu/qVyrN7EHsVo8P9rWyugk34pixl90LEbuCd/OTXS4bWlUUr7K1ktLEJqx7tFEq6jqYUAAMmAAAB7lVPFPxKf980ZhsbWv6dEdntNcxJvl4FLbo3iCTkZxnjXVqtqnJruZBbmLYixu/GpoLG46NY4FkEUuZIWJYjd55j9IriwwFDiFHNXj1r7rR/1LMzg9CxXUcGpMbW+hNrfxjKEEb2Phwv79OHL21wa+FxfB5Zqbz0nv3e1cvMtUo1N9yp3EE1tN4tdY38ZjkHBJlHWOxh1rW7GVKvS6ehtzXOL+ncyGqdmZarMmrqVkJoyh4HmrdasORFW0KrpTzL2+KMNXMej3plTy+EiHdcfpDr9B51PE0lTl1ey9V5BO5mubghkjjQyTSHEca82P1KOs1LC4WVeVltzZhux1nwd7JNYRSNK4ee4ZXl3RhFIGAqjsA6+uvS06apwUI7IqbuW2rDAoBQEXtJoEN9A0E65U8QR5yN1Mp6iKA4FtTp9zat4jOCXkO6kwGEli983cwHAjtIrj1MHGhU6Zdla28eRYpXViRRAoAAwAMAdgFcVtt3ZYfVYBI7D2KSF9SuSBBBvdBvebw86Y+zA9dUcTqzppYKj25WzfKP1MwV+sy2bJ6O9/Iuo3qYTnaW7fil/Kv1GRuB7hXp+F8MhgaWVaye7/vkUzm5M3PDH+CLr9Vf6hXTIFF2L/DFp/2Jv/WuPwnafsLJmptR+EtT/WT/AMVR4p+JD++aENmb+uf9N6Z/3bf+o11a34cvJ/Agtzd8FX4Uuf8AZx/+Q1pcK/A9rJT3Oh7V7NRX8W5JlXU70Uq8JIn6mU/V110JRUk4yV0yBRZLZtRhmsL0BL22wRIBwJ95Mn6LY4j1V4XF4efB8UqtPWnLl4c0/kbUX0kbPcplhOzBlkXdljYpIvY4+o8x6a360IxacHeLV0/AgjaqkyQ9zHIl1H0Cb7XOIt0ndHSDzST2YJ9ldLC01iafRN2yu68nuQk7O52rYbYtLBS7kS3Ug90lI/gQe9QfPXep04045YrQqbuWypgUAoBQCgON+Em66XVQnvba2H70pyfmUVy+KztTUe9/AnBakLXALTS1VWdVhj4PPIsSns3uZ9Qyavw7jGTqT2inJ+ww+4vuqaYs01lpUYxAqdLOB1xRFQqHHw25+g1R/hyg8RXqYypvfTze/oZrOyUUdNUY4DlXszXOceG3X4I7GW1Z/d5YwyIASSAw48Bw9dYuDn2zG1FtDqVvPI5EaRShm3G4Ft3HV3VzeHUZUlLPpexObuYta123ku9QnWTyJXTo/Jbef3PBIGMgZ6zTHUJVZRlDl9UIuxs6ttXbPoljaq5M0UkJddxuAUnPHGOFb1XrQkl3MijZ2A2vtLbUJpZpCkb2yIGKtjeDk45cOBrW4fTlSpZZ73Myd2d6jcMAQcggEEdYNbxEo/hLtugMGpRjyrZt2XA4vbuQGB/VOGHoPbWjxHBrF4eVJ78vPkShLK7lN8IFmIb6G4TzLuMoxHLfQbyn1qT7K8lwqo6uFnSlvTd15Pf0ZfUVpX7yNrYMEdrpKwmRPPhZZV7mQhvqrcwE8lePjoRlsfomyuBJGkg5OisPQwB+uvTlJmoBQCgFAKA4Nrr72p6i3+dGg/ZjHD2k1w+LPrxXgyyBirkFhn2Zh6TVLUHlHFLJ6+Cg/OfbUMZLJgKj73FfMR1kjfg2xe01S/kFq06kxQ7yyBWQICSArDDZL9o82utwapSw2Cpxk7OV5e8hUTcmWe28Llmf8aO5gPXvxFlHrTINduNenLsyXqV2ZSNtNprW51JJYJ0ZPEwuc4w2+Tjj14rR4pCU6ayq+pKG5gt5N5vOymB5vFs8c9eOyuFlS0kmiw+t41CyMjJrFgRG0l4gt5VMi5KEAbwyfVW7g6U+mi8r37iMnodTt/Clp0UMSCR5XWJAVijd+O6OGQMV6WU4x3dikh9ofCWLmCWGLT5nSWNkLSusIwRjOMMe/BA5Vrzx1CH+r0JZWQ+rz9Ps9bTni8JhbPejBT82a8jh4dDxipS5SzL1Vy9600zSNWmDBfJvRSDtRvoNTpO04vxRh7HY/B3Pv6ZZt226c+4Yr2BQWKgFAKAUAoDgmsJu6lqK/wCoVv3o1NcLiy68X4FlM+K5JYb2xJxqq99o+PU61TxLXh7/ADr4GYdsi3Ui7vwTk+NsfaqkVtXTw9Fr9hfEjzZmBqsyat+kIXMwjx2uB9dXUnVvanf2GHbmVe8mtC6pb27ySt5oi3kznljHE+oV2KFHFyXXlp46lbcS8bPeCvUpY2ea68VyPIjOZW9DHPk+rJrceEovtRV/IjmZUtoNBn09wNSgkkQnhMsjNGfVyB7jioVMPNfgtR9nzMp95t6VJZNjoljDEcmUBv4udcivHFx7bdvAmspOcu75q5+5MA0BsQ+Tsw+ffB8ftSnH00mr8bi0/wC1FD/bNYfVRgxXbYjc9iN9BqdNXml4oM6/4NYt3S7If6dPnGa9ga5ZaAUAoBQCgOK7f23RatIccLi3Rx3mMlT6eYrk8WheEZdz+JOBF1wi0aZcdDqFlKeRdoW7ukHD5xj11mtDpcHWp87KXpv7gnaSZsbW2UsWqSrDC8zXUaSIqY4smVbJJwBy41PhEHjMHCKesG0/J6oVOrI9vdmZ4Y+l1G7hsYvgJ7tO3cucDPoBru0uGUodrUqc2bmg7CtckNBA1tF8ZvPdruUdqRnyIfWPVXQjGMVaKsQOmbNbJW1iD0KZkbz5XO/K572PH1cqkCdoDHPCrqVdQykYKsAQR3g86A51r/gsj4tY9GoJybaZekt2P6PHehPevDuoCnjQoY5OhkeXTJ2GEjmbprOQ5HGOQgED9EnhkVrVcJRq9qOplSaNXabTb6xhZ57dWTdwJoX3kyeAyDxGSR21oPhSUk1LTncnnJrbK38W0ywsffSPGrDujw7/AD4HrrzfDp9Pjq2K5JO3t0RdPSKiRRNbJEj9fci3kCjLMNxQOZLHdAHfxrawUM1eK8bkZbH6D0mz6GCKIfi41Th+ioFepKTboBQCgFAQm1m00Onw9LMSSTiONeLyN8FR9fVWG0ldg4VtPqdzNKl9ctxR8dEvmRRNwIHwm5EnrxXHqYqOKboxWltPMsUbaklXFLDV1O06WJkBw3NT2MOIPtq6hV6OopPbn5czDV0WDVNbF3YwXkE0cV/ahmCsyht4DdkQhiMg4z6hWvw+NXhuPlTyt05c0na3Jkp2nG/MsuxltpgVLxrpLi4kQMZrmROkGeOApPuWD1AV7U1i4/dBafGYPlU/5oB/b9r8Zg+VT/mgH3QWnxqD5VPtUA+6C0+NQfKp9qgH3QWnxqD5VPtUBrahqNhPGY5prWRG4FXkjIPtNAcvW0tRqItoLv8A+BblJnikmVoum47iRFjndHnEZwCBXF47ialLDOFJNylpor2XMspJN3Zoa/qYvb55VOYoFMMRHJmzl2HaM4Ge6uLhcO8LhI032pdaXh3Isk80rmOsgidQuZPGIBCqu0LCdlfzW3SN1T6Tn2CulgZRop1p+S+ZCWuh3nZLaaHUIBLFwIO7JGfPifrVh9B669AmmroqJusgUAoCG2v2gWwtJLllL7mAFBxvMxCgZPIZI41hu2oOL3EstxMbm6YNMRhQPMhX4CD6T115zGY11nljpH4lsY2E0QdSrDKsCCO41pRk4yUluiZHaJMRvQSHy4sAH4ae9b6jWzioJ2qw2l7nzRGPcSlahIqtzoSTXc+SVbdR1OARxyDkHnyFdeGMlSw8GldapleW7PtrPo2VJLOOUuwVXjwN5jwAKtyJ9NY6XpE5QquNldp8l5oza3Il/uXl/NL/AMr7Vaf3hS/eV7/oZyPuPPuXl/NL/wAr7VPvCl+8r3/QZH3D7l5fzS/8r7VPvCl+8r3/AEGR9w+5eX80v/K+1T7wpfvK9/0GR9x79y8v5pf+V9qn3hS/eV7/AKDI+40NS08W5jE2mMhkJCA9Gd4gAnkTyzV9Gs6ybp4i6W++hhq26MMmgK4LzpHGigno4hx4D3z/APFWLGuLyU223zfyQy95I7MQblrEO1d728a1cdPNXk/YZjsb91cLGjO5wqjJrXpwc5KMd2ZbsaOiQNhpZBiSYhiPgqPNX1D6avxU43VOG0dPN82Yj3m/aXU1pOLu1/xAMSR5ws6fBbsbsbqrYwON6J5J9n4GJRudr2X2hhv4FmgPA8GU8GjYc1YdRFehTuVEvQCgNTVtOjuYZIZRvJIhVh3H66A4LHayW8ktpOcyQHG9y6SM+Y49I59hFec4hh+iqZlsy2LujBcavAhw0q57Ad5vYONa8MLWn2Ysk5I8fR7y6aOS0s599DwkdeiRlPNTvkFgcdQ511MNgKkYuNS2V8vHvIOS5GeyuxIpOCrKSro3BkYc1YdRFcmvQlRnll/6TTuaV55N3A3U6Oh9Iww+urqfWw813NP5GHufW0TlYC6843Rx+ywNYwaTq5Xs016oS2O06s0xgY2u50pA3OkzudXPFeJw6oqqlXvl523Nl3toVT+/f9F/HXY/yb+P3EP0ngReoa5rMNxb27i037jf3Mb2BuBSc9nMVtUcHwqrRnWjntC1/aRcpppEp/fv+i/jrV/yb+P3Gf0hYNmfHd1/Huh3t7yOhzjdx15681zcd9kzL7Le1tc3eTjm5lL8JUgbULRPgW8r47N5kH1V2+DJxwdWXfKK9Eyup2kVXaSQi2kA5sAg9LECurgo3rRvy19CuWxIRxhFC9SqB7BWtJuUm+8kV641GOaZelbcgXyk3gQs7DrBPAqv111I4arRpXjG8pe5fVleZNljRwwyCCO0HI+auU007MsMdzOsaM7cFUZNShBzkox3ZhnS/BPoD29s08wxNdsJWXqRcYRfTjiT2mvWUaapwUFyKW7l4qwwKAUBX9otjLO+kSS5hDsgwDkjIznBweI9NAb2l6BbWwxBBFH+qgB9vOgJKgKHt7sIblvGrMiO6A8pT5k6jkr9jDqaqa9CFaOWX/hlOxx7W7vAXfRopreZGeJ+DqM4PpXB5jhXHp4WpSqOEtpJpP4E3JPUk9ai3oJlHXG2PZWjhpZa0X4om9i+atrckeiC5hbdcW0bA4B44UddcGhhIT4o6FRXWZlrl1LogNbvNStILW4a+EizSxKU6BVwH489457OVdDDUsBiKtSlGjZxUnfNfbwsQbkkncnNr/wtpHpuf6Y60eHfq/FfyfFk59uJra1fXsurNZ29yIEFssmTGJOOSDzI+mrMNRwlPh6xNanmea29jDcnOyZsbB6ndPeX9tczCbxcxBWCBM7wck4BPYOvqqviuHw8cNRrUYZc97q99rGYN3aZX9sZd/VZf8u1jX95mNdDh8cvD4+Mm/QhPtla2hnUNbq7BVMpdieWEGfpIrp4OEnGcoq7tb1ISLXsrsdLqeJJ1eGyzkKfJkuR9KR/Oa6eDwCpdeesvgQlK52I6dEYxEY0MaqFCFQVAHVg8K6RAqOp+CywkJaJXtn+FA257VOVPsqE6cZq0lcXIaz8FMnTx+MXaz2yOHKGLddyvEKxDEFc4J7ccqopYOlTnnitTLk2dRraMCgFAKAUAoBQCgKl4R9lIL60lMkStLHE5jfkykDOMjjjI5cqA5Hp0vSwIx9/GM+sYNeSrR6Oq13MvWqJjxjf2YPakRQ9xV8YrT6PLx1eLv6olf8ARG34Qj/d2nf7i2/pqnhH/wBlf8s/iZqdlEptgf720j03P9Mda3Dv1fiv5PiyU+3Ewxn/AOxv/sB/VVkv1KvzmP8AcPNh/wALax+vB/S9OKfq7C+UvkIduRWdRk39Qv354mRB6EQcPaTXTpRy4OjHwb9WQfaZJ+D/AEeO71RjMiultbhgGG8u+7cDx4ZAU13uFQtScu9lU9ztldMgKAUAoBQCgFAKAUAoBQCgPCKA/Oul2xg6W3Oc288kfHngNlfapBrzfEoZa78VcuhsXTwUsptLiJwpWK7lB3gMYOH454dfzV57jqksRTqRveUFt6FtLZoxXXhHgbeMNlPcwRNxlRAYxjrXPPHqqdPgVaNukrRhOXJvX2h1VyRa9P1i3urcXUWJFVWYHA3lIHEcfNPCuRVwtfD1nh56NtLwfc/Emmmro0tjNpYNSja4ij3GVtxt4LvjgDzHUc1dxLAVsDNUZyunqrXt6GISUtUYdjdr7e/luRbxleiZd5yFxJkuARjiR5OePbVnEuGV8HTpurK+a9lrpt9RCak3Y5vpkvSG4k/KXUzereIHzCvSYiORQh3RivcUo6D4FbXK3tx+UudwHr3Ylx7Ms1eiwcMlGK8CmW50utkwKAUAoBQCgFAKAUAoBQCgFAcN2ttuh1a8XqlWKYekgq30CuNxaHZl5osgzHstbvJHrFvFwkkjRk9LI649e789cPHThTnha09k2n6r6lkVdSRNbBbX2UWnRJJKkLwJuyRt5LhhnPA8Tk1pcV4Zi6uMlKEXJSd01tbzJwnFRJrQb2CexlltoDBG6SEAoE3/ACSN7C9R7e6tHF0q1LFxp1p55Jrne2u2pKLTjdI43ot7JpturxBmGo2zIuPeyoxXPfwb+KvaYmlTx1bLPToZJ+aav8vcaybivMuPgusPEZ9WiznoI4snvCSk/PmuNxyr9rpYaaXacvii2ksrZAaAejs42PVGWPzmt7F9fEyXjYgtjs/gpseh0u1B850MjelyWP016ZKysikttZAoBQCgFAKAUAoBQCgFAKAUBybwvW+5e2U2OEkcsJ9I3XX660OJQzUG+7UlDcp2h7QyWt7NJbxCcGFUcb/RqrBiR5W6cnHVXCxOChiMLGFWWTVtaX0t3XRbGVpaEje7QiaTpJdGt3f4TTKT6/cuNUU8E6UMkMXJLuy/9jLlf/SSf3wrnd3f7OTdxjHjAxjlj/C5VqfcuHvm6d3/AC/9iXSPuNJNqmCxoNJhCxNvRjpxhG7V9y4Gth8Pi5Sk8VK8lZ9XdePWMZ/4TDf7VTNHciPTo45LhCHkWYFicEZPuY3sZ7alS4fSjOm54hyUHonH+uhhzeuhWpLgPY7kWSxCw7vJg5IXdI6jXVp0ZfbFm77+wg31T9L2NqIo0jXkiKo6uAAFd8qM9AKAUAoBQCgFAKAUAoBQCgFAVbwibJHUrdY0l6GSOUOj4JwcEEcCDxBNYlFSVmCj2fgnvIkCJd24Uf5Le0+VxNadTAUqks0r38ySk0ZvvY3/AMct/kW+1Vf3ZQ8fUZ2PvY3/AMct/kW+1T7soePqM7H3sb/45b/It9qn3ZQ8fUZ2PvY3/wAct/kW+1T7soePqZzsaT4JJlvIrie6iZUdXZEjZekKHK5y2Mg9dbdKhCkrLl38iLdzrdXG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edforum.ru/d/746545/d/2058947621_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772816"/>
            <a:ext cx="3865500" cy="35283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-36512" y="543651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5C38F6"/>
                </a:solidFill>
              </a:rPr>
              <a:t>www.sdssuzr.ru</a:t>
            </a:r>
            <a:endParaRPr lang="ru-RU" sz="2400" b="1" u="sng" dirty="0">
              <a:solidFill>
                <a:srgbClr val="5C38F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1556792"/>
            <a:ext cx="504056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15045C"/>
                </a:solidFill>
              </a:rPr>
              <a:t>Учредители конкурса: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15045C"/>
                </a:solidFill>
              </a:rPr>
              <a:t>Министерство образования и науки Российской Федерации;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15045C"/>
                </a:solidFill>
              </a:rPr>
              <a:t>Комитет по образованию Государственной Думы РФ;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15045C"/>
                </a:solidFill>
              </a:rPr>
              <a:t>Союз директоров средних специальных учебных заведений России;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15045C"/>
                </a:solidFill>
              </a:rPr>
              <a:t>ЦК профсоюзов работников народного образования и науки  Российской Федерации;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rgbClr val="15045C"/>
                </a:solidFill>
              </a:rPr>
              <a:t>Российский союз промышленников и предпринимателей.	</a:t>
            </a:r>
          </a:p>
        </p:txBody>
      </p:sp>
      <p:pic>
        <p:nvPicPr>
          <p:cNvPr id="18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5805" y="2132856"/>
            <a:ext cx="395164" cy="3021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5805" y="2910842"/>
            <a:ext cx="395164" cy="3021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5805" y="3659126"/>
            <a:ext cx="395164" cy="3021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5805" y="4437112"/>
            <a:ext cx="395164" cy="3021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5805" y="5445224"/>
            <a:ext cx="395164" cy="3021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0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857232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92867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2" descr="http://cs619730.vk.me/v619730579/1722a/hhh95Z1oY20.jpg"/>
          <p:cNvPicPr>
            <a:picLocks noChangeAspect="1" noChangeArrowheads="1"/>
          </p:cNvPicPr>
          <p:nvPr/>
        </p:nvPicPr>
        <p:blipFill>
          <a:blip r:embed="rId2" cstate="print"/>
          <a:srcRect r="-89"/>
          <a:stretch>
            <a:fillRect/>
          </a:stretch>
        </p:blipFill>
        <p:spPr bwMode="auto">
          <a:xfrm>
            <a:off x="-814" y="428604"/>
            <a:ext cx="9144814" cy="2592288"/>
          </a:xfrm>
          <a:prstGeom prst="rect">
            <a:avLst/>
          </a:prstGeom>
          <a:noFill/>
        </p:spPr>
      </p:pic>
      <p:pic>
        <p:nvPicPr>
          <p:cNvPr id="33" name="Picture 3" descr="I:\Дипломы 2013-2014\Директор - лидер СПО России. 2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3750" y="2786058"/>
            <a:ext cx="2677406" cy="3786577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-71470" y="3571876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в номинации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«ДИРЕКТОР –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 СРЕДНЕГО ПРОФЕССИОНАЛЬНОГО ОБРАЗОВАНИЯ РОССИИ»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2013 года</a:t>
            </a:r>
          </a:p>
        </p:txBody>
      </p:sp>
      <p:pic>
        <p:nvPicPr>
          <p:cNvPr id="36" name="Рисунок 35" descr="Безымянный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29288" y="4830014"/>
            <a:ext cx="2285984" cy="184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00010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07154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346" y="571480"/>
            <a:ext cx="9144000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ЮБИЛЕЙНЫЕ ДАТЫ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data:image/jpeg;base64,/9j/4AAQSkZJRgABAQAAAQABAAD/2wCEAAkGBxQSEhQUEhQWFhUWExoaGRgXGRoXFxcaHBsXHSIcHCAYHSggGB0lIRweITUhJikrLi8uGCAzODMsNygvLysBCgoKDg0OGxAQGywkHyQsLCwsLywsLCw1LCw0LCwuLSwsLCwsLCwsLywsLCwsLCwsLCwsLCwsLCwsLCwsLCwsLP/AABEIAKgAqAMBEQACEQEDEQH/xAAcAAEAAgMBAQEAAAAAAAAAAAAABQYDBAcBAgj/xABNEAACAQMBBAQHCQ0HBAMAAAABAgMABBEFBhIhMRNBUWEHFCIycYGRI0JSVJOhscHSFhc1Q1NVYnKCkqKjshUlM2NkdNE2c7PCJCY0/8QAGgEBAAIDAQAAAAAAAAAAAAAAAAIDAQQFBv/EAD4RAAIBAgQCBwUECAcBAAAAAAABAgMRBBIhMQVBEyIyUWFxkYGhscHRFBUzciM1UlRiguHwBiVCQ5Li8TT/2gAMAwEAAhEDEQA/AO40AoBQCgFAKAUAoBQGlrOpx2sEk8xxHGpZjjJwOwdZoCkDwuW3xW9+RH2qo+00f216mbMldmPCFbXs/QJHPFIULKJk3AwHPHE8RmrIVIT7LT8jFi31MCgFAKAUAoBQCgFAKAUAoBQCgFAKAUAoDnHhqv8A3C3tAeNzP5Q/y48M3tJUeuqMTV6OlKXgZSuykE15MvPi2vPF7yyuDwCXARj+hL5B9WcH1V1OFTtUce9fAhNaH6BrvlQoBQCgFAKAUAoBQCgFAKAUAoBQCgFAKA4d4RNYjk1V96RQttCsYyR57+U3sGK5nE88oqEFe5OBAnXbb8sntrkfY6/7DLMyNfVb2GaCRUlQtu5GGGcjiPXwq3D0qtKrGUotamG00foXZzUhc2sE4OekiVj6SBn569KUklQCgFAKAUAoBQCgFAKAUAoBQCgNXU9Rit42lnkWONebMcCgOa6t4U5JfJ06Abn5efKqe9EHlMO8kVp18dSo6N3fciSi2VHUJbm5/wD13c0o+Ap6KP8AdTn6zXMqcVqS7Ct7yagjUh0aBPNiT1jP01pyxdaW8mSyo2vF0+An7o/4qrpJ979RYxzafE3nRIf2RUo16sdpP1FkYrbTRC29bPLbt2wuV9o5H1itmnxGvDd38zDgizaXt5qNtgShLyMc/wATNjuIyrH1D1V0aXFKctJq3vIODOibLbaWt/kQuVlHnQyDclX0r1+kZrpxkpK6IFirIFAKAUAoBQCgFAQ20u09tYKjXUm4HbCjBYtjngDjgddAZdI2itboZt7iKTuVgT7OdASlAVnbXbKLT0A3TLcSA9FCp8pj2k+8QdbGoTnGEc0nZA5DftNdyie+cSuPMQf4MPci9Z/SPHhXBxXEZ1OrDRe9lqhYzVzSYoBQHu6eysA8IrIFAKA1ruyWQhjlXXikinddD2qRxq+hialF3i/YYaTLrsd4RHjdbbUmHlYEV1jCufgyjkjd/I91ehwuLhXWmj7ipxsdSrbImnqGqwwDM0scY/TYL9JoCE07b/T551t4bhXkbzcA7rHngNjBPdS4LPQCgFAfLsACScADJJ5AUBwbWNZOoXb3XHokBitwfgA+VJ+2fmAricUxF30S5blkFzI+50qGQ5ZBvdTL5LD1rxrn08VVp9mRNxTNgbT31gF6C7eTeO6kM46XePYGJDAd5ziurheITqNqaVlu+4rcT5iR2d5p26SeU5d+zsVexRyxXNxeKlXl4ckTjGxnrUJHxNKqAsxCqOZJwBUoxcnaKuwe6TZXV7xtIcRn8fNlUPeq+c/p4Cs16mGwuleXW/Zjq/a9kEnLYmpNiIYhvX+osP0UZbdfpLH21pR4tVqaYXD+13l/Ql0aXaZomx2eHO4ye3p5T9dX9Nxt7Qt/LExakZ7fZ7SJuFrfvG3VifP8Mmc1CeN4nS/GoJr8vzQywezPL/Y2/gG9E8d4nZjoZcd3Eqx9lKXFMFWdpp03/wAl8mg4SW2pC2t8rsyEMki+dG43XX1Hn6RW5UoyglLRxezWqIpm1VJkxzwq6lXAKkYIPXUoTcHmjuDR/tW8VktZL24WDdxDuMEJAz5DMBvZAxjjyFdp4+pKjngldb/VFWVXPuPRoQd4oHb4Tku3tbNc2pja895emhNRRlv7TfTCHcdWDxsOG468VI9dRw+IdKop+vkZaujs+wu0g1C0SbG7IPIlT4Ei+cPR1juNeqUk1dFBYayBQGtqVks8UkT53ZEZGxwOGGOFAcI1DTJdPmW0uMEEHxeUcFlRccMdTrkZHfXB4hg3FurHZ7+BbGXI9Jxz5VyrXJkTpAMztctyPkwjsTrb0tW7iH0UVRj5y8+72EVrqS9aRIwXt2sSF35DqHMnqA7SaspUpVJZYmG7E3pmzccMXj2sFVC4ZIG4pHnlvD8ZIezqrTrY+dSf2XAat7y5vy7kTUUlmkZ9rtT1J7Ca7jHiVuigorDNxKCQMnqhGOria62A/wAN0KXXr9eXu/qVyrN7EHsVo8P9rWyugk34pixl90LEbuCd/OTXS4bWlUUr7K1ktLEJqx7tFEq6jqYUAAMmAAAB7lVPFPxKf980ZhsbWv6dEdntNcxJvl4FLbo3iCTkZxnjXVqtqnJruZBbmLYixu/GpoLG46NY4FkEUuZIWJYjd55j9IriwwFDiFHNXj1r7rR/1LMzg9CxXUcGpMbW+hNrfxjKEEb2Phwv79OHL21wa+FxfB5Zqbz0nv3e1cvMtUo1N9yp3EE1tN4tdY38ZjkHBJlHWOxh1rW7GVKvS6ehtzXOL+ncyGqdmZarMmrqVkJoyh4HmrdasORFW0KrpTzL2+KMNXMej3plTy+EiHdcfpDr9B51PE0lTl1ey9V5BO5mubghkjjQyTSHEca82P1KOs1LC4WVeVltzZhux1nwd7JNYRSNK4ee4ZXl3RhFIGAqjsA6+uvS06apwUI7IqbuW2rDAoBQEXtJoEN9A0E65U8QR5yN1Mp6iKA4FtTp9zat4jOCXkO6kwGEli983cwHAjtIrj1MHGhU6Zdla28eRYpXViRRAoAAwAMAdgFcVtt3ZYfVYBI7D2KSF9SuSBBBvdBvebw86Y+zA9dUcTqzppYKj25WzfKP1MwV+sy2bJ6O9/Iuo3qYTnaW7fil/Kv1GRuB7hXp+F8MhgaWVaye7/vkUzm5M3PDH+CLr9Vf6hXTIFF2L/DFp/2Jv/WuPwnafsLJmptR+EtT/WT/AMVR4p+JD++aENmb+uf9N6Z/3bf+o11a34cvJ/Agtzd8FX4Uuf8AZx/+Q1pcK/A9rJT3Oh7V7NRX8W5JlXU70Uq8JIn6mU/V110JRUk4yV0yBRZLZtRhmsL0BL22wRIBwJ95Mn6LY4j1V4XF4efB8UqtPWnLl4c0/kbUX0kbPcplhOzBlkXdljYpIvY4+o8x6a360IxacHeLV0/AgjaqkyQ9zHIl1H0Cb7XOIt0ndHSDzST2YJ9ldLC01iafRN2yu68nuQk7O52rYbYtLBS7kS3Ug90lI/gQe9QfPXep04045YrQqbuWypgUAoBQCgON+Em66XVQnvba2H70pyfmUVy+KztTUe9/AnBakLXALTS1VWdVhj4PPIsSns3uZ9Qyavw7jGTqT2inJ+ww+4vuqaYs01lpUYxAqdLOB1xRFQqHHw25+g1R/hyg8RXqYypvfTze/oZrOyUUdNUY4DlXszXOceG3X4I7GW1Z/d5YwyIASSAw48Bw9dYuDn2zG1FtDqVvPI5EaRShm3G4Ft3HV3VzeHUZUlLPpexObuYta123ku9QnWTyJXTo/Jbef3PBIGMgZ6zTHUJVZRlDl9UIuxs6ttXbPoljaq5M0UkJddxuAUnPHGOFb1XrQkl3MijZ2A2vtLbUJpZpCkb2yIGKtjeDk45cOBrW4fTlSpZZ73Myd2d6jcMAQcggEEdYNbxEo/hLtugMGpRjyrZt2XA4vbuQGB/VOGHoPbWjxHBrF4eVJ78vPkShLK7lN8IFmIb6G4TzLuMoxHLfQbyn1qT7K8lwqo6uFnSlvTd15Pf0ZfUVpX7yNrYMEdrpKwmRPPhZZV7mQhvqrcwE8lePjoRlsfomyuBJGkg5OisPQwB+uvTlJmoBQCgFAKA4Nrr72p6i3+dGg/ZjHD2k1w+LPrxXgyyBirkFhn2Zh6TVLUHlHFLJ6+Cg/OfbUMZLJgKj73FfMR1kjfg2xe01S/kFq06kxQ7yyBWQICSArDDZL9o82utwapSw2Cpxk7OV5e8hUTcmWe28Llmf8aO5gPXvxFlHrTINduNenLsyXqV2ZSNtNprW51JJYJ0ZPEwuc4w2+Tjj14rR4pCU6ayq+pKG5gt5N5vOymB5vFs8c9eOyuFlS0kmiw+t41CyMjJrFgRG0l4gt5VMi5KEAbwyfVW7g6U+mi8r37iMnodTt/Clp0UMSCR5XWJAVijd+O6OGQMV6WU4x3dikh9ofCWLmCWGLT5nSWNkLSusIwRjOMMe/BA5Vrzx1CH+r0JZWQ+rz9Ps9bTni8JhbPejBT82a8jh4dDxipS5SzL1Vy9600zSNWmDBfJvRSDtRvoNTpO04vxRh7HY/B3Pv6ZZt226c+4Yr2BQWKgFAKAUAoDgmsJu6lqK/wCoVv3o1NcLiy68X4FlM+K5JYb2xJxqq99o+PU61TxLXh7/ADr4GYdsi3Ui7vwTk+NsfaqkVtXTw9Fr9hfEjzZmBqsyat+kIXMwjx2uB9dXUnVvanf2GHbmVe8mtC6pb27ySt5oi3kznljHE+oV2KFHFyXXlp46lbcS8bPeCvUpY2ea68VyPIjOZW9DHPk+rJrceEovtRV/IjmZUtoNBn09wNSgkkQnhMsjNGfVyB7jioVMPNfgtR9nzMp95t6VJZNjoljDEcmUBv4udcivHFx7bdvAmspOcu75q5+5MA0BsQ+Tsw+ffB8ftSnH00mr8bi0/wC1FD/bNYfVRgxXbYjc9iN9BqdNXml4oM6/4NYt3S7If6dPnGa9ga5ZaAUAoBQCgOK7f23RatIccLi3Rx3mMlT6eYrk8WheEZdz+JOBF1wi0aZcdDqFlKeRdoW7ukHD5xj11mtDpcHWp87KXpv7gnaSZsbW2UsWqSrDC8zXUaSIqY4smVbJJwBy41PhEHjMHCKesG0/J6oVOrI9vdmZ4Y+l1G7hsYvgJ7tO3cucDPoBru0uGUodrUqc2bmg7CtckNBA1tF8ZvPdruUdqRnyIfWPVXQjGMVaKsQOmbNbJW1iD0KZkbz5XO/K572PH1cqkCdoDHPCrqVdQykYKsAQR3g86A51r/gsj4tY9GoJybaZekt2P6PHehPevDuoCnjQoY5OhkeXTJ2GEjmbprOQ5HGOQgED9EnhkVrVcJRq9qOplSaNXabTb6xhZ57dWTdwJoX3kyeAyDxGSR21oPhSUk1LTncnnJrbK38W0ywsffSPGrDujw7/AD4HrrzfDp9Pjq2K5JO3t0RdPSKiRRNbJEj9fci3kCjLMNxQOZLHdAHfxrawUM1eK8bkZbH6D0mz6GCKIfi41Th+ioFepKTboBQCgFAQm1m00Onw9LMSSTiONeLyN8FR9fVWG0ldg4VtPqdzNKl9ctxR8dEvmRRNwIHwm5EnrxXHqYqOKboxWltPMsUbaklXFLDV1O06WJkBw3NT2MOIPtq6hV6OopPbn5czDV0WDVNbF3YwXkE0cV/ahmCsyht4DdkQhiMg4z6hWvw+NXhuPlTyt05c0na3Jkp2nG/MsuxltpgVLxrpLi4kQMZrmROkGeOApPuWD1AV7U1i4/dBafGYPlU/5oB/b9r8Zg+VT/mgH3QWnxqD5VPtUA+6C0+NQfKp9qgH3QWnxqD5VPtUBrahqNhPGY5prWRG4FXkjIPtNAcvW0tRqItoLv8A+BblJnikmVoum47iRFjndHnEZwCBXF47ialLDOFJNylpor2XMspJN3Zoa/qYvb55VOYoFMMRHJmzl2HaM4Ge6uLhcO8LhI032pdaXh3Isk80rmOsgidQuZPGIBCqu0LCdlfzW3SN1T6Tn2CulgZRop1p+S+ZCWuh3nZLaaHUIBLFwIO7JGfPifrVh9B669AmmroqJusgUAoCG2v2gWwtJLllL7mAFBxvMxCgZPIZI41hu2oOL3EstxMbm6YNMRhQPMhX4CD6T115zGY11nljpH4lsY2E0QdSrDKsCCO41pRk4yUluiZHaJMRvQSHy4sAH4ae9b6jWzioJ2qw2l7nzRGPcSlahIqtzoSTXc+SVbdR1OARxyDkHnyFdeGMlSw8GldapleW7PtrPo2VJLOOUuwVXjwN5jwAKtyJ9NY6XpE5QquNldp8l5oza3Il/uXl/NL/AMr7Vaf3hS/eV7/oZyPuPPuXl/NL/wAr7VPvCl+8r3/QZH3D7l5fzS/8r7VPvCl+8r3/AEGR9w+5eX80v/K+1T7wpfvK9/0GR9x79y8v5pf+V9qn3hS/eV7/AKDI+40NS08W5jE2mMhkJCA9Gd4gAnkTyzV9Gs6ybp4i6W++hhq26MMmgK4LzpHGigno4hx4D3z/APFWLGuLyU223zfyQy95I7MQblrEO1d728a1cdPNXk/YZjsb91cLGjO5wqjJrXpwc5KMd2ZbsaOiQNhpZBiSYhiPgqPNX1D6avxU43VOG0dPN82Yj3m/aXU1pOLu1/xAMSR5ws6fBbsbsbqrYwON6J5J9n4GJRudr2X2hhv4FmgPA8GU8GjYc1YdRFehTuVEvQCgNTVtOjuYZIZRvJIhVh3H66A4LHayW8ktpOcyQHG9y6SM+Y49I59hFec4hh+iqZlsy2LujBcavAhw0q57Ad5vYONa8MLWn2Ysk5I8fR7y6aOS0s599DwkdeiRlPNTvkFgcdQ511MNgKkYuNS2V8vHvIOS5GeyuxIpOCrKSro3BkYc1YdRFcmvQlRnll/6TTuaV55N3A3U6Oh9Iww+urqfWw813NP5GHufW0TlYC6843Rx+ywNYwaTq5Xs016oS2O06s0xgY2u50pA3OkzudXPFeJw6oqqlXvl523Nl3toVT+/f9F/HXY/yb+P3EP0ngReoa5rMNxb27i037jf3Mb2BuBSc9nMVtUcHwqrRnWjntC1/aRcpppEp/fv+i/jrV/yb+P3Gf0hYNmfHd1/Huh3t7yOhzjdx15681zcd9kzL7Le1tc3eTjm5lL8JUgbULRPgW8r47N5kH1V2+DJxwdWXfKK9Eyup2kVXaSQi2kA5sAg9LECurgo3rRvy19CuWxIRxhFC9SqB7BWtJuUm+8kV641GOaZelbcgXyk3gQs7DrBPAqv111I4arRpXjG8pe5fVleZNljRwwyCCO0HI+auU007MsMdzOsaM7cFUZNShBzkox3ZhnS/BPoD29s08wxNdsJWXqRcYRfTjiT2mvWUaapwUFyKW7l4qwwKAUBX9otjLO+kSS5hDsgwDkjIznBweI9NAb2l6BbWwxBBFH+qgB9vOgJKgKHt7sIblvGrMiO6A8pT5k6jkr9jDqaqa9CFaOWX/hlOxx7W7vAXfRopreZGeJ+DqM4PpXB5jhXHp4WpSqOEtpJpP4E3JPUk9ai3oJlHXG2PZWjhpZa0X4om9i+atrckeiC5hbdcW0bA4B44UddcGhhIT4o6FRXWZlrl1LogNbvNStILW4a+EizSxKU6BVwH489457OVdDDUsBiKtSlGjZxUnfNfbwsQbkkncnNr/wtpHpuf6Y60eHfq/FfyfFk59uJra1fXsurNZ29yIEFssmTGJOOSDzI+mrMNRwlPh6xNanmea29jDcnOyZsbB6ndPeX9tczCbxcxBWCBM7wck4BPYOvqqviuHw8cNRrUYZc97q99rGYN3aZX9sZd/VZf8u1jX95mNdDh8cvD4+Mm/QhPtla2hnUNbq7BVMpdieWEGfpIrp4OEnGcoq7tb1ISLXsrsdLqeJJ1eGyzkKfJkuR9KR/Oa6eDwCpdeesvgQlK52I6dEYxEY0MaqFCFQVAHVg8K6RAqOp+CywkJaJXtn+FA257VOVPsqE6cZq0lcXIaz8FMnTx+MXaz2yOHKGLddyvEKxDEFc4J7ccqopYOlTnnitTLk2dRraMCgFAKAUAoBQCgKl4R9lIL60lMkStLHE5jfkykDOMjjjI5cqA5Hp0vSwIx9/GM+sYNeSrR6Oq13MvWqJjxjf2YPakRQ9xV8YrT6PLx1eLv6olf8ARG34Qj/d2nf7i2/pqnhH/wBlf8s/iZqdlEptgf720j03P9Mda3Dv1fiv5PiyU+3Ewxn/AOxv/sB/VVkv1KvzmP8AcPNh/wALax+vB/S9OKfq7C+UvkIduRWdRk39Qv354mRB6EQcPaTXTpRy4OjHwb9WQfaZJ+D/AEeO71RjMiultbhgGG8u+7cDx4ZAU13uFQtScu9lU9ztldMgKAUAoBQCgFAKAUAoBQCgPCKA/Oul2xg6W3Oc288kfHngNlfapBrzfEoZa78VcuhsXTwUsptLiJwpWK7lB3gMYOH454dfzV57jqksRTqRveUFt6FtLZoxXXhHgbeMNlPcwRNxlRAYxjrXPPHqqdPgVaNukrRhOXJvX2h1VyRa9P1i3urcXUWJFVWYHA3lIHEcfNPCuRVwtfD1nh56NtLwfc/Emmmro0tjNpYNSja4ij3GVtxt4LvjgDzHUc1dxLAVsDNUZyunqrXt6GISUtUYdjdr7e/luRbxleiZd5yFxJkuARjiR5OePbVnEuGV8HTpurK+a9lrpt9RCak3Y5vpkvSG4k/KXUzereIHzCvSYiORQh3RivcUo6D4FbXK3tx+UudwHr3Ylx7Ms1eiwcMlGK8CmW50utkwKAUAoBQCgFAKAUAoBQCgFAcN2ttuh1a8XqlWKYekgq30CuNxaHZl5osgzHstbvJHrFvFwkkjRk9LI649e789cPHThTnha09k2n6r6lkVdSRNbBbX2UWnRJJKkLwJuyRt5LhhnPA8Tk1pcV4Zi6uMlKEXJSd01tbzJwnFRJrQb2CexlltoDBG6SEAoE3/ACSN7C9R7e6tHF0q1LFxp1p55Jrne2u2pKLTjdI43ot7JpturxBmGo2zIuPeyoxXPfwb+KvaYmlTx1bLPToZJ+aav8vcaybivMuPgusPEZ9WiznoI4snvCSk/PmuNxyr9rpYaaXacvii2ksrZAaAejs42PVGWPzmt7F9fEyXjYgtjs/gpseh0u1B850MjelyWP016ZKysikttZAoBQCgFAKAUAoBQCgFAKAUBybwvW+5e2U2OEkcsJ9I3XX660OJQzUG+7UlDcp2h7QyWt7NJbxCcGFUcb/RqrBiR5W6cnHVXCxOChiMLGFWWTVtaX0t3XRbGVpaEje7QiaTpJdGt3f4TTKT6/cuNUU8E6UMkMXJLuy/9jLlf/SSf3wrnd3f7OTdxjHjAxjlj/C5VqfcuHvm6d3/AC/9iXSPuNJNqmCxoNJhCxNvRjpxhG7V9y4Gth8Pi5Sk8VK8lZ9XdePWMZ/4TDf7VTNHciPTo45LhCHkWYFicEZPuY3sZ7alS4fSjOm54hyUHonH+uhhzeuhWpLgPY7kWSxCw7vJg5IXdI6jXVp0ZfbFm77+wg31T9L2NqIo0jXkiKo6uAAFd8qM9AKAUAoBQCgFAKAUAoBQCgFAVbwibJHUrdY0l6GSOUOj4JwcEEcCDxBNYlFSVmCj2fgnvIkCJd24Uf5Le0+VxNadTAUqks0r38ySk0ZvvY3/AMct/kW+1Vf3ZQ8fUZ2PvY3/AMct/kW+1T7soePqM7H3sb/45b/It9qn3ZQ8fUZ2PvY3/wAct/kW+1T7soePqZzsaT4JJlvIrie6iZUdXZEjZekKHK5y2Mg9dbdKhCkrLl38iLdzrdXG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1571604" y="1643050"/>
            <a:ext cx="5643602" cy="714380"/>
          </a:xfrm>
          <a:prstGeom prst="rect">
            <a:avLst/>
          </a:prstGeom>
          <a:noFill/>
          <a:ln w="19050">
            <a:solidFill>
              <a:srgbClr val="15045C"/>
            </a:solidFill>
          </a:ln>
        </p:spPr>
        <p:txBody>
          <a:bodyPr lIns="432000"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Первомайский техникум </a:t>
            </a:r>
            <a:r>
              <a:rPr lang="ru-RU" sz="200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промышленности  </a:t>
            </a:r>
            <a:r>
              <a:rPr lang="ru-RU" sz="2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строительных материалов</a:t>
            </a:r>
            <a:endParaRPr lang="ru-RU" sz="2000" dirty="0">
              <a:solidFill>
                <a:srgbClr val="0000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1928794" y="2583807"/>
            <a:ext cx="5786478" cy="714380"/>
          </a:xfrm>
          <a:prstGeom prst="rect">
            <a:avLst/>
          </a:prstGeom>
          <a:noFill/>
          <a:ln w="19050">
            <a:solidFill>
              <a:srgbClr val="15045C"/>
            </a:solidFill>
          </a:ln>
        </p:spPr>
        <p:txBody>
          <a:bodyPr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err="1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Саткинский</a:t>
            </a:r>
            <a:r>
              <a:rPr lang="ru-RU" sz="2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 горно-керамический колледж – филиал </a:t>
            </a:r>
            <a:r>
              <a:rPr lang="ru-RU" sz="2000" dirty="0" err="1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ЮУрГУ</a:t>
            </a:r>
            <a:endParaRPr lang="ru-RU" sz="2000" dirty="0">
              <a:solidFill>
                <a:srgbClr val="0000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1357290" y="3500438"/>
            <a:ext cx="5857916" cy="714380"/>
          </a:xfrm>
          <a:prstGeom prst="rect">
            <a:avLst/>
          </a:prstGeom>
          <a:noFill/>
          <a:ln w="19050">
            <a:solidFill>
              <a:srgbClr val="15045C"/>
            </a:solidFill>
          </a:ln>
        </p:spPr>
        <p:txBody>
          <a:bodyPr lIns="612000"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Челябинский базовый медицинский колледж</a:t>
            </a:r>
            <a:endParaRPr lang="ru-RU" sz="2000" dirty="0">
              <a:solidFill>
                <a:srgbClr val="0000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://termsnab.ru/sites/all/themes/bluemaster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083741"/>
            <a:ext cx="1714480" cy="1714512"/>
          </a:xfrm>
          <a:prstGeom prst="rect">
            <a:avLst/>
          </a:prstGeom>
          <a:noFill/>
        </p:spPr>
      </p:pic>
      <p:pic>
        <p:nvPicPr>
          <p:cNvPr id="13" name="Рисунок 12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1600200" cy="1600200"/>
          </a:xfrm>
          <a:prstGeom prst="rect">
            <a:avLst/>
          </a:prstGeom>
        </p:spPr>
      </p:pic>
      <p:pic>
        <p:nvPicPr>
          <p:cNvPr id="6152" name="Picture 8" descr="http://www.informio.ru/imgs/logos/chbmk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52" y="3148929"/>
            <a:ext cx="1386866" cy="1214446"/>
          </a:xfrm>
          <a:prstGeom prst="rect">
            <a:avLst/>
          </a:prstGeom>
          <a:noFill/>
        </p:spPr>
      </p:pic>
      <p:sp>
        <p:nvSpPr>
          <p:cNvPr id="29" name="Содержимое 2"/>
          <p:cNvSpPr txBox="1">
            <a:spLocks/>
          </p:cNvSpPr>
          <p:nvPr/>
        </p:nvSpPr>
        <p:spPr>
          <a:xfrm>
            <a:off x="1928794" y="4429132"/>
            <a:ext cx="5786478" cy="690630"/>
          </a:xfrm>
          <a:prstGeom prst="rect">
            <a:avLst/>
          </a:prstGeom>
          <a:noFill/>
          <a:ln w="19050">
            <a:solidFill>
              <a:srgbClr val="15045C"/>
            </a:solidFill>
          </a:ln>
        </p:spPr>
        <p:txBody>
          <a:bodyPr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Челябинский энергетический колледж           им. С.М. Кирова</a:t>
            </a:r>
            <a:endParaRPr lang="ru-RU" sz="2000" dirty="0">
              <a:solidFill>
                <a:srgbClr val="0000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z12.d.sdska.ru/2-z12-8c29eaf6-112e-473e-abf2-2ccb1010193d.gif"/>
          <p:cNvPicPr>
            <a:picLocks noChangeAspect="1" noChangeArrowheads="1"/>
          </p:cNvPicPr>
          <p:nvPr/>
        </p:nvPicPr>
        <p:blipFill>
          <a:blip r:embed="rId5" cstate="print"/>
          <a:srcRect l="12122" r="15151"/>
          <a:stretch>
            <a:fillRect/>
          </a:stretch>
        </p:blipFill>
        <p:spPr bwMode="auto">
          <a:xfrm>
            <a:off x="7369957" y="4143192"/>
            <a:ext cx="1285884" cy="1178727"/>
          </a:xfrm>
          <a:prstGeom prst="rect">
            <a:avLst/>
          </a:prstGeom>
          <a:noFill/>
        </p:spPr>
      </p:pic>
      <p:sp>
        <p:nvSpPr>
          <p:cNvPr id="30" name="Содержимое 2"/>
          <p:cNvSpPr txBox="1">
            <a:spLocks/>
          </p:cNvSpPr>
          <p:nvPr/>
        </p:nvSpPr>
        <p:spPr>
          <a:xfrm>
            <a:off x="1714480" y="5357826"/>
            <a:ext cx="5572164" cy="714380"/>
          </a:xfrm>
          <a:prstGeom prst="rect">
            <a:avLst/>
          </a:prstGeom>
          <a:noFill/>
          <a:ln w="19050">
            <a:solidFill>
              <a:srgbClr val="15045C"/>
            </a:solidFill>
          </a:ln>
        </p:spPr>
        <p:txBody>
          <a:bodyPr lIns="432000"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Южно-Уральский государственный технический колледж</a:t>
            </a:r>
            <a:endParaRPr lang="ru-RU" sz="2000" dirty="0">
              <a:solidFill>
                <a:srgbClr val="00006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4"/>
          <p:cNvGrpSpPr>
            <a:grpSpLocks/>
          </p:cNvGrpSpPr>
          <p:nvPr/>
        </p:nvGrpSpPr>
        <p:grpSpPr bwMode="auto">
          <a:xfrm>
            <a:off x="428596" y="5072074"/>
            <a:ext cx="1714512" cy="1071570"/>
            <a:chOff x="785813" y="4357688"/>
            <a:chExt cx="1714500" cy="1250950"/>
          </a:xfrm>
        </p:grpSpPr>
        <p:pic>
          <p:nvPicPr>
            <p:cNvPr id="18" name="Picture 9" descr="C:\Documents and Settings\patrusheva\Рабочий стол\логоТИПЕШНИК\лого ЮУрГТК желтый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007" y="4903446"/>
              <a:ext cx="1385306" cy="70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3" descr="C:\Documents and Settings\patrusheva\Рабочий стол\логоТИПЕШНИК\лого ЮУрГТК слово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8513" y="5065713"/>
              <a:ext cx="1373187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C:\Documents and Settings\patrusheva\Рабочий стол\логоТИПЕШНИК\лого ЮУрГТК синий 5.t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19213" y="4357688"/>
              <a:ext cx="30956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C:\Documents and Settings\patrusheva\Рабочий стол\логоТИПЕШНИК\лого ЮУрГТК синий 1.tif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171575" y="4924425"/>
              <a:ext cx="98742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C:\Documents and Settings\patrusheva\Рабочий стол\логоТИПЕШНИК\лого ЮУрГТК синий 2.tif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85813" y="4787900"/>
              <a:ext cx="123825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7" descr="C:\Documents and Settings\patrusheva\Рабочий стол\логоТИПЕШНИК\лого ЮУрГТК синий 3.tif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049338" y="4652963"/>
              <a:ext cx="839787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 descr="C:\Documents and Settings\patrusheva\Рабочий стол\логоТИПЕШНИК\лого ЮУрГТК синий 4.tif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1181100" y="4519613"/>
              <a:ext cx="5746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52000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ltGray">
          <a:xfrm rot="5400000">
            <a:off x="-2439763" y="1583780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3" name="Picture 2" descr="Picture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228427"/>
            <a:ext cx="6319838" cy="5368925"/>
          </a:xfrm>
          <a:prstGeom prst="rect">
            <a:avLst/>
          </a:prstGeom>
          <a:noFill/>
        </p:spPr>
      </p:pic>
      <p:sp>
        <p:nvSpPr>
          <p:cNvPr id="70" name="Rectangle 24"/>
          <p:cNvSpPr>
            <a:spLocks noChangeArrowheads="1"/>
          </p:cNvSpPr>
          <p:nvPr/>
        </p:nvSpPr>
        <p:spPr bwMode="black">
          <a:xfrm>
            <a:off x="3310245" y="2071678"/>
            <a:ext cx="59766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80808"/>
                </a:solidFill>
              </a:rPr>
              <a:t>образовательных организаций СПО, ДПО и ДО, подведомственных </a:t>
            </a:r>
            <a:r>
              <a:rPr lang="ru-RU" sz="2400" dirty="0" err="1" smtClean="0">
                <a:solidFill>
                  <a:srgbClr val="080808"/>
                </a:solidFill>
              </a:rPr>
              <a:t>МОиН</a:t>
            </a:r>
            <a:r>
              <a:rPr lang="ru-RU" sz="2400" dirty="0" smtClean="0">
                <a:solidFill>
                  <a:srgbClr val="080808"/>
                </a:solidFill>
              </a:rPr>
              <a:t> Челябинской области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black">
          <a:xfrm>
            <a:off x="3541330" y="3286124"/>
            <a:ext cx="4888322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black">
          <a:xfrm>
            <a:off x="3911216" y="4357888"/>
            <a:ext cx="4304122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Line 32"/>
          <p:cNvSpPr>
            <a:spLocks noChangeShapeType="1"/>
          </p:cNvSpPr>
          <p:nvPr/>
        </p:nvSpPr>
        <p:spPr bwMode="black">
          <a:xfrm>
            <a:off x="3542840" y="5701634"/>
            <a:ext cx="4920072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78096" y="1797218"/>
            <a:ext cx="3773824" cy="4463069"/>
            <a:chOff x="82117" y="1398448"/>
            <a:chExt cx="4130241" cy="4884579"/>
          </a:xfrm>
        </p:grpSpPr>
        <p:pic>
          <p:nvPicPr>
            <p:cNvPr id="64" name="Picture 3" descr="it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3906" y="1752303"/>
              <a:ext cx="2273301" cy="4518025"/>
            </a:xfrm>
            <a:prstGeom prst="rect">
              <a:avLst/>
            </a:prstGeom>
            <a:noFill/>
          </p:spPr>
        </p:pic>
        <p:sp>
          <p:nvSpPr>
            <p:cNvPr id="65" name="Freeform 4"/>
            <p:cNvSpPr>
              <a:spLocks/>
            </p:cNvSpPr>
            <p:nvPr/>
          </p:nvSpPr>
          <p:spPr bwMode="gray">
            <a:xfrm>
              <a:off x="1678669" y="1761827"/>
              <a:ext cx="1609725" cy="1470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793"/>
                </a:cxn>
                <a:cxn ang="0">
                  <a:pos x="551" y="1020"/>
                </a:cxn>
                <a:cxn ang="0">
                  <a:pos x="1118" y="470"/>
                </a:cxn>
                <a:cxn ang="0">
                  <a:pos x="0" y="0"/>
                </a:cxn>
              </a:cxnLst>
              <a:rect l="0" t="0" r="r" b="b"/>
              <a:pathLst>
                <a:path w="1118" h="1020">
                  <a:moveTo>
                    <a:pt x="0" y="0"/>
                  </a:moveTo>
                  <a:cubicBezTo>
                    <a:pt x="2" y="393"/>
                    <a:pt x="6" y="793"/>
                    <a:pt x="6" y="793"/>
                  </a:cubicBezTo>
                  <a:cubicBezTo>
                    <a:pt x="117" y="797"/>
                    <a:pt x="326" y="808"/>
                    <a:pt x="551" y="1020"/>
                  </a:cubicBezTo>
                  <a:lnTo>
                    <a:pt x="1118" y="470"/>
                  </a:lnTo>
                  <a:cubicBezTo>
                    <a:pt x="1002" y="359"/>
                    <a:pt x="669" y="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C0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gray">
            <a:xfrm>
              <a:off x="1681844" y="4798715"/>
              <a:ext cx="1598613" cy="1484312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4" y="1018"/>
                </a:cxn>
                <a:cxn ang="0">
                  <a:pos x="1110" y="559"/>
                </a:cxn>
                <a:cxn ang="0">
                  <a:pos x="552" y="0"/>
                </a:cxn>
                <a:cxn ang="0">
                  <a:pos x="0" y="228"/>
                </a:cxn>
              </a:cxnLst>
              <a:rect l="0" t="0" r="r" b="b"/>
              <a:pathLst>
                <a:path w="1110" h="1030">
                  <a:moveTo>
                    <a:pt x="0" y="228"/>
                  </a:moveTo>
                  <a:cubicBezTo>
                    <a:pt x="2" y="623"/>
                    <a:pt x="4" y="1018"/>
                    <a:pt x="4" y="1018"/>
                  </a:cubicBezTo>
                  <a:cubicBezTo>
                    <a:pt x="478" y="1030"/>
                    <a:pt x="849" y="814"/>
                    <a:pt x="1110" y="559"/>
                  </a:cubicBezTo>
                  <a:lnTo>
                    <a:pt x="552" y="0"/>
                  </a:lnTo>
                  <a:cubicBezTo>
                    <a:pt x="355" y="184"/>
                    <a:pt x="180" y="220"/>
                    <a:pt x="0" y="228"/>
                  </a:cubicBez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9E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gray">
            <a:xfrm>
              <a:off x="2474006" y="2436515"/>
              <a:ext cx="1465263" cy="1571625"/>
            </a:xfrm>
            <a:custGeom>
              <a:avLst/>
              <a:gdLst/>
              <a:ahLst/>
              <a:cxnLst>
                <a:cxn ang="0">
                  <a:pos x="0" y="554"/>
                </a:cxn>
                <a:cxn ang="0">
                  <a:pos x="225" y="1091"/>
                </a:cxn>
                <a:cxn ang="0">
                  <a:pos x="1017" y="1091"/>
                </a:cxn>
                <a:cxn ang="0">
                  <a:pos x="566" y="0"/>
                </a:cxn>
                <a:cxn ang="0">
                  <a:pos x="0" y="554"/>
                </a:cxn>
              </a:cxnLst>
              <a:rect l="0" t="0" r="r" b="b"/>
              <a:pathLst>
                <a:path w="1017" h="1091">
                  <a:moveTo>
                    <a:pt x="0" y="554"/>
                  </a:moveTo>
                  <a:cubicBezTo>
                    <a:pt x="194" y="770"/>
                    <a:pt x="216" y="957"/>
                    <a:pt x="225" y="1091"/>
                  </a:cubicBezTo>
                  <a:lnTo>
                    <a:pt x="1017" y="1091"/>
                  </a:lnTo>
                  <a:cubicBezTo>
                    <a:pt x="1001" y="626"/>
                    <a:pt x="833" y="260"/>
                    <a:pt x="566" y="0"/>
                  </a:cubicBezTo>
                  <a:lnTo>
                    <a:pt x="0" y="554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C0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gray">
            <a:xfrm>
              <a:off x="2477182" y="4003377"/>
              <a:ext cx="1462087" cy="160496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0" y="550"/>
                </a:cxn>
                <a:cxn ang="0">
                  <a:pos x="559" y="1114"/>
                </a:cxn>
                <a:cxn ang="0">
                  <a:pos x="1016" y="4"/>
                </a:cxn>
                <a:cxn ang="0">
                  <a:pos x="223" y="0"/>
                </a:cxn>
              </a:cxnLst>
              <a:rect l="0" t="0" r="r" b="b"/>
              <a:pathLst>
                <a:path w="1016" h="1114">
                  <a:moveTo>
                    <a:pt x="223" y="0"/>
                  </a:moveTo>
                  <a:cubicBezTo>
                    <a:pt x="229" y="193"/>
                    <a:pt x="163" y="384"/>
                    <a:pt x="0" y="550"/>
                  </a:cubicBezTo>
                  <a:lnTo>
                    <a:pt x="559" y="1114"/>
                  </a:lnTo>
                  <a:cubicBezTo>
                    <a:pt x="763" y="892"/>
                    <a:pt x="1012" y="541"/>
                    <a:pt x="1016" y="4"/>
                  </a:cubicBezTo>
                  <a:lnTo>
                    <a:pt x="223" y="0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C0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0" name="Group 34"/>
            <p:cNvGrpSpPr>
              <a:grpSpLocks/>
            </p:cNvGrpSpPr>
            <p:nvPr/>
          </p:nvGrpSpPr>
          <p:grpSpPr bwMode="auto">
            <a:xfrm rot="19378231" flipV="1">
              <a:off x="2145433" y="5113232"/>
              <a:ext cx="2066925" cy="412750"/>
              <a:chOff x="1565" y="2568"/>
              <a:chExt cx="1118" cy="279"/>
            </a:xfrm>
          </p:grpSpPr>
          <p:sp>
            <p:nvSpPr>
              <p:cNvPr id="81" name="AutoShape 3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" name="AutoShape 3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AutoShape 3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AutoShape 3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" name="Овал 86"/>
            <p:cNvSpPr/>
            <p:nvPr/>
          </p:nvSpPr>
          <p:spPr>
            <a:xfrm>
              <a:off x="159605" y="2517995"/>
              <a:ext cx="2964403" cy="288302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 Box 42"/>
            <p:cNvSpPr txBox="1">
              <a:spLocks noChangeArrowheads="1"/>
            </p:cNvSpPr>
            <p:nvPr/>
          </p:nvSpPr>
          <p:spPr bwMode="auto">
            <a:xfrm>
              <a:off x="82117" y="2494577"/>
              <a:ext cx="3073541" cy="2829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53</a:t>
              </a:r>
            </a:p>
            <a:p>
              <a:pPr algn="ctr"/>
              <a:r>
                <a:rPr lang="ru-RU" sz="2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образовательные</a:t>
              </a:r>
            </a:p>
            <a:p>
              <a:pPr algn="ctr"/>
              <a:r>
                <a:rPr lang="ru-RU" sz="2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организации профессионального образования</a:t>
              </a:r>
            </a:p>
            <a:p>
              <a:pPr algn="ctr"/>
              <a:r>
                <a:rPr lang="ru-RU" sz="2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Челябинской</a:t>
              </a:r>
            </a:p>
            <a:p>
              <a:pPr algn="ctr"/>
              <a:r>
                <a:rPr lang="ru-RU" sz="2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области</a:t>
              </a:r>
              <a:endParaRPr lang="en-U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2" name="Group 34"/>
            <p:cNvGrpSpPr>
              <a:grpSpLocks/>
            </p:cNvGrpSpPr>
            <p:nvPr/>
          </p:nvGrpSpPr>
          <p:grpSpPr bwMode="auto">
            <a:xfrm rot="13961809" flipV="1">
              <a:off x="1952745" y="2225536"/>
              <a:ext cx="2066925" cy="412750"/>
              <a:chOff x="1565" y="2568"/>
              <a:chExt cx="1118" cy="279"/>
            </a:xfrm>
          </p:grpSpPr>
          <p:sp>
            <p:nvSpPr>
              <p:cNvPr id="93" name="AutoShape 3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AutoShape 3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AutoShape 3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AutoShape 3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7" name="Rectangle 24"/>
          <p:cNvSpPr>
            <a:spLocks noChangeArrowheads="1"/>
          </p:cNvSpPr>
          <p:nvPr/>
        </p:nvSpPr>
        <p:spPr bwMode="black">
          <a:xfrm>
            <a:off x="3922217" y="3455453"/>
            <a:ext cx="50783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80808"/>
                </a:solidFill>
              </a:rPr>
              <a:t>сторонних образовательных </a:t>
            </a:r>
          </a:p>
          <a:p>
            <a:r>
              <a:rPr lang="ru-RU" sz="2400" dirty="0" smtClean="0">
                <a:solidFill>
                  <a:srgbClr val="080808"/>
                </a:solidFill>
              </a:rPr>
              <a:t>организаций СПО и ДПО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99" name="Rectangle 24"/>
          <p:cNvSpPr>
            <a:spLocks noChangeArrowheads="1"/>
          </p:cNvSpPr>
          <p:nvPr/>
        </p:nvSpPr>
        <p:spPr bwMode="black">
          <a:xfrm>
            <a:off x="3614278" y="4743912"/>
            <a:ext cx="504055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80808"/>
                </a:solidFill>
              </a:rPr>
              <a:t>образовательных организаций ВПО, имеющих в структуре СПО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2540009" y="2478076"/>
            <a:ext cx="740407" cy="72008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gray">
          <a:xfrm>
            <a:off x="2540010" y="2499848"/>
            <a:ext cx="6976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3600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3188081" y="3709052"/>
            <a:ext cx="740407" cy="72008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 Box 30"/>
          <p:cNvSpPr txBox="1">
            <a:spLocks noChangeArrowheads="1"/>
          </p:cNvSpPr>
          <p:nvPr/>
        </p:nvSpPr>
        <p:spPr bwMode="gray">
          <a:xfrm>
            <a:off x="3335638" y="3730824"/>
            <a:ext cx="4411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dirty="0" smtClean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2799432" y="4952824"/>
            <a:ext cx="740407" cy="72008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gray">
          <a:xfrm>
            <a:off x="2957875" y="4952824"/>
            <a:ext cx="4411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dirty="0" smtClean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785786" y="500050"/>
            <a:ext cx="750099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СОСТАВ АССОЦИАЦИИ ОБРАЗОВАТЕЛЬНЫХ УЧРЕЖДЕНИЙ СПО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00010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07154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71480"/>
            <a:ext cx="7500958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ФИНАНСЫ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50863" y="1334144"/>
            <a:ext cx="2321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672 729 руб.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714348" y="2714620"/>
          <a:ext cx="7358114" cy="492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857356" y="1357298"/>
            <a:ext cx="309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ДОХОДНАЯ ЧАСТЬ</a:t>
            </a:r>
            <a:endParaRPr lang="ru-RU" sz="2400" dirty="0"/>
          </a:p>
        </p:txBody>
      </p:sp>
      <p:sp>
        <p:nvSpPr>
          <p:cNvPr id="5122" name="AutoShape 2" descr="http://img2.wikia.nocookie.net/__cb20130529052753/grimm/ru/images/archive/3/3e/20130529053428!%D0%A1%D1%82%D1%80%D0%B5%D0%BB%D0%BA%D0%B0_%D0%B2%D0%B2%D0%B5%D1%80%D1%8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img2.wikia.nocookie.net/__cb20130529052753/grimm/ru/images/archive/3/3e/20130529053428!%D0%A1%D1%82%D1%80%D0%B5%D0%BB%D0%BA%D0%B0_%D0%B2%D0%B2%D0%B5%D1%80%D1%8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72136" y="221455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31 000 руб.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2312251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483 000 руб.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4643446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158 729 руб.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5169771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Остаток  прошлого года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852936"/>
            <a:ext cx="2645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Членские взносы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74350" y="263691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Целевые взносы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11174" y="2764629"/>
            <a:ext cx="2232000" cy="360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5940400" y="2643182"/>
            <a:ext cx="2232000" cy="3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6715140" y="5119762"/>
            <a:ext cx="2232000" cy="36000"/>
          </a:xfrm>
          <a:prstGeom prst="rect">
            <a:avLst/>
          </a:prstGeom>
          <a:solidFill>
            <a:srgbClr val="1C057D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00010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07154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71480"/>
            <a:ext cx="7500958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ФИНАНСЫ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23152" y="1214422"/>
            <a:ext cx="2321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638 290 руб.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323528" y="2852936"/>
          <a:ext cx="7358114" cy="492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029645" y="1237576"/>
            <a:ext cx="3247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РАСХОДНАЯ ЧАСТЬ</a:t>
            </a:r>
            <a:endParaRPr lang="ru-RU" sz="2400" dirty="0"/>
          </a:p>
        </p:txBody>
      </p:sp>
      <p:sp>
        <p:nvSpPr>
          <p:cNvPr id="5122" name="AutoShape 2" descr="http://img2.wikia.nocookie.net/__cb20130529052753/grimm/ru/images/archive/3/3e/20130529053428!%D0%A1%D1%82%D1%80%D0%B5%D0%BB%D0%BA%D0%B0_%D0%B2%D0%B2%D0%B5%D1%80%D1%8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img2.wikia.nocookie.net/__cb20130529052753/grimm/ru/images/archive/3/3e/20130529053428!%D0%A1%D1%82%D1%80%D0%B5%D0%BB%D0%BA%D0%B0_%D0%B2%D0%B2%D0%B5%D1%80%D1%8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1772816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140 470 руб.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3142" y="2534769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282 000 руб.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6514" y="380465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73 000 руб.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4293096"/>
            <a:ext cx="2397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Печатные издания и реклама</a:t>
            </a:r>
            <a:endParaRPr lang="ru-RU" sz="20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2185663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Заработная плата, налоги</a:t>
            </a:r>
            <a:endParaRPr lang="ru-RU" sz="20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14346" y="2937138"/>
            <a:ext cx="285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Финансирование мероприятий 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42844" y="2987147"/>
            <a:ext cx="2232000" cy="36000"/>
          </a:xfrm>
          <a:prstGeom prst="rect">
            <a:avLst/>
          </a:prstGeom>
          <a:solidFill>
            <a:srgbClr val="051FA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844056" y="2201444"/>
            <a:ext cx="2232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6372200" y="4233282"/>
            <a:ext cx="223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38764" y="2285992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58 783 руб.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30900" y="2721114"/>
            <a:ext cx="3889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Юбилейные даты и социальная поддержка</a:t>
            </a:r>
            <a:endParaRPr lang="ru-RU" sz="20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5794996" y="2714620"/>
            <a:ext cx="2232000" cy="36000"/>
          </a:xfrm>
          <a:prstGeom prst="rect">
            <a:avLst/>
          </a:prstGeom>
          <a:solidFill>
            <a:srgbClr val="1C057D"/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60168" y="5153631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84 037 руб.</a:t>
            </a:r>
            <a:endParaRPr lang="ru-RU" sz="24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90944" y="5653697"/>
            <a:ext cx="285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Хозяйственные,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2C2C84"/>
                </a:solidFill>
                <a:latin typeface="Arial" pitchFamily="34" charset="0"/>
                <a:ea typeface="Calibri"/>
                <a:cs typeface="Arial" pitchFamily="34" charset="0"/>
              </a:rPr>
              <a:t>канцелярские и почтовые расходы</a:t>
            </a:r>
            <a:endParaRPr lang="ru-RU" sz="2000" dirty="0">
              <a:solidFill>
                <a:srgbClr val="2C2C8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6319540" y="5582259"/>
            <a:ext cx="2232000" cy="3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500042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УЧЕБНЫЕ ЗАВЕДЕНИЯ, НЕ ЯВЛЯЮЩИЕСЯ ЧЛЕНАМИ АССОЦИАЦИИ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ltGray">
          <a:xfrm>
            <a:off x="785786" y="1571612"/>
            <a:ext cx="1643042" cy="5000660"/>
          </a:xfrm>
          <a:prstGeom prst="downArrow">
            <a:avLst>
              <a:gd name="adj1" fmla="val 65009"/>
              <a:gd name="adj2" fmla="val 57909"/>
            </a:avLst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FF0000"/>
              </a:gs>
            </a:gsLst>
            <a:lin ang="16200000" scaled="1"/>
            <a:tileRect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600000" rev="0"/>
            </a:camera>
            <a:lightRig rig="legacyFlat3" dir="t"/>
          </a:scene3d>
          <a:sp3d extrusionH="430200" contourW="12700" prstMaterial="legacyPlastic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57356" y="1428736"/>
            <a:ext cx="7572428" cy="5429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928794" y="1414446"/>
            <a:ext cx="7715304" cy="5229264"/>
            <a:chOff x="785786" y="1571612"/>
            <a:chExt cx="7715304" cy="5229264"/>
          </a:xfrm>
          <a:noFill/>
        </p:grpSpPr>
        <p:sp>
          <p:nvSpPr>
            <p:cNvPr id="17" name="Содержимое 2"/>
            <p:cNvSpPr txBox="1">
              <a:spLocks/>
            </p:cNvSpPr>
            <p:nvPr/>
          </p:nvSpPr>
          <p:spPr>
            <a:xfrm>
              <a:off x="785786" y="1571612"/>
              <a:ext cx="4643470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Аргаяшский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аграрный техникум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Содержимое 2"/>
            <p:cNvSpPr txBox="1">
              <a:spLocks/>
            </p:cNvSpPr>
            <p:nvPr/>
          </p:nvSpPr>
          <p:spPr>
            <a:xfrm>
              <a:off x="785786" y="1923307"/>
              <a:ext cx="7715304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Верхнеуральский </a:t>
              </a: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агротехнологический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техникум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Содержимое 2"/>
            <p:cNvSpPr txBox="1">
              <a:spLocks/>
            </p:cNvSpPr>
            <p:nvPr/>
          </p:nvSpPr>
          <p:spPr>
            <a:xfrm>
              <a:off x="785786" y="2317866"/>
              <a:ext cx="3000396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ДОД ДУМ «Магнит»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Содержимое 2"/>
            <p:cNvSpPr txBox="1">
              <a:spLocks/>
            </p:cNvSpPr>
            <p:nvPr/>
          </p:nvSpPr>
          <p:spPr>
            <a:xfrm>
              <a:off x="785786" y="2655273"/>
              <a:ext cx="7072362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Златоустовский педагогический колледж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Содержимое 2"/>
            <p:cNvSpPr txBox="1">
              <a:spLocks/>
            </p:cNvSpPr>
            <p:nvPr/>
          </p:nvSpPr>
          <p:spPr>
            <a:xfrm>
              <a:off x="785786" y="2978392"/>
              <a:ext cx="5929354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Кыштымский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радиомеханический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техникум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Содержимое 2"/>
            <p:cNvSpPr txBox="1">
              <a:spLocks/>
            </p:cNvSpPr>
            <p:nvPr/>
          </p:nvSpPr>
          <p:spPr>
            <a:xfrm>
              <a:off x="785786" y="3330087"/>
              <a:ext cx="4643470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Миасский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педагогический колледж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Содержимое 2"/>
            <p:cNvSpPr txBox="1">
              <a:spLocks/>
            </p:cNvSpPr>
            <p:nvPr/>
          </p:nvSpPr>
          <p:spPr>
            <a:xfrm>
              <a:off x="785786" y="3681782"/>
              <a:ext cx="4643470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Миасский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строительный техникум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Содержимое 2"/>
            <p:cNvSpPr txBox="1">
              <a:spLocks/>
            </p:cNvSpPr>
            <p:nvPr/>
          </p:nvSpPr>
          <p:spPr>
            <a:xfrm>
              <a:off x="785786" y="4033477"/>
              <a:ext cx="5451518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Политехнический колледж, г.Магнитогорск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Содержимое 2"/>
            <p:cNvSpPr txBox="1">
              <a:spLocks/>
            </p:cNvSpPr>
            <p:nvPr/>
          </p:nvSpPr>
          <p:spPr>
            <a:xfrm>
              <a:off x="785786" y="4385172"/>
              <a:ext cx="4643470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Саткинский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педагогический колледж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Содержимое 2"/>
            <p:cNvSpPr txBox="1">
              <a:spLocks/>
            </p:cNvSpPr>
            <p:nvPr/>
          </p:nvSpPr>
          <p:spPr>
            <a:xfrm>
              <a:off x="785786" y="4736867"/>
              <a:ext cx="4643470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Симский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механический техникум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Содержимое 2"/>
            <p:cNvSpPr txBox="1">
              <a:spLocks/>
            </p:cNvSpPr>
            <p:nvPr/>
          </p:nvSpPr>
          <p:spPr>
            <a:xfrm>
              <a:off x="785786" y="5088562"/>
              <a:ext cx="4643470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Троицкий педагогический колледж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Содержимое 2"/>
            <p:cNvSpPr txBox="1">
              <a:spLocks/>
            </p:cNvSpPr>
            <p:nvPr/>
          </p:nvSpPr>
          <p:spPr>
            <a:xfrm>
              <a:off x="785786" y="5440257"/>
              <a:ext cx="6286512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Чебаркульский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профессиональный техникум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Содержимое 2"/>
            <p:cNvSpPr txBox="1">
              <a:spLocks/>
            </p:cNvSpPr>
            <p:nvPr/>
          </p:nvSpPr>
          <p:spPr>
            <a:xfrm>
              <a:off x="785786" y="5791952"/>
              <a:ext cx="5715040" cy="500066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Челябинский техникум художественных и строительных технологий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Содержимое 2"/>
            <p:cNvSpPr txBox="1">
              <a:spLocks/>
            </p:cNvSpPr>
            <p:nvPr/>
          </p:nvSpPr>
          <p:spPr>
            <a:xfrm>
              <a:off x="785786" y="6443686"/>
              <a:ext cx="6500858" cy="357190"/>
            </a:xfrm>
            <a:prstGeom prst="rect">
              <a:avLst/>
            </a:prstGeom>
            <a:grpFill/>
          </p:spPr>
          <p:txBody>
            <a:bodyPr/>
            <a:lstStyle/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2000" dirty="0" err="1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Юрюзанский</a:t>
              </a:r>
              <a:r>
                <a:rPr lang="ru-RU" sz="2000" dirty="0" smtClean="0">
                  <a:solidFill>
                    <a:srgbClr val="000068"/>
                  </a:solidFill>
                  <a:latin typeface="Arial" pitchFamily="34" charset="0"/>
                  <a:cs typeface="Arial" pitchFamily="34" charset="0"/>
                </a:rPr>
                <a:t> технологический техникум</a:t>
              </a:r>
              <a:endParaRPr lang="ru-RU" sz="20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Oval 44"/>
          <p:cNvSpPr>
            <a:spLocks noChangeArrowheads="1"/>
          </p:cNvSpPr>
          <p:nvPr/>
        </p:nvSpPr>
        <p:spPr bwMode="gray">
          <a:xfrm>
            <a:off x="1800206" y="1563064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Oval 44"/>
          <p:cNvSpPr>
            <a:spLocks noChangeArrowheads="1"/>
          </p:cNvSpPr>
          <p:nvPr/>
        </p:nvSpPr>
        <p:spPr bwMode="gray">
          <a:xfrm>
            <a:off x="1800206" y="1883130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Oval 44"/>
          <p:cNvSpPr>
            <a:spLocks noChangeArrowheads="1"/>
          </p:cNvSpPr>
          <p:nvPr/>
        </p:nvSpPr>
        <p:spPr bwMode="gray">
          <a:xfrm>
            <a:off x="1800206" y="2240320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gray">
          <a:xfrm>
            <a:off x="1800206" y="2597510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gray">
          <a:xfrm>
            <a:off x="1800206" y="2954700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gray">
          <a:xfrm>
            <a:off x="1800206" y="3311890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gray">
          <a:xfrm>
            <a:off x="1800206" y="3669080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Oval 44"/>
          <p:cNvSpPr>
            <a:spLocks noChangeArrowheads="1"/>
          </p:cNvSpPr>
          <p:nvPr/>
        </p:nvSpPr>
        <p:spPr bwMode="gray">
          <a:xfrm>
            <a:off x="1800206" y="4026270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gray">
          <a:xfrm>
            <a:off x="1800206" y="4349146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Oval 44"/>
          <p:cNvSpPr>
            <a:spLocks noChangeArrowheads="1"/>
          </p:cNvSpPr>
          <p:nvPr/>
        </p:nvSpPr>
        <p:spPr bwMode="gray">
          <a:xfrm>
            <a:off x="1800206" y="4718616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Oval 44"/>
          <p:cNvSpPr>
            <a:spLocks noChangeArrowheads="1"/>
          </p:cNvSpPr>
          <p:nvPr/>
        </p:nvSpPr>
        <p:spPr bwMode="gray">
          <a:xfrm>
            <a:off x="1800206" y="5063526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gray">
          <a:xfrm>
            <a:off x="1800206" y="5383592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gray">
          <a:xfrm>
            <a:off x="1800206" y="5777906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gray">
          <a:xfrm>
            <a:off x="1800206" y="6406558"/>
            <a:ext cx="180000" cy="18000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09423" y="3212976"/>
            <a:ext cx="1894022" cy="181913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10593" y="3637473"/>
            <a:ext cx="1428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7694" y="2000240"/>
            <a:ext cx="82162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</a:rPr>
              <a:t>БЛАГОДАРЮ ЗА ВНИМАНИЕ!</a:t>
            </a:r>
            <a:endParaRPr lang="ru-RU" sz="4400" cap="none" spc="0" dirty="0">
              <a:ln w="31550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596" y="2983995"/>
            <a:ext cx="83161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С наступающим Новым Годом!</a:t>
            </a:r>
            <a:endParaRPr lang="ru-RU" sz="4400" dirty="0">
              <a:ln w="31550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1752" name="Picture 8" descr="http://img1.liveinternet.ru/images/attach/c/7/94/881/94881673_large_0_94b9d_a685252b_XL.png"/>
          <p:cNvPicPr>
            <a:picLocks noChangeAspect="1" noChangeArrowheads="1"/>
          </p:cNvPicPr>
          <p:nvPr/>
        </p:nvPicPr>
        <p:blipFill>
          <a:blip r:embed="rId2" cstate="print"/>
          <a:srcRect t="36047" b="10465"/>
          <a:stretch>
            <a:fillRect/>
          </a:stretch>
        </p:blipFill>
        <p:spPr bwMode="auto">
          <a:xfrm>
            <a:off x="0" y="4429132"/>
            <a:ext cx="914400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843808" y="4672529"/>
            <a:ext cx="6048672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20000"/>
              </a:spcBef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Развитие и совершенствование среднего профессионального образования в Челябинской области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Обеспечение высокого качества подготовки специалистов среднего звена</a:t>
            </a:r>
          </a:p>
        </p:txBody>
      </p:sp>
      <p:sp>
        <p:nvSpPr>
          <p:cNvPr id="55" name="Скругленный прямоугольник 54"/>
          <p:cNvSpPr/>
          <p:nvPr/>
        </p:nvSpPr>
        <p:spPr bwMode="auto">
          <a:xfrm>
            <a:off x="611560" y="1988840"/>
            <a:ext cx="8064896" cy="1656184"/>
          </a:xfrm>
          <a:prstGeom prst="roundRect">
            <a:avLst>
              <a:gd name="adj" fmla="val 6700"/>
            </a:avLst>
          </a:prstGeom>
          <a:solidFill>
            <a:schemeClr val="bg1"/>
          </a:solidFill>
          <a:ln>
            <a:solidFill>
              <a:srgbClr val="1C05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16504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3854" y="374442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СТАТУС АССОЦИАЦИИ ОБРАЗОВАТЕЛЬНЫХ УЧРЕЖДЕНИЙ СПО ЧЕЛЯБИНСКОЙ ОБЛАСТИ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23488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" algn="ctr" eaLnBrk="0" hangingPunct="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15045C"/>
                </a:solidFill>
                <a:latin typeface="Arial" pitchFamily="34" charset="0"/>
                <a:cs typeface="Arial" pitchFamily="34" charset="0"/>
              </a:rPr>
              <a:t>	некоммерческая организация, учреждённая    для координации образовательной деятельности       её членов, защиты общих интересов</a:t>
            </a:r>
          </a:p>
        </p:txBody>
      </p:sp>
      <p:sp>
        <p:nvSpPr>
          <p:cNvPr id="57" name="Скругленный прямоугольник 32"/>
          <p:cNvSpPr>
            <a:spLocks noChangeArrowheads="1"/>
          </p:cNvSpPr>
          <p:nvPr/>
        </p:nvSpPr>
        <p:spPr bwMode="auto">
          <a:xfrm>
            <a:off x="2404144" y="1772817"/>
            <a:ext cx="4256088" cy="576064"/>
          </a:xfrm>
          <a:prstGeom prst="roundRect">
            <a:avLst>
              <a:gd name="adj" fmla="val 6699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95736" y="179511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" algn="ctr" eaLnBrk="0" hangingPunct="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АССОЦИАЦИЯ ОУ СПО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3975447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" algn="ctr" eaLnBrk="0" hangingPunct="0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15045C"/>
                </a:solidFill>
                <a:latin typeface="Arial" pitchFamily="34" charset="0"/>
                <a:cs typeface="Arial" pitchFamily="34" charset="0"/>
              </a:rPr>
              <a:t>ЦЕЛИ АССОЦИАЦИИ</a:t>
            </a:r>
          </a:p>
        </p:txBody>
      </p:sp>
      <p:pic>
        <p:nvPicPr>
          <p:cNvPr id="2050" name="Picture 2" descr="http://www.orbitica.ru/goods_pictures/130_map_chelyabinska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97710"/>
            <a:ext cx="2160240" cy="2160240"/>
          </a:xfrm>
          <a:prstGeom prst="rect">
            <a:avLst/>
          </a:prstGeom>
          <a:noFill/>
        </p:spPr>
      </p:pic>
      <p:sp>
        <p:nvSpPr>
          <p:cNvPr id="15" name="Oval 44"/>
          <p:cNvSpPr>
            <a:spLocks noChangeArrowheads="1"/>
          </p:cNvSpPr>
          <p:nvPr/>
        </p:nvSpPr>
        <p:spPr bwMode="gray">
          <a:xfrm>
            <a:off x="2699792" y="4819048"/>
            <a:ext cx="180000" cy="1800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Oval 47"/>
          <p:cNvSpPr>
            <a:spLocks noChangeArrowheads="1"/>
          </p:cNvSpPr>
          <p:nvPr/>
        </p:nvSpPr>
        <p:spPr bwMode="gray">
          <a:xfrm>
            <a:off x="2699792" y="5891524"/>
            <a:ext cx="180000" cy="1800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548680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ЗАДАЧИ АССОЦИАЦИИ ОУ СПО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1340768"/>
            <a:ext cx="3570190" cy="342902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611560" y="1884342"/>
            <a:ext cx="8352928" cy="4785018"/>
          </a:xfrm>
          <a:prstGeom prst="rect">
            <a:avLst/>
          </a:prstGeom>
          <a:solidFill>
            <a:srgbClr val="C00000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611559" y="1812903"/>
            <a:ext cx="8276992" cy="4784365"/>
          </a:xfrm>
          <a:prstGeom prst="rect">
            <a:avLst/>
          </a:prstGeom>
          <a:solidFill>
            <a:schemeClr val="bg1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0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436" y="1988840"/>
            <a:ext cx="467172" cy="357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497" y="3438690"/>
            <a:ext cx="467172" cy="357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497" y="4583978"/>
            <a:ext cx="467172" cy="357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971600" y="1867700"/>
            <a:ext cx="7560840" cy="5143536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Развитие творческих, деловых связей средних специальных учебных заведений и других организаций по совершенствованию профессиональной подготовки специалистов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Содействие  созданию условий  для обмена опытом между работниками  различных учебных заведений вне  зависимости от их ведомственной подчиненности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Создание системы эффективного внедрения в учебный процесс передового педагогического опыта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Защита, совместно с государственными и общественными организациями, интересов членов Ассоциации, руководителей ОУ СПО и членов их коллективов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301208"/>
            <a:ext cx="467172" cy="357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1720758"/>
            <a:ext cx="3570190" cy="342902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611560" y="2264332"/>
            <a:ext cx="8352928" cy="3920922"/>
          </a:xfrm>
          <a:prstGeom prst="rect">
            <a:avLst/>
          </a:prstGeom>
          <a:solidFill>
            <a:srgbClr val="C00000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11559" y="2192893"/>
            <a:ext cx="8276992" cy="3920387"/>
          </a:xfrm>
          <a:prstGeom prst="rect">
            <a:avLst/>
          </a:prstGeom>
          <a:solidFill>
            <a:schemeClr val="bg1"/>
          </a:solidFill>
          <a:ln w="9525">
            <a:solidFill>
              <a:srgbClr val="00698E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2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436" y="2515696"/>
            <a:ext cx="467172" cy="357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497" y="3379792"/>
            <a:ext cx="467172" cy="357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497" y="4169030"/>
            <a:ext cx="467172" cy="357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2" descr="http://alyonalavrova.com/wp-content/uploads/2013/01/Galochka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033126"/>
            <a:ext cx="467172" cy="357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548680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ПРАВА АССОЦИАЦИИ ОУ СПО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043608" y="2381845"/>
            <a:ext cx="7776864" cy="3927475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Организовывать и проводить семинары, конкурсы профессионального мастерства, выставки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Участвовать в совместных мероприятиях с аналогичными педагогическими Ассоциациями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Осуществлять внешнеэкономическую деятельность в соответствии с законодательством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Осуществлять просветительскую, консультационную и другие виды деятельности, не запрещённые законодательством</a:t>
            </a:r>
            <a:endParaRPr lang="ru-RU" sz="2200" dirty="0">
              <a:solidFill>
                <a:srgbClr val="00006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 smtClean="0"/>
              <a:t>VIRIBUS UNĪTIS</a:t>
            </a: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836712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836712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2708920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НАИБОЛЕЕ ЗНАЧИМЫЕ СОБЫТИЯ, ПРОВОДИМЫЕ  ПРИ ПОДДЕРЖКЕ АССОЦИАЦИИ ОУ СПО ЧЕЛЯБИНСКОЙ ОБЛАСТИ В 2014 ГОДУ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6868" name="Picture 4" descr="http://assn74.ru/sites/default/files/field/photosgallery/dsc02230_rezulta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82822" y="5391217"/>
            <a:ext cx="2016224" cy="1134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0" name="Picture 6" descr="http://assn74.ru/sites/default/files/field/photosgallery/dsc02300_rezulta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8244" y="5382044"/>
            <a:ext cx="2000264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2" name="Picture 8" descr="http://assn74.ru/sites/default/files/field/photosgallery/_dsc6194_rezulta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0716" y="5370526"/>
            <a:ext cx="2053933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4" name="Picture 10" descr="http://www.minobr74.ru/images/images/IMG_61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70122" y="1124744"/>
            <a:ext cx="1945892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6" name="Picture 12" descr="http://sustec.ru/sites/default/files/news/gal/DSC_099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2212" y="1124744"/>
            <a:ext cx="1956923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8" name="Picture 14" descr="http://www.usue.ru/gallery/3a7a8b0ea313290d84010301f843b065.jpg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97400" y="5373216"/>
            <a:ext cx="2052000" cy="11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4" name="Picture 2" descr="http://sustec.ru/sites/default/files/news/gal/IMG_0063_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33900" y="1117584"/>
            <a:ext cx="2138531" cy="11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www.gazprom.ru/f/posts/44/364904/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70716" y="1142984"/>
            <a:ext cx="2071702" cy="114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123728" y="476672"/>
            <a:ext cx="525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1C057D"/>
                </a:solidFill>
              </a:rPr>
              <a:t>VIRIBUS UNĪTIS</a:t>
            </a:r>
            <a:endParaRPr lang="ru-RU" sz="2400" b="1" dirty="0">
              <a:solidFill>
                <a:srgbClr val="1C05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30014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371586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00042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ПРОВЕДЕНИЕ СОВЕТА ДИРЕКТОРОВ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( ЮУМК 18.02.14)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http://vr.wyksa.ru/images/user/clipart_of_27045_smjpg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xQPEhQUExQWFhQWGBgXGBgWFRcVHRwiGBofIiAcGCAgHiggIB4lHh0cLTEhJSkuLi4uGh80ODMvNyotLi0BCgoKDg0OGxAQGy0mICY0LCw0LCw0LCwsLC8sLCwsNyw0LC00NDQsLSwsLCwsLC8sLCwsLCwsLCwsLCwsLCwsL//AABEIAIAAgAMBEQACEQEDEQH/xAAcAAABBQEBAQAAAAAAAAAAAAAGAAMEBQcCAQj/xABHEAACAQIEBAIGBQgIBQUAAAABAgMEEQAFEiEGEzFBIlEUMlJhcYEHI0KRoRUWQ1RikpPRJDNTcoKUsdQXg8HC4TRjZHPS/8QAGwEAAQUBAQAAAAAAAAAAAAAAAAECAwQFBgf/xAA7EQABAwIDBAcHAgYCAwAAAAABAAIDBBESITEFQVFhExQiMnGRoRVSgbHB0fAG4SQzQlNi8RYjQ6Ky/9oADAMBAAIRAxEAPwDcMCEsCEFZzxHI80gglEUEH1byiNZTJMf0aKSNo13Y36m21t7MnRU0IfMLl2g0y4/FDQXmwTmXcVmJdVU8bwCw9JjVowpPaeMklLnowJU3tt3bE2OpH8Pr7p1+CHAs7ymfn9lv65D+9ib2bVe4U3G1L8/8t/XIf3sHs2q9woxtS/P/AC39ch/e/wDGD2bVe4UY2pfn/lv65D+9g9m1XuFGNqX5/wCW/rkP72D2bVe4UY28Uvz/AMt/XIf3sHs2q9woxt4pfn/lv65D+9hfZtV7hRjal+f+W/rkP72E9m1X9soxtVfX8XtPf0N40gXY1UitIGb2IIwQZCO7EhR03PRkscdI29Tr7u/4pWgvNmrrI8/dZF5sxlhmPLDsixGKXsjBbgJIPVJOzLbcsLMjkhqY7xCxbu1uOPw38vBK5pYbFGeIEJYELwm3XBrkhBWc8TelKy0r6KYXE1YOg7aKbbxyHcavVX3nYXCxlIzpJ9dzfqeXLekF35NQwF5zRwwR6EUaIYh9kdyT7R6s2OZqqmSsmxOzJV1jBG1XemLLo5JmlKrHtLKpsWb+wgHc36sfh56b+z6CSaURxaneoZJRa5Q9/wAW6X2a7+JH/PHWD9I1n9wKr1lvBL/i3S+zXfxI/wCeD/iNZ/cCOst4JH6W6X2a7+JH/PCH9JVYF+kCOst4I/FQnLRzNMNahrGVRa6g236mx6DHOPhLHFpdopg6+5cLWRsjOk0zWQuBzV38JNtgbbDuMIyIuIGIoLrblULnE5AOk/51/wDbYlMUYPed5fukxHgvfyvP7J/zr/7bCdHH7zvL90YjwCX5Xn9k/wCdf/bYOjj953l+6MR4JuojWrAMjMrCy6mbWYmP2X2GqJz6slgex8hSrKU3uTcbipY5OCpWVqZ5IpUurDRLGTs6nyP4hu334owTyUkuIahTOa2RqKcn4iNPGvpDNJTbhKrSSVt9iqAHhYD9IPC1jfSbX6RmCrGOHI+79vt81ScCw2KMEcMAQQQRcEbg37jFaxGqVD/0hI7ZbViO+rlN06kfaA/w3xc2eWCpZj0umuvbJUiTEO0scoMegejQ8zQjoygKbEhSi33AubjtjFqWysnd0hz4Ky0gtFl7y4abnyLIqRC5lmU3EadeVEe7t5joCPdgpqUyy4IsyUj32b2ljHG3FTZjIAq8umiGmGIdAPabzY/h0x6xsbZDKGL/ACOp+izZZC8oaxtqNLCpF4cRyd0pQt6ziCRUjlGkpyI10k76gikMotuVJU9e29seNVrT0zjuuVrQYTk5N5MrSa3LABYZPCfXYsG+scdASALm5uRthtMHGS6WcNGTVNToPgMWJO8VAusMQlgQvASp1KAWsVIb1XU9Uf8AZP4Hf4vaQRgdojmpDxxTiLmEiNWCq79Vtu1POfh6r3sR37nNqqfA4B2m4qZj8sl67s0kcpmVCn9ciya4xGnrPsSFQrtpbv0wRMkfK3o9eCUkBpBRBwUpFFB4SqlSyK3VUZiUU+8IVHyxr1X8135nvVduivMV0qEKvgxo9Qo5lijYljTywrPDc90W6mMn9k23O2LhqY5QG1DMXPQ/umgEHIqqyqAVKVFLMqIXMlJOsdwutV1xyoCSRqQ/evuxG+NtDURzQ911iE/EXtIKwOaFoJWR1u0blWHmUNiPhtj1RkgmgxtOo1+CzyLFalxHkSVFAjLRR0tRLNEiqCGI5j2B1ADYix6bY4ukr5IKrtSlzQCrDmAt0VZXcARrzlWTwUsQeU/pJXKM9gfVRdIAGxt1sb4uRbflJ0zccuAH3SGIKu4y4ap1pIK2juInCqys2rc3sb+dwQR5jtizs7aUzpn01RrnYpr2CwIW5UlFFJSwB9tUSX8IN7KvXY9LDHD1ABkcOZVppslU0UUdPMEN9MTlQRbTcG5G3U+eGRABwsgm+qGALr1t4evlt1w7/wAnxSbkD8I5hK1fLCao1MaxEhuxPg3A3tYkjHT7UpohQiVseFyhjJxWup+S5hLNmdXG7ty4VYIl7AWdRc26m1+vmcVq2lihoI3sGbtSla4l5RVI4UFm6AEn4Dc/hjnmi5AUxyTlYjJFFHpVpSyAI+68+puTfcahDEGNtrgYeImVE56TutHn+fVLcsblqVbUnBxawq5hNGpDCCKFaeEkdDIoLGQj9prdNri+JhUMiFoGYeep/b8zTSCdSizFVKlgQlgQgPP1NPmEjjpNTLOP79FJdr/GNwPmcWZrPoebXehH3BQzvrKvpSywrm8ip+mMbrfYXkAH3Xx3Owaq+z7u0bcKpK3toro62KCmh0V8MywSpJJdWMjkuSRGdRN9yFGk9BuMc/NBLLMS6ItxacFKCANV5xDxDBTCsJYsKyJOQY11K1oTGfF6vha1xe48sFFs+aWRoGWA533Z3Q5wGaGuIK8U2UU9CxBnb6yRb7xgyM4DeTHUNuuxxr0lO6aukqR3Rf45WTHGzQEU8YcUPS+jw7qr0ysrAnduWtkA3upIAYW2WViLEA44uodhkf4lW4ow8gEpjhHih53NMBdBTSsxBY6CB4VX7IhKnwC1yNJJJvhIn4iESR4HFt0RqLqPh/0wjzZxTUE5zClNVSVENFLKYwodkkMSKSg9VVUk+AjUenu646amkfUUwgklDb6cVA6wNwFM4TyuRameqMYjinUlEJAYBnDDUo6bDEO1aqMwMpwbluRO5LGMyUWrFrZE9t0U/AsL/hfGBEbEnkVKrLKP6RXI/VUSafr3mk5cVx/9Ub2PvwsF20xJ/qPoPwJXd5GWIkJYEJYEJYEIT4wpw1Tl57s88J/uyU7kj70X7sXIM6eZp4A+oH1Td4WTfTH/AOoopB1aji+9WY3/ABx1H6ROOkc08foFDUizkLS8RMyEcmnVz+lWIK/xBvYH3gY3W7MDXgmRxb7p0UWPkquGseMHTIyA7nSxUfOxxanZABikA8Smi+i4MTHfS2/7JxG6rpwwgOCXCV9F1UNPVUSxGoiHMgCG8sYK3jCnYnfYC4PljyycAyuPMq8NE1lVHBR0XJFRCxjicXEkYLltbdATYXc7DvhrLB4KCcrKClbFYfWR9B9tfL44HntFJuTXIWU64pmFyNRhkUhrC2+xANrbix6YnjqMIs5oPC+5BapNPTrGLLfzJJLEnzYncn4+WIZJC83KVSqFrTwHydz90Ep/1AwukLyEDUK04NgAkkfv6PRof8MZb/vOFDv4WNvifO32Q7vFFeIkJYEJYEJYEIX4vkC1GXe6eVvktNLc/iMXKf8AkTH/ABH/ANBNPeCEuOuCVrUpJpKnkIkEcQHIMu5ubk61tfYdMTbK237NgIDb3zQ+LpHIcP0TRcnn/lEGK+kkUpNjqsb2l7HrjWb+snGPpOjy8Uzq2drptOAUoxHVx1gmCTCMqIeWQWB6nmNawINrbgjGXtT9Ru2hRloZYHz1UkUGCQLRajix6QMnL1iGgWqtuuogsCpe5tsvs/PFakpBLCx99XYfS90PdZxSp+NZpadZVpN2qhTFecbqGAtJfl77npt8cTy0DI5cBf8A04r29E3FvT1RxqY469uSv9CZV0tMELg6fFutlBBuo31bDa+GihuYxi7/AKfm9GLVSqniIvKkKouielkqFcuysAoUW06evj8+2K8lPhjeTqDZOBzCEMpRlhaQmMI0wQFme9+Sh3shsLA73xQgkijgDn3+Cle0l9grRoGEIn1QmIkDUJJG3JtY2i89sTieAx9JY2TMDr2U3IstedklDRFEZ76HZjflulrFB7d+vbCieOSA4Ac+KC0tdmpXBs4MkidxT0bn/FGy/wDZiUM/hY3eI8rfdIe8UV4hQlgQlhEKuzfPKejANRNHEG6a2AJ+A6nE0UEkxtG0lISBqgzO85grqqJqaVJVjpau5RgQrSctEv5G+rrizNDLT0j8YtcgfNDCC4WR5UUaSJy2UFLWsRfGfYWsnIfeaWOZoDT6oHcXYeK4k21G/cN19wxX/wCzpLAdlPytfeonHtEkNIoQWvURE/IWH4AD5YWoFojZDDdwU3VUD8n8kHlaX51tNrchtF77+vp6f6Yv0vRdC7HrlbzF/RRvviUbguszGUTflCMIAqaLKq3JXxdGPQ4t18dIy3V3X4pjS7eoebVuaLJKsUYeESRhCI1LctormwJs1n8J7i17b4dAykc0Y3EOt8L39OKCXJR1+ZtKFmhCQkfWFQpUD0UE2a978+4+H34jmjpRE8tdc7vP7ZpQXXClcC0qzUkqOoZTL0I/9qPGRTi8QupZO8nxJIsr0704MDyEEje4luQxB73BvhAJOktbspeza980RUlGsQIQWuQT8gAPwAHyxOGgCwUd0F0Gb0+X1Lc+RIlaArrc2H9GqJECjzNpBti5TxST04awXwk+v+kj7ByK8ozynrATTzRyheuhgSL+Y6j54ilp5IjaRpCAb6KxxElXEsgRSzEBVBJJ2AA3JOAC5sELKzmzU9NJmLRs80irM+mwcLK5WGEMQSiKgJOkbk9r403QmoqxRtfZrd/Hn4lNBwtxEK5oq55pFR1XmsYdYLiVgqzLqCSaFY6GFmjYeHUDcg4z6mnkYzsEll9/zUjXNPiq2TL4ZWd3hiZmdyWaJGJ8Z6ki+JnVD29kHRMsCl+Saf8AV4f4Mf8A+cN6zJxRhCiZjkaMq8mKBJFdWB5YTpe4uq374ine+ZmBxyKc2zTdS4K3M0Cqs0AAAAF37f8AKxA2J2TbpS4aqfTrmssSSel0sYkUMNV7m/bdAAbd97eRw8xuaSCUlwdycEGahWIq6VwoJsCbgDsSI9/jYf8AXCBjiQAUXCzR/pcrWBBAsQQfEO//AC8dL/xOrI/mBQ9YbwQfX5xJLIzhmjDafCsjWGlFX3ddPljpNj7GbR03RS2cb6qGWXG64TP5Rm/tZP4jfzxq9Tg90KPEVZcL5jKKylvI5HOiuC7EbuB54p7Qo4eqvIbuPyTmOOILcc5rGp5yiheYzO0d2WIlXKAlpCrFEMjKoVQSzMOgBOPMqSmkkBu6zb7tTv8AQZq+5wFuKp6XNnqYFruU6Txc1lBILg07DmQl9KlkdNXhYXUoeuL74uq1HVseJjh/o/BMvibi0stQhlDqGUgqwBBG4IPQj5Yz3AtNilQbxXmfpbvRx6hEhUVcguCdW608PtSSDqR6q/Ha5GG00YqH6nujiePgPUpveOELNuJ+KJ5K6GGgbxxv+iOpS5AXQNrFI0AW/TZm2x0Wydlxx0b56wZuz8AopZLuwtUjh7iHm5zRRxuvKj5kZaNeWsjyhmdgPJn02v10g98PqNn9Hs2SR47Rsc9QB+yQOu8AItp/V363a/x1G/445Ga2M2U4VTxRnwokW2kySNpQG/mLtsN7XGxI640Nm0HWnEu0AJTXusqTLfSlzGqg9J1Exhg7qSFvYqVQG1xqt1A6nfpjXqG0xo434LZ2yUYLsRCl/RzXSyxTLK5cxy2BO58Vyd/K/wDrittunijmjMYsCAliJIzV9WcQTUa0yhNUMsAXVY/VuqAgAg9HvY3tbrc2scCoAJepmAlwATvD3EM1ZKV0WhihbVJ4jqdwbJqJswVQdxfVs3h6YbAAMIHEIfcOLVg1NEXZVUXZiFA8yTYD78evF4ZHidoAs/etGzvhCGno6USRMlQ8n1gS7uxCMdKk3CjYEmxt5HpjlKbas0tTIWOu3dfQKdzAGhDfFc1C8dN6IpSQJ9cviNiQDYsQNTA3Fx5Y1tlisD5OsG43JkmHcqfJFJqYAvUyx2+OsWxo1pHVpL8D8kxuoWjcY5+sedVKTBTE8SUza1Dqtwrq5UjcK9r97XxytFQGXZrXx94Euy8iPJTudZ+aiZHxXUQ5jKldIupyo1G3LVluUIttymV2BPsyXwbR2VHPQtkpBm3Pnz+OSWOSz7OWpcNV/orLSvflMxWnJ3ZCAWNNJ70AOlujJbyu3LuInZ0rdR3h9fvz8cprYTZQOI4fQ6t5XIFPVCP6xh4I5owVAl8klRipbtb4XlDTUQBrD22ZgcR+yAbHPQrO8+4XXK4quaM+uqxIjgloxMfF4vVZSgYBx1HYb46PZ+1TtGSOCQWLTc87aeqhfHgBIQDl9W1PLHKvrROki/FGBH4jHWVEImidGdCCFXabG63hKlJgk8VjBUXeMjsx9eI/tBgx+ZFvDv5dUwPjcWOGbcj91dDt6E+KmqakrDHTfUmRBzibnwtcmwPhS47jtfGvs1tNAwyPk7Vj2fEWUb7k2XVIHGczHltokhGlxYrYBQGJ7AlSLdb9u+HSPjOzm9rMO0QB21z9HkEkT1cboRaYXJ6Xt0HnsQfgRg2zJHIIXtN8hkiMEXC0OPIxV0MaMCyyRL003U6AAwvsSCAR7xjnZh/2k8ypRoncp4dFHT6ACAkbXY6byNpN2IBIF+/wHlhjGjpQ4ckt+zZfOvDtJFLL9fLyYkXW7gamtcCyD2iWHwFz2x6pWTyRQgRNxOOiotAJzRdxvmEKUNPTUs5lRSHBXYhRqAEpBALazsNI6fPGDsullfUSSzMsT8+SlkIAABXn0pNDMtJOjo0kkfi07s3TxN8NxvvifYPSsklicDhB+CSWxAKZ+i/JAZWr6jw0tIC5Y/acdFXzt1+Nh3xJt6su0UsWb3egSRN/qKFM9zNqyomnbrK7PbrYE7L8ALD5Y2qKnFPA2Ibgo3G5ujDh/h38sQUzM7Aws9OwVdTyKml0CdhZXIu2wAHXpjmdobT9lzSRsF8diBwJvdTxx9ILrUOGIhUzoY7ej0t/EviRpSgjVIT3WGMEFhsxb3HHKljooyZO+/PwGufj9FOTc5aBGs8CyKUdQysLFWFwQexGKrXFpuNUqxfN6JpMoeEW1wIYnH7VFIxPw1RuWHuF8b9LKItrtlOTX5+aYReK3BUf0d0NIQrsVeoZmXTIoITY7Im/MYjfUfCovfpZtvbdRU4iwZM1y3+Px/OEEYGqmpM2RSsCjTZZO4VlLbq466Dt9agANxsbAXuLiuWM2pHrhmaPMfb/AGndzwRPJRROvpEczyUzb8yOVlUdyJ1HqMO7CwPU2xgPMkRMTm2cNx+ilyOasB0t27eXyxmG9809eg7jCsPaCFJXOhBTQKW0ty00dbGwQkGxBubkA9Bt86u0KtsMhG9WKenMqfyzPhOrKGOopJqXxEKNxpuTuwPcbHDKOsEr2ga5FLUUzotV855bWtA4dQp2IKuoZWB7MD1H8hj2aanbNFgOXMahY4NipOa5uZwFEUUKA30xJoBNrXbck9/vxHTUYgOJzy48TuSl10RcHcCNVL6TVN6PRKNTSP4Sw8kv2PtfdfGZtHbLYj0NOMUhyy3J7I75nRXlZWDOnFJTf0bK6UXLW69g7j472PQXJIPTPjj9nN6xN2pnbuH7/gTz28hogfiXhufLpSky7EnQ43RwO6n4W26i+Oioa+KrZiYc943hQuYWrQuEstaPKyourzq4BtezVbJFGbeWhGJ9xvjidqzifatxowfLNWoxhi8VtVPAsaqiKFVQAAosAB2AxgOcXG5KkTmEQgXiek9CqGqb2pqjQJWtcQypskxHsMDpf3AX26Xmt6zCIx325t5jh9k0HCb7ll/E+TzZRO1TTXSFvA6od4tdiY77kI1rpIO1u4x1Gy6+HaUPVqjvt47+f7KGRhYcTdES0udDMYgwiQwqUV4VbSALEshGkty0WzFgPE1lG17581K+jlIJOLcfr4n5Z+DgQ4KlXKqvKXFTlzs0bojmFgSxV76Q8fe4DEfaUA38zoCrpq5vQ1Qs7TENPNMwuZm1WuTcdUVULSXoZj3A5sBPmV2K79QCO3iOKFZsGoizZ22/+ye2UHkiqmpnkGuLlzpt46eRX+9TYqf2d/jjCdDgeAbt8VJe6nDJ29HjDqVflBbaS1rooKnTcqbjqMZ1bTiV7nDNWYJsFhuXeUZQ0cYUAllRwfCVHi1HYsLklje3a+I6OmERa46p1RPjJtosmofolrCuuoeGmjHVpHBt8bbfjj0h/wCpYAMMbS4rM6E71MU5Nk+4JzGqHTYLED+IG4/aOIC3ae0cnf8AWz8/NyXsM5qNHV1PEcrGomWOCEq3JW9he4Flv/hMhvp1dN7GWWKHZDAI24nu/qP58bb0gJkOau5Kv0CMMrLEtOJFVVUglhIVKgk6XkFtMseqzWVgb2Iy2Ruq5LWJLrX8teQ3tNuVlITYIfyXKpM6nE8ylaVTojiQkau4hhv0HtN9kfIC/X1sWyIOhhzkd+X+yaxhkNzotV4bovSZ1k8Jp6ctoKgaZZSNBePyjiQFE87se2/J26GIh2b35nkOHxU5NzyCNcVUqWBCbqYFkRkdQyMCrKRcEHqDhWuLTiGqFneZ0LZaOXN46IjRHO418pWP9RVD7UN+j9V/HGgW9aPTQnDKN3vcxz5eSaDhyOiCs84MmpZGnoLjw6npw2pimxPLI/roWt0G9tiMblBtyGqb1etFnDefn481G+Et7TNE/kfHkdQdNQTFIxAZydQJcgSSA7FG0hUUfYBvc6QMPqtiyRAuh7Tc8hw3A8U1sg3qxzPh+nqk1yR3d5EBeI2IMhDMAQSuiOARqD01PfsRirT19RTuDGnIDQ6ZX3a5m6cWNKAeKsgOVvG0crXe7J9h1ChfFcG/rFl6D1Ce+OjoK0VzXCRgsNeB/PqoXtw6Ijgp86gJCVjEjTe85f1hGftg7WlX8cZvS7KlNui9Lcfsn2eN6TS5zUJf066EA3WUL6yM4sVUG+hSflhC7ZcJN4Tfnny+aO2d6ZTgWapkY1NUzshCknXJ60rxLZ3IFuYo87Kb+7DvbEMLAIIrf6B0HL1R0ZOpVxHw/T0qgxwB0YBmkkYFlV9OhTcBQWcMhtuNfuxSfXT1B7TyDuA0PHnkM92icGAIKnrUyyvaSkdZIvsgklSki3Mb9zpvbz8IO2OhbCa2jDagYSN/hv8Aior4XZK+yPgqatlE9aGUP41hXaSQAAamv/VpYDVK2595N8Ytft2GiZ1ekGJ2l+H55fJSshLu07RaDluWmt+qhISlVeXJNH4VKg709J30e3L1btv05prTCTNP2pDoDu5n6DzyUxN+y3RH9NTrEioihUUBVUCwAHQDFRzi4lztSltZO4ahLAhLAhcyRhgVYAqQQQRcEHqCPLCgkG4QgvMOFJKUE0QWSG+v0SRigU+1TSC7RN7txfy73XSxVWVRr7w1+P5dNF291C2a5XSZk5jmVlqfZfTT1Q+F/qpxfa4sT57Ys09VX7OGKM44/MfnkgtZJrkUOScH1tCWWkqQ+pWUxP8AUOQ1gRy5PCb+asfjjXZt/Z1YQKlmEqMwvbm1UHFkta06TV8DqU0pvGyKQrFrBrEblj0v1xu0HU2wujpnjP7WULsV7kK7i+kSM80vC6l3jZdLq+lVaLwm4W9kiHbc7Gwxmu2E/E1zHg5Z7s88/VP6VVrcXRCFV5btItwHLKlw0csbbC9iVdensnFg7JkMhJcADbLwIPzTceSnxcVVdZI7UlGzFhoOkPOBqEdy1gF1akJ1ED+sb44rnZtLAB083yHH7+idjcdApLcM5hWtpq6hYrlyYl+tfxya2HKj6+M6vEdvdim/bWzKLKnZidx+Fk8QyO10RBlWRUmWuqopap2sNK1FST+xEPq4Rv67E22ue+Mqpr9obRuScEfkP3/MlI1sbOZRbQcMyVIJqhyoWNzTo5dpPfVS9X/uLZR0JOKTXRU2UObveP0H1KU3dqjCKIIoVQAqgAACwAHQAdhbFUm+qVd4RCWBCWBCWBCWBCWBChZrlMNWmieJJV8nUNb4eXyxJFM+I4mGxSEAofm4OdF001XIif2U6iriHwVyGHuAaw8sWHVTJRaaME8dD9vRIARoVBGU18FgsFPIP/j1U9J8ypDL8hiMwURHYLm+vyTsb96i1NNO5vNQVDN30PRTj75EUnEracW7FTbkbj5Aox/4rynpJlP1VBUqexc0MI+9FYjAaew7VTfkL/UBGP8AxU38l189w8EKDvz6yaqB+CKqLiEQUY77nO9PmUY37lOpeEZCumercp3jpkFHH89BMhP+Ox8sPbPHGLRRgczmft6JDc6lXuU5RBRpop4kiXuEUC/xPU/PEMsz5TieblAHBTsRpUsCEsCEs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jpeg;base64,/9j/4AAQSkZJRgABAQAAAQABAAD/2wCEAAkGBxQPEhQUExQWFhQWGBgXGBgWFRcVHRwiGBofIiAcGCAgHiggIB4lHh0cLTEhJSkuLi4uGh80ODMvNyotLi0BCgoKDg0OGxAQGy0mICY0LCw0LCw0LCwsLC8sLCwsNyw0LC00NDQsLSwsLCwsLC8sLCwsLCwsLCwsLCwsLCwsL//AABEIAIAAgAMBEQACEQEDEQH/xAAcAAABBQEBAQAAAAAAAAAAAAAGAAMEBQcCAQj/xABHEAACAQIEBAIGBQgIBQUAAAABAgMEEQAFEiEGEzFBIlEUMlJhcYEHI0KRoRUWQ1RikpPRJDNTcoKUsdQXg8HC4TRjZHPS/8QAGwEAAQUBAQAAAAAAAAAAAAAAAAECAwQFBgf/xAA7EQABAwIDBAcHAgYCAwAAAAABAAIDBBESITEFQVFhExQiMnGRoRVSgbHB0fAG4SQzQlNi8RYjQ6Ky/9oADAMBAAIRAxEAPwDcMCEsCEFZzxHI80gglEUEH1byiNZTJMf0aKSNo13Y36m21t7MnRU0IfMLl2g0y4/FDQXmwTmXcVmJdVU8bwCw9JjVowpPaeMklLnowJU3tt3bE2OpH8Pr7p1+CHAs7ymfn9lv65D+9ib2bVe4U3G1L8/8t/XIf3sHs2q9woxtS/P/AC39ch/e/wDGD2bVe4UY2pfn/lv65D+9g9m1XuFGNqX5/wCW/rkP72D2bVe4UY28Uvz/AMt/XIf3sHs2q9woxt4pfn/lv65D+9hfZtV7hRjal+f+W/rkP72E9m1X9soxtVfX8XtPf0N40gXY1UitIGb2IIwQZCO7EhR03PRkscdI29Tr7u/4pWgvNmrrI8/dZF5sxlhmPLDsixGKXsjBbgJIPVJOzLbcsLMjkhqY7xCxbu1uOPw38vBK5pYbFGeIEJYELwm3XBrkhBWc8TelKy0r6KYXE1YOg7aKbbxyHcavVX3nYXCxlIzpJ9dzfqeXLekF35NQwF5zRwwR6EUaIYh9kdyT7R6s2OZqqmSsmxOzJV1jBG1XemLLo5JmlKrHtLKpsWb+wgHc36sfh56b+z6CSaURxaneoZJRa5Q9/wAW6X2a7+JH/PHWD9I1n9wKr1lvBL/i3S+zXfxI/wCeD/iNZ/cCOst4JH6W6X2a7+JH/PCH9JVYF+kCOst4I/FQnLRzNMNahrGVRa6g236mx6DHOPhLHFpdopg6+5cLWRsjOk0zWQuBzV38JNtgbbDuMIyIuIGIoLrblULnE5AOk/51/wDbYlMUYPed5fukxHgvfyvP7J/zr/7bCdHH7zvL90YjwCX5Xn9k/wCdf/bYOjj953l+6MR4JuojWrAMjMrCy6mbWYmP2X2GqJz6slgex8hSrKU3uTcbipY5OCpWVqZ5IpUurDRLGTs6nyP4hu334owTyUkuIahTOa2RqKcn4iNPGvpDNJTbhKrSSVt9iqAHhYD9IPC1jfSbX6RmCrGOHI+79vt81ScCw2KMEcMAQQQRcEbg37jFaxGqVD/0hI7ZbViO+rlN06kfaA/w3xc2eWCpZj0umuvbJUiTEO0scoMegejQ8zQjoygKbEhSi33AubjtjFqWysnd0hz4Ky0gtFl7y4abnyLIqRC5lmU3EadeVEe7t5joCPdgpqUyy4IsyUj32b2ljHG3FTZjIAq8umiGmGIdAPabzY/h0x6xsbZDKGL/ACOp+izZZC8oaxtqNLCpF4cRyd0pQt6ziCRUjlGkpyI10k76gikMotuVJU9e29seNVrT0zjuuVrQYTk5N5MrSa3LABYZPCfXYsG+scdASALm5uRthtMHGS6WcNGTVNToPgMWJO8VAusMQlgQvASp1KAWsVIb1XU9Uf8AZP4Hf4vaQRgdojmpDxxTiLmEiNWCq79Vtu1POfh6r3sR37nNqqfA4B2m4qZj8sl67s0kcpmVCn9ciya4xGnrPsSFQrtpbv0wRMkfK3o9eCUkBpBRBwUpFFB4SqlSyK3VUZiUU+8IVHyxr1X8135nvVduivMV0qEKvgxo9Qo5lijYljTywrPDc90W6mMn9k23O2LhqY5QG1DMXPQ/umgEHIqqyqAVKVFLMqIXMlJOsdwutV1xyoCSRqQ/evuxG+NtDURzQ911iE/EXtIKwOaFoJWR1u0blWHmUNiPhtj1RkgmgxtOo1+CzyLFalxHkSVFAjLRR0tRLNEiqCGI5j2B1ADYix6bY4ukr5IKrtSlzQCrDmAt0VZXcARrzlWTwUsQeU/pJXKM9gfVRdIAGxt1sb4uRbflJ0zccuAH3SGIKu4y4ap1pIK2juInCqys2rc3sb+dwQR5jtizs7aUzpn01RrnYpr2CwIW5UlFFJSwB9tUSX8IN7KvXY9LDHD1ABkcOZVppslU0UUdPMEN9MTlQRbTcG5G3U+eGRABwsgm+qGALr1t4evlt1w7/wAnxSbkD8I5hK1fLCao1MaxEhuxPg3A3tYkjHT7UpohQiVseFyhjJxWup+S5hLNmdXG7ty4VYIl7AWdRc26m1+vmcVq2lihoI3sGbtSla4l5RVI4UFm6AEn4Dc/hjnmi5AUxyTlYjJFFHpVpSyAI+68+puTfcahDEGNtrgYeImVE56TutHn+fVLcsblqVbUnBxawq5hNGpDCCKFaeEkdDIoLGQj9prdNri+JhUMiFoGYeep/b8zTSCdSizFVKlgQlgQgPP1NPmEjjpNTLOP79FJdr/GNwPmcWZrPoebXehH3BQzvrKvpSywrm8ip+mMbrfYXkAH3Xx3Owaq+z7u0bcKpK3toro62KCmh0V8MywSpJJdWMjkuSRGdRN9yFGk9BuMc/NBLLMS6ItxacFKCANV5xDxDBTCsJYsKyJOQY11K1oTGfF6vha1xe48sFFs+aWRoGWA533Z3Q5wGaGuIK8U2UU9CxBnb6yRb7xgyM4DeTHUNuuxxr0lO6aukqR3Rf45WTHGzQEU8YcUPS+jw7qr0ysrAnduWtkA3upIAYW2WViLEA44uodhkf4lW4ow8gEpjhHih53NMBdBTSsxBY6CB4VX7IhKnwC1yNJJJvhIn4iESR4HFt0RqLqPh/0wjzZxTUE5zClNVSVENFLKYwodkkMSKSg9VVUk+AjUenu646amkfUUwgklDb6cVA6wNwFM4TyuRameqMYjinUlEJAYBnDDUo6bDEO1aqMwMpwbluRO5LGMyUWrFrZE9t0U/AsL/hfGBEbEnkVKrLKP6RXI/VUSafr3mk5cVx/9Ub2PvwsF20xJ/qPoPwJXd5GWIkJYEJYEJYEIT4wpw1Tl57s88J/uyU7kj70X7sXIM6eZp4A+oH1Td4WTfTH/AOoopB1aji+9WY3/ABx1H6ROOkc08foFDUizkLS8RMyEcmnVz+lWIK/xBvYH3gY3W7MDXgmRxb7p0UWPkquGseMHTIyA7nSxUfOxxanZABikA8Smi+i4MTHfS2/7JxG6rpwwgOCXCV9F1UNPVUSxGoiHMgCG8sYK3jCnYnfYC4PljyycAyuPMq8NE1lVHBR0XJFRCxjicXEkYLltbdATYXc7DvhrLB4KCcrKClbFYfWR9B9tfL44HntFJuTXIWU64pmFyNRhkUhrC2+xANrbix6YnjqMIs5oPC+5BapNPTrGLLfzJJLEnzYncn4+WIZJC83KVSqFrTwHydz90Ep/1AwukLyEDUK04NgAkkfv6PRof8MZb/vOFDv4WNvifO32Q7vFFeIkJYEJYEJYEIX4vkC1GXe6eVvktNLc/iMXKf8AkTH/ABH/ANBNPeCEuOuCVrUpJpKnkIkEcQHIMu5ubk61tfYdMTbK237NgIDb3zQ+LpHIcP0TRcnn/lEGK+kkUpNjqsb2l7HrjWb+snGPpOjy8Uzq2drptOAUoxHVx1gmCTCMqIeWQWB6nmNawINrbgjGXtT9Ru2hRloZYHz1UkUGCQLRajix6QMnL1iGgWqtuuogsCpe5tsvs/PFakpBLCx99XYfS90PdZxSp+NZpadZVpN2qhTFecbqGAtJfl77npt8cTy0DI5cBf8A04r29E3FvT1RxqY469uSv9CZV0tMELg6fFutlBBuo31bDa+GihuYxi7/AKfm9GLVSqniIvKkKouielkqFcuysAoUW06evj8+2K8lPhjeTqDZOBzCEMpRlhaQmMI0wQFme9+Sh3shsLA73xQgkijgDn3+Cle0l9grRoGEIn1QmIkDUJJG3JtY2i89sTieAx9JY2TMDr2U3IstedklDRFEZ76HZjflulrFB7d+vbCieOSA4Ac+KC0tdmpXBs4MkidxT0bn/FGy/wDZiUM/hY3eI8rfdIe8UV4hQlgQlhEKuzfPKejANRNHEG6a2AJ+A6nE0UEkxtG0lISBqgzO85grqqJqaVJVjpau5RgQrSctEv5G+rrizNDLT0j8YtcgfNDCC4WR5UUaSJy2UFLWsRfGfYWsnIfeaWOZoDT6oHcXYeK4k21G/cN19wxX/wCzpLAdlPytfeonHtEkNIoQWvURE/IWH4AD5YWoFojZDDdwU3VUD8n8kHlaX51tNrchtF77+vp6f6Yv0vRdC7HrlbzF/RRvviUbguszGUTflCMIAqaLKq3JXxdGPQ4t18dIy3V3X4pjS7eoebVuaLJKsUYeESRhCI1LctormwJs1n8J7i17b4dAykc0Y3EOt8L39OKCXJR1+ZtKFmhCQkfWFQpUD0UE2a978+4+H34jmjpRE8tdc7vP7ZpQXXClcC0qzUkqOoZTL0I/9qPGRTi8QupZO8nxJIsr0704MDyEEje4luQxB73BvhAJOktbspeza980RUlGsQIQWuQT8gAPwAHyxOGgCwUd0F0Gb0+X1Lc+RIlaArrc2H9GqJECjzNpBti5TxST04awXwk+v+kj7ByK8ozynrATTzRyheuhgSL+Y6j54ilp5IjaRpCAb6KxxElXEsgRSzEBVBJJ2AA3JOAC5sELKzmzU9NJmLRs80irM+mwcLK5WGEMQSiKgJOkbk9r403QmoqxRtfZrd/Hn4lNBwtxEK5oq55pFR1XmsYdYLiVgqzLqCSaFY6GFmjYeHUDcg4z6mnkYzsEll9/zUjXNPiq2TL4ZWd3hiZmdyWaJGJ8Z6ki+JnVD29kHRMsCl+Saf8AV4f4Mf8A+cN6zJxRhCiZjkaMq8mKBJFdWB5YTpe4uq374ine+ZmBxyKc2zTdS4K3M0Cqs0AAAAF37f8AKxA2J2TbpS4aqfTrmssSSel0sYkUMNV7m/bdAAbd97eRw8xuaSCUlwdycEGahWIq6VwoJsCbgDsSI9/jYf8AXCBjiQAUXCzR/pcrWBBAsQQfEO//AC8dL/xOrI/mBQ9YbwQfX5xJLIzhmjDafCsjWGlFX3ddPljpNj7GbR03RS2cb6qGWXG64TP5Rm/tZP4jfzxq9Tg90KPEVZcL5jKKylvI5HOiuC7EbuB54p7Qo4eqvIbuPyTmOOILcc5rGp5yiheYzO0d2WIlXKAlpCrFEMjKoVQSzMOgBOPMqSmkkBu6zb7tTv8AQZq+5wFuKp6XNnqYFruU6Txc1lBILg07DmQl9KlkdNXhYXUoeuL74uq1HVseJjh/o/BMvibi0stQhlDqGUgqwBBG4IPQj5Yz3AtNilQbxXmfpbvRx6hEhUVcguCdW608PtSSDqR6q/Ha5GG00YqH6nujiePgPUpveOELNuJ+KJ5K6GGgbxxv+iOpS5AXQNrFI0AW/TZm2x0Wydlxx0b56wZuz8AopZLuwtUjh7iHm5zRRxuvKj5kZaNeWsjyhmdgPJn02v10g98PqNn9Hs2SR47Rsc9QB+yQOu8AItp/V363a/x1G/445Ga2M2U4VTxRnwokW2kySNpQG/mLtsN7XGxI640Nm0HWnEu0AJTXusqTLfSlzGqg9J1Exhg7qSFvYqVQG1xqt1A6nfpjXqG0xo434LZ2yUYLsRCl/RzXSyxTLK5cxy2BO58Vyd/K/wDrittunijmjMYsCAliJIzV9WcQTUa0yhNUMsAXVY/VuqAgAg9HvY3tbrc2scCoAJepmAlwATvD3EM1ZKV0WhihbVJ4jqdwbJqJswVQdxfVs3h6YbAAMIHEIfcOLVg1NEXZVUXZiFA8yTYD78evF4ZHidoAs/etGzvhCGno6USRMlQ8n1gS7uxCMdKk3CjYEmxt5HpjlKbas0tTIWOu3dfQKdzAGhDfFc1C8dN6IpSQJ9cviNiQDYsQNTA3Fx5Y1tlisD5OsG43JkmHcqfJFJqYAvUyx2+OsWxo1pHVpL8D8kxuoWjcY5+sedVKTBTE8SUza1Dqtwrq5UjcK9r97XxytFQGXZrXx94Euy8iPJTudZ+aiZHxXUQ5jKldIupyo1G3LVluUIttymV2BPsyXwbR2VHPQtkpBm3Pnz+OSWOSz7OWpcNV/orLSvflMxWnJ3ZCAWNNJ70AOlujJbyu3LuInZ0rdR3h9fvz8cprYTZQOI4fQ6t5XIFPVCP6xh4I5owVAl8klRipbtb4XlDTUQBrD22ZgcR+yAbHPQrO8+4XXK4quaM+uqxIjgloxMfF4vVZSgYBx1HYb46PZ+1TtGSOCQWLTc87aeqhfHgBIQDl9W1PLHKvrROki/FGBH4jHWVEImidGdCCFXabG63hKlJgk8VjBUXeMjsx9eI/tBgx+ZFvDv5dUwPjcWOGbcj91dDt6E+KmqakrDHTfUmRBzibnwtcmwPhS47jtfGvs1tNAwyPk7Vj2fEWUb7k2XVIHGczHltokhGlxYrYBQGJ7AlSLdb9u+HSPjOzm9rMO0QB21z9HkEkT1cboRaYXJ6Xt0HnsQfgRg2zJHIIXtN8hkiMEXC0OPIxV0MaMCyyRL003U6AAwvsSCAR7xjnZh/2k8ypRoncp4dFHT6ACAkbXY6byNpN2IBIF+/wHlhjGjpQ4ckt+zZfOvDtJFLL9fLyYkXW7gamtcCyD2iWHwFz2x6pWTyRQgRNxOOiotAJzRdxvmEKUNPTUs5lRSHBXYhRqAEpBALazsNI6fPGDsullfUSSzMsT8+SlkIAABXn0pNDMtJOjo0kkfi07s3TxN8NxvvifYPSsklicDhB+CSWxAKZ+i/JAZWr6jw0tIC5Y/acdFXzt1+Nh3xJt6su0UsWb3egSRN/qKFM9zNqyomnbrK7PbrYE7L8ALD5Y2qKnFPA2Ibgo3G5ujDh/h38sQUzM7Aws9OwVdTyKml0CdhZXIu2wAHXpjmdobT9lzSRsF8diBwJvdTxx9ILrUOGIhUzoY7ej0t/EviRpSgjVIT3WGMEFhsxb3HHKljooyZO+/PwGufj9FOTc5aBGs8CyKUdQysLFWFwQexGKrXFpuNUqxfN6JpMoeEW1wIYnH7VFIxPw1RuWHuF8b9LKItrtlOTX5+aYReK3BUf0d0NIQrsVeoZmXTIoITY7Im/MYjfUfCovfpZtvbdRU4iwZM1y3+Px/OEEYGqmpM2RSsCjTZZO4VlLbq466Dt9agANxsbAXuLiuWM2pHrhmaPMfb/AGndzwRPJRROvpEczyUzb8yOVlUdyJ1HqMO7CwPU2xgPMkRMTm2cNx+ilyOasB0t27eXyxmG9809eg7jCsPaCFJXOhBTQKW0ty00dbGwQkGxBubkA9Bt86u0KtsMhG9WKenMqfyzPhOrKGOopJqXxEKNxpuTuwPcbHDKOsEr2ga5FLUUzotV855bWtA4dQp2IKuoZWB7MD1H8hj2aanbNFgOXMahY4NipOa5uZwFEUUKA30xJoBNrXbck9/vxHTUYgOJzy48TuSl10RcHcCNVL6TVN6PRKNTSP4Sw8kv2PtfdfGZtHbLYj0NOMUhyy3J7I75nRXlZWDOnFJTf0bK6UXLW69g7j472PQXJIPTPjj9nN6xN2pnbuH7/gTz28hogfiXhufLpSky7EnQ43RwO6n4W26i+Oioa+KrZiYc943hQuYWrQuEstaPKyourzq4BtezVbJFGbeWhGJ9xvjidqzifatxowfLNWoxhi8VtVPAsaqiKFVQAAosAB2AxgOcXG5KkTmEQgXiek9CqGqb2pqjQJWtcQypskxHsMDpf3AX26Xmt6zCIx325t5jh9k0HCb7ll/E+TzZRO1TTXSFvA6od4tdiY77kI1rpIO1u4x1Gy6+HaUPVqjvt47+f7KGRhYcTdES0udDMYgwiQwqUV4VbSALEshGkty0WzFgPE1lG17581K+jlIJOLcfr4n5Z+DgQ4KlXKqvKXFTlzs0bojmFgSxV76Q8fe4DEfaUA38zoCrpq5vQ1Qs7TENPNMwuZm1WuTcdUVULSXoZj3A5sBPmV2K79QCO3iOKFZsGoizZ22/+ye2UHkiqmpnkGuLlzpt46eRX+9TYqf2d/jjCdDgeAbt8VJe6nDJ29HjDqVflBbaS1rooKnTcqbjqMZ1bTiV7nDNWYJsFhuXeUZQ0cYUAllRwfCVHi1HYsLklje3a+I6OmERa46p1RPjJtosmofolrCuuoeGmjHVpHBt8bbfjj0h/wCpYAMMbS4rM6E71MU5Nk+4JzGqHTYLED+IG4/aOIC3ae0cnf8AWz8/NyXsM5qNHV1PEcrGomWOCEq3JW9he4Flv/hMhvp1dN7GWWKHZDAI24nu/qP58bb0gJkOau5Kv0CMMrLEtOJFVVUglhIVKgk6XkFtMseqzWVgb2Iy2Ruq5LWJLrX8teQ3tNuVlITYIfyXKpM6nE8ylaVTojiQkau4hhv0HtN9kfIC/X1sWyIOhhzkd+X+yaxhkNzotV4bovSZ1k8Jp6ctoKgaZZSNBePyjiQFE87se2/J26GIh2b35nkOHxU5NzyCNcVUqWBCbqYFkRkdQyMCrKRcEHqDhWuLTiGqFneZ0LZaOXN46IjRHO418pWP9RVD7UN+j9V/HGgW9aPTQnDKN3vcxz5eSaDhyOiCs84MmpZGnoLjw6npw2pimxPLI/roWt0G9tiMblBtyGqb1etFnDefn481G+Et7TNE/kfHkdQdNQTFIxAZydQJcgSSA7FG0hUUfYBvc6QMPqtiyRAuh7Tc8hw3A8U1sg3qxzPh+nqk1yR3d5EBeI2IMhDMAQSuiOARqD01PfsRirT19RTuDGnIDQ6ZX3a5m6cWNKAeKsgOVvG0crXe7J9h1ChfFcG/rFl6D1Ce+OjoK0VzXCRgsNeB/PqoXtw6Ijgp86gJCVjEjTe85f1hGftg7WlX8cZvS7KlNui9Lcfsn2eN6TS5zUJf066EA3WUL6yM4sVUG+hSflhC7ZcJN4Tfnny+aO2d6ZTgWapkY1NUzshCknXJ60rxLZ3IFuYo87Kb+7DvbEMLAIIrf6B0HL1R0ZOpVxHw/T0qgxwB0YBmkkYFlV9OhTcBQWcMhtuNfuxSfXT1B7TyDuA0PHnkM92icGAIKnrUyyvaSkdZIvsgklSki3Mb9zpvbz8IO2OhbCa2jDagYSN/hv8Aior4XZK+yPgqatlE9aGUP41hXaSQAAamv/VpYDVK2595N8Ytft2GiZ1ekGJ2l+H55fJSshLu07RaDluWmt+qhISlVeXJNH4VKg709J30e3L1btv05prTCTNP2pDoDu5n6DzyUxN+y3RH9NTrEioihUUBVUCwAHQDFRzi4lztSltZO4ahLAhLAhcyRhgVYAqQQQRcEHqCPLCgkG4QgvMOFJKUE0QWSG+v0SRigU+1TSC7RN7txfy73XSxVWVRr7w1+P5dNF291C2a5XSZk5jmVlqfZfTT1Q+F/qpxfa4sT57Ys09VX7OGKM44/MfnkgtZJrkUOScH1tCWWkqQ+pWUxP8AUOQ1gRy5PCb+asfjjXZt/Z1YQKlmEqMwvbm1UHFkta06TV8DqU0pvGyKQrFrBrEblj0v1xu0HU2wujpnjP7WULsV7kK7i+kSM80vC6l3jZdLq+lVaLwm4W9kiHbc7Gwxmu2E/E1zHg5Z7s88/VP6VVrcXRCFV5btItwHLKlw0csbbC9iVdensnFg7JkMhJcADbLwIPzTceSnxcVVdZI7UlGzFhoOkPOBqEdy1gF1akJ1ED+sb44rnZtLAB083yHH7+idjcdApLcM5hWtpq6hYrlyYl+tfxya2HKj6+M6vEdvdim/bWzKLKnZidx+Fk8QyO10RBlWRUmWuqopap2sNK1FST+xEPq4Rv67E22ue+Mqpr9obRuScEfkP3/MlI1sbOZRbQcMyVIJqhyoWNzTo5dpPfVS9X/uLZR0JOKTXRU2UObveP0H1KU3dqjCKIIoVQAqgAACwAHQAdhbFUm+qVd4RCWBCWBCWBCWBCWBChZrlMNWmieJJV8nUNb4eXyxJFM+I4mGxSEAofm4OdF001XIif2U6iriHwVyGHuAaw8sWHVTJRaaME8dD9vRIARoVBGU18FgsFPIP/j1U9J8ypDL8hiMwURHYLm+vyTsb96i1NNO5vNQVDN30PRTj75EUnEracW7FTbkbj5Aox/4rynpJlP1VBUqexc0MI+9FYjAaew7VTfkL/UBGP8AxU38l189w8EKDvz6yaqB+CKqLiEQUY77nO9PmUY37lOpeEZCumercp3jpkFHH89BMhP+Ox8sPbPHGLRRgczmft6JDc6lXuU5RBRpop4kiXuEUC/xPU/PEMsz5TieblAHBTsRpUsCEsCEs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286256"/>
            <a:ext cx="2214554" cy="2214554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16276" t="19097" r="18619" b="16667"/>
          <a:stretch>
            <a:fillRect/>
          </a:stretch>
        </p:blipFill>
        <p:spPr bwMode="auto">
          <a:xfrm>
            <a:off x="142844" y="2558899"/>
            <a:ext cx="4940811" cy="3656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3" name="Picture 5" descr="Металлургический комплекс колледж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002" y="1643050"/>
            <a:ext cx="3771173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64248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713918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00042"/>
            <a:ext cx="91440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КОНКУРС ПРОФЕССИОНАЛЬНОГО МАСТЕРСТВА «СЛАВИМ ЧЕЛОВЕКА ТРУДА» УФО  ПО НОМИНАЦИИ «ЛУЧШИЙ СВАРЩИК»(ЧПГТ им.Яковлева 11-12.03.14)	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://dolgoderevenskoe.bezformata.ru/content/image78368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33107"/>
            <a:ext cx="4036248" cy="11532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60" name="Picture 8" descr="http://minprom74.ru/upload/iblock/643/d83820530421f977e4d664ffcbf046b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29098" y="2643182"/>
            <a:ext cx="4804547" cy="3494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6" name="Picture 4" descr="http://minprom74.ru/upload/medialibrary/f99/20%2006%2013%20131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857760"/>
            <a:ext cx="400052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2" name="Picture 10" descr="В Челябинской области выбрали лучшего сварщ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04" y="1857364"/>
            <a:ext cx="3986268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9144000" cy="144016"/>
          </a:xfrm>
          <a:prstGeom prst="rect">
            <a:avLst/>
          </a:prstGeom>
          <a:solidFill>
            <a:srgbClr val="1C057D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7918" y="332656"/>
            <a:ext cx="9180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49162" y="1268760"/>
            <a:ext cx="792000" cy="7200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098" name="AutoShape 2" descr="www.vesti.ru/doc.html?id=2023946&amp;cid=7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p.vk.me/c620631/v620631694/1c978/ktgCA_P2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20631/v620631694/1c979/ADOA8tQEZ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00042"/>
            <a:ext cx="7858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СЕМИНАР «КОНСОЛИДАЦИЯ РЕСУРСОВ БИЗНЕСА, ГОСУДАРСТВА И ОБРАЗОВАТЕЛЬНЫХ ОРГАНИЗАЦИЙ В РАЗВИТИИ СИСТЕМЫ ПОДГОТОВКИ РАБОЧИХ КАДРОВ»,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ДОД ДУМ «СМЕНА», 18.03.14Г.</a:t>
            </a:r>
          </a:p>
        </p:txBody>
      </p:sp>
      <p:pic>
        <p:nvPicPr>
          <p:cNvPr id="12290" name="Picture 2" descr="http://dumsmena.ru/sites/default/files/sme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500306"/>
            <a:ext cx="8234481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altaikdm.ru/uploads/%D1%81%D0%BC%D0%B5%D0%BD%D0%B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1928802"/>
            <a:ext cx="2205019" cy="2183359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634</Words>
  <Application>Microsoft Office PowerPoint</Application>
  <PresentationFormat>Экран (4:3)</PresentationFormat>
  <Paragraphs>411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tuber</cp:lastModifiedBy>
  <cp:revision>105</cp:revision>
  <dcterms:created xsi:type="dcterms:W3CDTF">2014-06-24T15:51:35Z</dcterms:created>
  <dcterms:modified xsi:type="dcterms:W3CDTF">2014-12-19T04:06:51Z</dcterms:modified>
</cp:coreProperties>
</file>