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handoutMasterIdLst>
    <p:handoutMasterId r:id="rId20"/>
  </p:handoutMasterIdLst>
  <p:sldIdLst>
    <p:sldId id="256" r:id="rId3"/>
    <p:sldId id="416" r:id="rId4"/>
    <p:sldId id="399" r:id="rId5"/>
    <p:sldId id="404" r:id="rId6"/>
    <p:sldId id="405" r:id="rId7"/>
    <p:sldId id="410" r:id="rId8"/>
    <p:sldId id="401" r:id="rId9"/>
    <p:sldId id="412" r:id="rId10"/>
    <p:sldId id="417" r:id="rId11"/>
    <p:sldId id="418" r:id="rId12"/>
    <p:sldId id="423" r:id="rId13"/>
    <p:sldId id="419" r:id="rId14"/>
    <p:sldId id="420" r:id="rId15"/>
    <p:sldId id="421" r:id="rId16"/>
    <p:sldId id="422" r:id="rId17"/>
    <p:sldId id="403" r:id="rId18"/>
  </p:sldIdLst>
  <p:sldSz cx="9144000" cy="6858000" type="screen4x3"/>
  <p:notesSz cx="6877050" cy="100012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FF"/>
    <a:srgbClr val="FFFF00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99832" autoAdjust="0"/>
  </p:normalViewPr>
  <p:slideViewPr>
    <p:cSldViewPr>
      <p:cViewPr>
        <p:scale>
          <a:sx n="68" d="100"/>
          <a:sy n="68" d="100"/>
        </p:scale>
        <p:origin x="-1050" y="-234"/>
      </p:cViewPr>
      <p:guideLst>
        <p:guide orient="horz" pos="2160"/>
        <p:guide pos="2835"/>
        <p:guide pos="158"/>
        <p:guide pos="5602"/>
      </p:guideLst>
    </p:cSldViewPr>
  </p:slideViewPr>
  <p:outlineViewPr>
    <p:cViewPr>
      <p:scale>
        <a:sx n="33" d="100"/>
        <a:sy n="33" d="100"/>
      </p:scale>
      <p:origin x="48" y="661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A88934-55ED-4BBF-8E06-34A2A3D12C38}" type="doc">
      <dgm:prSet loTypeId="urn:microsoft.com/office/officeart/2005/8/layout/v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32A1F4-700A-4B57-937A-813729C0C9FB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Дополнительное профессиональное образование и Чемпионат-движение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0AFEC0B5-106A-4562-AB03-A572BEB8FBB4}" type="parTrans" cxnId="{32A05D54-00D1-4E37-82F1-6D47886C058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96456F4-8A53-48AA-9AB2-2313EA8ACDAF}" type="sibTrans" cxnId="{32A05D54-00D1-4E37-82F1-6D47886C058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3111059-1C3C-48FE-8B17-FB38D03ACD1A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Отраслевой центр профессиональных компетенций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2B3AD06B-5F24-4EED-B9A2-1EF34CF0ABEF}" type="parTrans" cxnId="{BFA3F6D8-4DE9-4EA5-98F9-321AE3DA6164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3E2E376-3F71-4777-895F-D39D4822C7BF}" type="sibTrans" cxnId="{BFA3F6D8-4DE9-4EA5-98F9-321AE3DA6164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BCC8A76-3F2F-414C-8932-E9706927DB8E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Среднее профессиональное образование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3D40AD13-0330-4D06-9CC3-A8105E7AC0D1}" type="parTrans" cxnId="{A165E093-B3E5-4AA7-B957-C46EA18EB3B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4E82C5B-756F-4117-9177-189E5B6D3FD3}" type="sibTrans" cxnId="{A165E093-B3E5-4AA7-B957-C46EA18EB3B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EA9C9E0-04CB-41C9-9D9B-651BEB0EC1E0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Практико-ориентированное (дуальное) образование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42A26FAB-0D54-46ED-9C41-9D0BF577565A}" type="parTrans" cxnId="{AAC4DEBC-123E-443A-8DD3-2548B45768C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0C7A013-A12E-4C83-A079-FE0FAE4D20F7}" type="sibTrans" cxnId="{AAC4DEBC-123E-443A-8DD3-2548B45768C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B0241E1-FF8A-46C9-867F-88587618F09F}">
      <dgm:prSet phldrT="[Текст]"/>
      <dgm:spPr/>
      <dgm:t>
        <a:bodyPr/>
        <a:lstStyle/>
        <a:p>
          <a:endParaRPr lang="ru-RU" dirty="0">
            <a:latin typeface="Arial" pitchFamily="34" charset="0"/>
            <a:cs typeface="Arial" pitchFamily="34" charset="0"/>
          </a:endParaRPr>
        </a:p>
      </dgm:t>
    </dgm:pt>
    <dgm:pt modelId="{B15BEB98-7371-47B4-8778-0D605BD5C43D}" type="parTrans" cxnId="{D53F58AF-BC8B-4BBA-8A23-328BA582EE54}">
      <dgm:prSet/>
      <dgm:spPr/>
      <dgm:t>
        <a:bodyPr/>
        <a:lstStyle/>
        <a:p>
          <a:endParaRPr lang="ru-RU"/>
        </a:p>
      </dgm:t>
    </dgm:pt>
    <dgm:pt modelId="{A3200ED3-35E5-4320-965A-280B897F0486}" type="sibTrans" cxnId="{D53F58AF-BC8B-4BBA-8A23-328BA582EE54}">
      <dgm:prSet/>
      <dgm:spPr/>
      <dgm:t>
        <a:bodyPr/>
        <a:lstStyle/>
        <a:p>
          <a:endParaRPr lang="ru-RU"/>
        </a:p>
      </dgm:t>
    </dgm:pt>
    <dgm:pt modelId="{CA8F6CC5-F788-4BA0-A41F-B0AD0A9D8C5A}">
      <dgm:prSet phldrT="[Текст]"/>
      <dgm:spPr/>
      <dgm:t>
        <a:bodyPr/>
        <a:lstStyle/>
        <a:p>
          <a:endParaRPr lang="ru-RU" dirty="0">
            <a:latin typeface="Arial" pitchFamily="34" charset="0"/>
            <a:cs typeface="Arial" pitchFamily="34" charset="0"/>
          </a:endParaRPr>
        </a:p>
      </dgm:t>
    </dgm:pt>
    <dgm:pt modelId="{CAE17672-A5A6-4A9C-96FF-ACAE2B81A2FE}" type="parTrans" cxnId="{E814B621-317E-4955-B56F-010D4CFEE66C}">
      <dgm:prSet/>
      <dgm:spPr/>
      <dgm:t>
        <a:bodyPr/>
        <a:lstStyle/>
        <a:p>
          <a:endParaRPr lang="ru-RU"/>
        </a:p>
      </dgm:t>
    </dgm:pt>
    <dgm:pt modelId="{67016412-95BD-49BE-8DB9-A8DD028DED27}" type="sibTrans" cxnId="{E814B621-317E-4955-B56F-010D4CFEE66C}">
      <dgm:prSet/>
      <dgm:spPr/>
      <dgm:t>
        <a:bodyPr/>
        <a:lstStyle/>
        <a:p>
          <a:endParaRPr lang="ru-RU"/>
        </a:p>
      </dgm:t>
    </dgm:pt>
    <dgm:pt modelId="{5951288D-8504-43DD-A62A-F29DA73BBCE7}" type="pres">
      <dgm:prSet presAssocID="{41A88934-55ED-4BBF-8E06-34A2A3D12C3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A9C1552-6E0A-4CD4-B092-F811AB98E11A}" type="pres">
      <dgm:prSet presAssocID="{A432A1F4-700A-4B57-937A-813729C0C9FB}" presName="linNode" presStyleCnt="0"/>
      <dgm:spPr/>
    </dgm:pt>
    <dgm:pt modelId="{82571DD5-72CF-4899-B90B-37E47ED15BFD}" type="pres">
      <dgm:prSet presAssocID="{A432A1F4-700A-4B57-937A-813729C0C9FB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5DC1F5-51C5-4FBF-A759-719422DF26BE}" type="pres">
      <dgm:prSet presAssocID="{A432A1F4-700A-4B57-937A-813729C0C9FB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94D9B9-7EDF-49B9-84E6-057864208DCF}" type="pres">
      <dgm:prSet presAssocID="{E96456F4-8A53-48AA-9AB2-2313EA8ACDAF}" presName="spacing" presStyleCnt="0"/>
      <dgm:spPr/>
    </dgm:pt>
    <dgm:pt modelId="{60DECAEE-7ADA-488A-9A02-4566F1E68C2D}" type="pres">
      <dgm:prSet presAssocID="{CBCC8A76-3F2F-414C-8932-E9706927DB8E}" presName="linNode" presStyleCnt="0"/>
      <dgm:spPr/>
    </dgm:pt>
    <dgm:pt modelId="{2685F725-49BB-45B2-8AAB-D53C6FCAE90F}" type="pres">
      <dgm:prSet presAssocID="{CBCC8A76-3F2F-414C-8932-E9706927DB8E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2AB498-4CBD-43C4-9754-DF8553E82C6E}" type="pres">
      <dgm:prSet presAssocID="{CBCC8A76-3F2F-414C-8932-E9706927DB8E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8F27B5-D7C7-408D-BFA8-0560B8095B2C}" type="presOf" srcId="{41A88934-55ED-4BBF-8E06-34A2A3D12C38}" destId="{5951288D-8504-43DD-A62A-F29DA73BBCE7}" srcOrd="0" destOrd="0" presId="urn:microsoft.com/office/officeart/2005/8/layout/vList6"/>
    <dgm:cxn modelId="{32A05D54-00D1-4E37-82F1-6D47886C0581}" srcId="{41A88934-55ED-4BBF-8E06-34A2A3D12C38}" destId="{A432A1F4-700A-4B57-937A-813729C0C9FB}" srcOrd="0" destOrd="0" parTransId="{0AFEC0B5-106A-4562-AB03-A572BEB8FBB4}" sibTransId="{E96456F4-8A53-48AA-9AB2-2313EA8ACDAF}"/>
    <dgm:cxn modelId="{A165E093-B3E5-4AA7-B957-C46EA18EB3B7}" srcId="{41A88934-55ED-4BBF-8E06-34A2A3D12C38}" destId="{CBCC8A76-3F2F-414C-8932-E9706927DB8E}" srcOrd="1" destOrd="0" parTransId="{3D40AD13-0330-4D06-9CC3-A8105E7AC0D1}" sibTransId="{04E82C5B-756F-4117-9177-189E5B6D3FD3}"/>
    <dgm:cxn modelId="{E814B621-317E-4955-B56F-010D4CFEE66C}" srcId="{A432A1F4-700A-4B57-937A-813729C0C9FB}" destId="{CA8F6CC5-F788-4BA0-A41F-B0AD0A9D8C5A}" srcOrd="0" destOrd="0" parTransId="{CAE17672-A5A6-4A9C-96FF-ACAE2B81A2FE}" sibTransId="{67016412-95BD-49BE-8DB9-A8DD028DED27}"/>
    <dgm:cxn modelId="{AAC4DEBC-123E-443A-8DD3-2548B45768CB}" srcId="{CBCC8A76-3F2F-414C-8932-E9706927DB8E}" destId="{AEA9C9E0-04CB-41C9-9D9B-651BEB0EC1E0}" srcOrd="1" destOrd="0" parTransId="{42A26FAB-0D54-46ED-9C41-9D0BF577565A}" sibTransId="{B0C7A013-A12E-4C83-A079-FE0FAE4D20F7}"/>
    <dgm:cxn modelId="{BFA3F6D8-4DE9-4EA5-98F9-321AE3DA6164}" srcId="{A432A1F4-700A-4B57-937A-813729C0C9FB}" destId="{E3111059-1C3C-48FE-8B17-FB38D03ACD1A}" srcOrd="1" destOrd="0" parTransId="{2B3AD06B-5F24-4EED-B9A2-1EF34CF0ABEF}" sibTransId="{33E2E376-3F71-4777-895F-D39D4822C7BF}"/>
    <dgm:cxn modelId="{5AC78863-2996-4973-A351-E0F7B00A53DB}" type="presOf" srcId="{AEA9C9E0-04CB-41C9-9D9B-651BEB0EC1E0}" destId="{BA2AB498-4CBD-43C4-9754-DF8553E82C6E}" srcOrd="0" destOrd="1" presId="urn:microsoft.com/office/officeart/2005/8/layout/vList6"/>
    <dgm:cxn modelId="{28040AE2-4FA7-4A83-B010-E99050951066}" type="presOf" srcId="{A432A1F4-700A-4B57-937A-813729C0C9FB}" destId="{82571DD5-72CF-4899-B90B-37E47ED15BFD}" srcOrd="0" destOrd="0" presId="urn:microsoft.com/office/officeart/2005/8/layout/vList6"/>
    <dgm:cxn modelId="{5DBB8C76-BA6B-459A-B3BC-57B4A22F3E8F}" type="presOf" srcId="{CA8F6CC5-F788-4BA0-A41F-B0AD0A9D8C5A}" destId="{475DC1F5-51C5-4FBF-A759-719422DF26BE}" srcOrd="0" destOrd="0" presId="urn:microsoft.com/office/officeart/2005/8/layout/vList6"/>
    <dgm:cxn modelId="{D53F58AF-BC8B-4BBA-8A23-328BA582EE54}" srcId="{CBCC8A76-3F2F-414C-8932-E9706927DB8E}" destId="{DB0241E1-FF8A-46C9-867F-88587618F09F}" srcOrd="0" destOrd="0" parTransId="{B15BEB98-7371-47B4-8778-0D605BD5C43D}" sibTransId="{A3200ED3-35E5-4320-965A-280B897F0486}"/>
    <dgm:cxn modelId="{928A33F8-2CC4-4A96-A385-6D87569B4C13}" type="presOf" srcId="{DB0241E1-FF8A-46C9-867F-88587618F09F}" destId="{BA2AB498-4CBD-43C4-9754-DF8553E82C6E}" srcOrd="0" destOrd="0" presId="urn:microsoft.com/office/officeart/2005/8/layout/vList6"/>
    <dgm:cxn modelId="{417D4583-D0C5-4DDF-B064-B391C52598A0}" type="presOf" srcId="{E3111059-1C3C-48FE-8B17-FB38D03ACD1A}" destId="{475DC1F5-51C5-4FBF-A759-719422DF26BE}" srcOrd="0" destOrd="1" presId="urn:microsoft.com/office/officeart/2005/8/layout/vList6"/>
    <dgm:cxn modelId="{BD4955C1-E6D8-41E3-82E0-240183D68CEC}" type="presOf" srcId="{CBCC8A76-3F2F-414C-8932-E9706927DB8E}" destId="{2685F725-49BB-45B2-8AAB-D53C6FCAE90F}" srcOrd="0" destOrd="0" presId="urn:microsoft.com/office/officeart/2005/8/layout/vList6"/>
    <dgm:cxn modelId="{3D3A7C87-0E04-42AE-93F0-9C7F01B53299}" type="presParOf" srcId="{5951288D-8504-43DD-A62A-F29DA73BBCE7}" destId="{3A9C1552-6E0A-4CD4-B092-F811AB98E11A}" srcOrd="0" destOrd="0" presId="urn:microsoft.com/office/officeart/2005/8/layout/vList6"/>
    <dgm:cxn modelId="{639860CA-F554-4B7D-8E98-6766D827FE82}" type="presParOf" srcId="{3A9C1552-6E0A-4CD4-B092-F811AB98E11A}" destId="{82571DD5-72CF-4899-B90B-37E47ED15BFD}" srcOrd="0" destOrd="0" presId="urn:microsoft.com/office/officeart/2005/8/layout/vList6"/>
    <dgm:cxn modelId="{C25C6CD0-0A3D-414C-8849-2D2F34814803}" type="presParOf" srcId="{3A9C1552-6E0A-4CD4-B092-F811AB98E11A}" destId="{475DC1F5-51C5-4FBF-A759-719422DF26BE}" srcOrd="1" destOrd="0" presId="urn:microsoft.com/office/officeart/2005/8/layout/vList6"/>
    <dgm:cxn modelId="{79FD4E93-B3AF-49F3-9CA7-370E19740DBC}" type="presParOf" srcId="{5951288D-8504-43DD-A62A-F29DA73BBCE7}" destId="{B594D9B9-7EDF-49B9-84E6-057864208DCF}" srcOrd="1" destOrd="0" presId="urn:microsoft.com/office/officeart/2005/8/layout/vList6"/>
    <dgm:cxn modelId="{7526A0A5-61A3-41EE-B7BD-14925BE21CE5}" type="presParOf" srcId="{5951288D-8504-43DD-A62A-F29DA73BBCE7}" destId="{60DECAEE-7ADA-488A-9A02-4566F1E68C2D}" srcOrd="2" destOrd="0" presId="urn:microsoft.com/office/officeart/2005/8/layout/vList6"/>
    <dgm:cxn modelId="{109DE720-A50E-401C-81D4-8C8B329E2A67}" type="presParOf" srcId="{60DECAEE-7ADA-488A-9A02-4566F1E68C2D}" destId="{2685F725-49BB-45B2-8AAB-D53C6FCAE90F}" srcOrd="0" destOrd="0" presId="urn:microsoft.com/office/officeart/2005/8/layout/vList6"/>
    <dgm:cxn modelId="{C6E3C30F-5E92-46CD-9EC7-3A7A975BC64D}" type="presParOf" srcId="{60DECAEE-7ADA-488A-9A02-4566F1E68C2D}" destId="{BA2AB498-4CBD-43C4-9754-DF8553E82C6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DBB083-9ADF-4639-B93F-635EF7B2CC86}" type="doc">
      <dgm:prSet loTypeId="urn:microsoft.com/office/officeart/2005/8/layout/pyramid1" loCatId="pyramid" qsTypeId="urn:microsoft.com/office/officeart/2005/8/quickstyle/simple1" qsCatId="simple" csTypeId="urn:microsoft.com/office/officeart/2005/8/colors/accent2_4" csCatId="accent2" phldr="1"/>
      <dgm:spPr/>
    </dgm:pt>
    <dgm:pt modelId="{56F39DB3-DEB1-4164-897D-F00EC3384B46}">
      <dgm:prSet phldrT="[Текст]" custT="1"/>
      <dgm:spPr/>
      <dgm:t>
        <a:bodyPr/>
        <a:lstStyle/>
        <a:p>
          <a:endParaRPr lang="ru-RU" sz="1400" dirty="0">
            <a:solidFill>
              <a:schemeClr val="bg1"/>
            </a:solidFill>
          </a:endParaRPr>
        </a:p>
      </dgm:t>
    </dgm:pt>
    <dgm:pt modelId="{4A9589B8-3BA9-4D13-9F35-214599DCDFF7}" type="parTrans" cxnId="{18EB515E-A471-40D3-A442-D05D7E166C28}">
      <dgm:prSet/>
      <dgm:spPr/>
      <dgm:t>
        <a:bodyPr/>
        <a:lstStyle/>
        <a:p>
          <a:endParaRPr lang="ru-RU"/>
        </a:p>
      </dgm:t>
    </dgm:pt>
    <dgm:pt modelId="{F39C5BB5-9750-40F4-889F-BC1931C3EC7E}" type="sibTrans" cxnId="{18EB515E-A471-40D3-A442-D05D7E166C28}">
      <dgm:prSet/>
      <dgm:spPr/>
      <dgm:t>
        <a:bodyPr/>
        <a:lstStyle/>
        <a:p>
          <a:endParaRPr lang="ru-RU"/>
        </a:p>
      </dgm:t>
    </dgm:pt>
    <dgm:pt modelId="{9AF46C74-B06B-4BF9-B71F-17B9F44F12C5}">
      <dgm:prSet phldrT="[Текст]" custT="1"/>
      <dgm:spPr/>
      <dgm:t>
        <a:bodyPr/>
        <a:lstStyle/>
        <a:p>
          <a:r>
            <a:rPr lang="ru-RU" sz="2400" dirty="0"/>
            <a:t>1-2 </a:t>
          </a:r>
          <a:r>
            <a:rPr lang="ru-RU" sz="2400" dirty="0" smtClean="0"/>
            <a:t>КС</a:t>
          </a:r>
          <a:r>
            <a:rPr lang="en-US" sz="2400" dirty="0" smtClean="0"/>
            <a:t>*</a:t>
          </a:r>
          <a:endParaRPr lang="ru-RU" sz="2800" dirty="0"/>
        </a:p>
      </dgm:t>
    </dgm:pt>
    <dgm:pt modelId="{E4E5D8A1-ADB8-4D68-87C3-A7869CE25F5B}" type="parTrans" cxnId="{AFEB6EFE-D741-4D38-9FAC-D9DB472A7F09}">
      <dgm:prSet/>
      <dgm:spPr/>
      <dgm:t>
        <a:bodyPr/>
        <a:lstStyle/>
        <a:p>
          <a:endParaRPr lang="ru-RU"/>
        </a:p>
      </dgm:t>
    </dgm:pt>
    <dgm:pt modelId="{3F6E19EC-6F3D-46F4-9ECF-0C9B942B3EB3}" type="sibTrans" cxnId="{AFEB6EFE-D741-4D38-9FAC-D9DB472A7F09}">
      <dgm:prSet/>
      <dgm:spPr/>
      <dgm:t>
        <a:bodyPr/>
        <a:lstStyle/>
        <a:p>
          <a:endParaRPr lang="ru-RU"/>
        </a:p>
      </dgm:t>
    </dgm:pt>
    <dgm:pt modelId="{B153B8EE-3731-48AB-9C7B-ADD4151C033F}">
      <dgm:prSet phldrT="[Текст]" custT="1"/>
      <dgm:spPr/>
      <dgm:t>
        <a:bodyPr/>
        <a:lstStyle/>
        <a:p>
          <a:r>
            <a:rPr lang="ru-RU" sz="2400" dirty="0" smtClean="0"/>
            <a:t>Школьники</a:t>
          </a:r>
          <a:r>
            <a:rPr lang="ru-RU" sz="2800" dirty="0" smtClean="0"/>
            <a:t>  </a:t>
          </a:r>
          <a:endParaRPr lang="ru-RU" sz="2800" dirty="0"/>
        </a:p>
      </dgm:t>
    </dgm:pt>
    <dgm:pt modelId="{BBF03A04-09CE-4274-8296-7F1483212E35}" type="parTrans" cxnId="{C1030F5B-A045-4437-9422-3FF3C8E18510}">
      <dgm:prSet/>
      <dgm:spPr/>
      <dgm:t>
        <a:bodyPr/>
        <a:lstStyle/>
        <a:p>
          <a:endParaRPr lang="ru-RU"/>
        </a:p>
      </dgm:t>
    </dgm:pt>
    <dgm:pt modelId="{B538AE68-4448-422C-9CF0-BF5789C0404D}" type="sibTrans" cxnId="{C1030F5B-A045-4437-9422-3FF3C8E18510}">
      <dgm:prSet/>
      <dgm:spPr/>
      <dgm:t>
        <a:bodyPr/>
        <a:lstStyle/>
        <a:p>
          <a:endParaRPr lang="ru-RU"/>
        </a:p>
      </dgm:t>
    </dgm:pt>
    <dgm:pt modelId="{B6DEEFC5-913F-44A4-BFF3-BD44B27656BE}">
      <dgm:prSet custT="1"/>
      <dgm:spPr/>
      <dgm:t>
        <a:bodyPr/>
        <a:lstStyle/>
        <a:p>
          <a:r>
            <a:rPr lang="ru-RU" sz="2400" dirty="0"/>
            <a:t>3-4 </a:t>
          </a:r>
          <a:r>
            <a:rPr lang="ru-RU" sz="2400" dirty="0" smtClean="0"/>
            <a:t>КС</a:t>
          </a:r>
          <a:r>
            <a:rPr lang="en-US" sz="2400" dirty="0" smtClean="0"/>
            <a:t>*</a:t>
          </a:r>
          <a:endParaRPr lang="ru-RU" sz="2400" dirty="0"/>
        </a:p>
      </dgm:t>
    </dgm:pt>
    <dgm:pt modelId="{CAD599DB-25E0-4871-8F28-9367DD27C750}" type="parTrans" cxnId="{2F18950F-4FF1-48CF-915C-E4A3E64E2672}">
      <dgm:prSet/>
      <dgm:spPr/>
      <dgm:t>
        <a:bodyPr/>
        <a:lstStyle/>
        <a:p>
          <a:endParaRPr lang="ru-RU"/>
        </a:p>
      </dgm:t>
    </dgm:pt>
    <dgm:pt modelId="{1AA70081-D854-4654-A7F7-82E2E8454EBC}" type="sibTrans" cxnId="{2F18950F-4FF1-48CF-915C-E4A3E64E2672}">
      <dgm:prSet/>
      <dgm:spPr/>
      <dgm:t>
        <a:bodyPr/>
        <a:lstStyle/>
        <a:p>
          <a:endParaRPr lang="ru-RU"/>
        </a:p>
      </dgm:t>
    </dgm:pt>
    <dgm:pt modelId="{51CF4B5C-8873-4FBC-BE17-09F06F1B6716}" type="pres">
      <dgm:prSet presAssocID="{46DBB083-9ADF-4639-B93F-635EF7B2CC86}" presName="Name0" presStyleCnt="0">
        <dgm:presLayoutVars>
          <dgm:dir/>
          <dgm:animLvl val="lvl"/>
          <dgm:resizeHandles val="exact"/>
        </dgm:presLayoutVars>
      </dgm:prSet>
      <dgm:spPr/>
    </dgm:pt>
    <dgm:pt modelId="{8983DB8D-1312-4C70-B099-14544A5DE3B3}" type="pres">
      <dgm:prSet presAssocID="{56F39DB3-DEB1-4164-897D-F00EC3384B46}" presName="Name8" presStyleCnt="0"/>
      <dgm:spPr/>
    </dgm:pt>
    <dgm:pt modelId="{A0329FCD-3045-45CF-8730-7364F9907831}" type="pres">
      <dgm:prSet presAssocID="{56F39DB3-DEB1-4164-897D-F00EC3384B46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746CED-55FC-4F53-9247-9833CB10DC4F}" type="pres">
      <dgm:prSet presAssocID="{56F39DB3-DEB1-4164-897D-F00EC3384B4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A89C2E-8DB1-45C7-A23D-3A8CA88C85FD}" type="pres">
      <dgm:prSet presAssocID="{B6DEEFC5-913F-44A4-BFF3-BD44B27656BE}" presName="Name8" presStyleCnt="0"/>
      <dgm:spPr/>
    </dgm:pt>
    <dgm:pt modelId="{6A2FA54C-5B8E-4D63-8D5C-1F62F5954850}" type="pres">
      <dgm:prSet presAssocID="{B6DEEFC5-913F-44A4-BFF3-BD44B27656BE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3D8868-88E9-43FD-B02E-D651C6FF8246}" type="pres">
      <dgm:prSet presAssocID="{B6DEEFC5-913F-44A4-BFF3-BD44B27656B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282364-7A3D-4F15-9AC9-AD3E210E80DA}" type="pres">
      <dgm:prSet presAssocID="{9AF46C74-B06B-4BF9-B71F-17B9F44F12C5}" presName="Name8" presStyleCnt="0"/>
      <dgm:spPr/>
    </dgm:pt>
    <dgm:pt modelId="{5F86B336-CFF3-47A9-8894-747B1402BE65}" type="pres">
      <dgm:prSet presAssocID="{9AF46C74-B06B-4BF9-B71F-17B9F44F12C5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FC975E-8330-40FC-861F-3CE43AC74997}" type="pres">
      <dgm:prSet presAssocID="{9AF46C74-B06B-4BF9-B71F-17B9F44F12C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C5A8FF-9FE9-45EC-B93F-F7DF00C7A2F6}" type="pres">
      <dgm:prSet presAssocID="{B153B8EE-3731-48AB-9C7B-ADD4151C033F}" presName="Name8" presStyleCnt="0"/>
      <dgm:spPr/>
    </dgm:pt>
    <dgm:pt modelId="{C90C667E-47D1-4D97-A907-7258251F5887}" type="pres">
      <dgm:prSet presAssocID="{B153B8EE-3731-48AB-9C7B-ADD4151C033F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E37EDE-88E6-4228-A2E2-60C974E42E47}" type="pres">
      <dgm:prSet presAssocID="{B153B8EE-3731-48AB-9C7B-ADD4151C033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5EDEF0-96B6-4CF7-BF60-5C48EDCA7EAF}" type="presOf" srcId="{B6DEEFC5-913F-44A4-BFF3-BD44B27656BE}" destId="{E83D8868-88E9-43FD-B02E-D651C6FF8246}" srcOrd="1" destOrd="0" presId="urn:microsoft.com/office/officeart/2005/8/layout/pyramid1"/>
    <dgm:cxn modelId="{4963B220-0AC5-48F5-BA94-D2283FD1F0DF}" type="presOf" srcId="{56F39DB3-DEB1-4164-897D-F00EC3384B46}" destId="{A0329FCD-3045-45CF-8730-7364F9907831}" srcOrd="0" destOrd="0" presId="urn:microsoft.com/office/officeart/2005/8/layout/pyramid1"/>
    <dgm:cxn modelId="{3491537E-2FA7-401B-84DC-7E459CF4EED8}" type="presOf" srcId="{46DBB083-9ADF-4639-B93F-635EF7B2CC86}" destId="{51CF4B5C-8873-4FBC-BE17-09F06F1B6716}" srcOrd="0" destOrd="0" presId="urn:microsoft.com/office/officeart/2005/8/layout/pyramid1"/>
    <dgm:cxn modelId="{81006C40-B624-4390-BC4A-D7A824349B60}" type="presOf" srcId="{B6DEEFC5-913F-44A4-BFF3-BD44B27656BE}" destId="{6A2FA54C-5B8E-4D63-8D5C-1F62F5954850}" srcOrd="0" destOrd="0" presId="urn:microsoft.com/office/officeart/2005/8/layout/pyramid1"/>
    <dgm:cxn modelId="{3B270042-909A-4CF2-BC20-1F05494FB0BC}" type="presOf" srcId="{9AF46C74-B06B-4BF9-B71F-17B9F44F12C5}" destId="{B3FC975E-8330-40FC-861F-3CE43AC74997}" srcOrd="1" destOrd="0" presId="urn:microsoft.com/office/officeart/2005/8/layout/pyramid1"/>
    <dgm:cxn modelId="{C1030F5B-A045-4437-9422-3FF3C8E18510}" srcId="{46DBB083-9ADF-4639-B93F-635EF7B2CC86}" destId="{B153B8EE-3731-48AB-9C7B-ADD4151C033F}" srcOrd="3" destOrd="0" parTransId="{BBF03A04-09CE-4274-8296-7F1483212E35}" sibTransId="{B538AE68-4448-422C-9CF0-BF5789C0404D}"/>
    <dgm:cxn modelId="{2F18950F-4FF1-48CF-915C-E4A3E64E2672}" srcId="{46DBB083-9ADF-4639-B93F-635EF7B2CC86}" destId="{B6DEEFC5-913F-44A4-BFF3-BD44B27656BE}" srcOrd="1" destOrd="0" parTransId="{CAD599DB-25E0-4871-8F28-9367DD27C750}" sibTransId="{1AA70081-D854-4654-A7F7-82E2E8454EBC}"/>
    <dgm:cxn modelId="{2333EC58-EE29-4ADC-BA81-C2794404D07B}" type="presOf" srcId="{B153B8EE-3731-48AB-9C7B-ADD4151C033F}" destId="{C90C667E-47D1-4D97-A907-7258251F5887}" srcOrd="0" destOrd="0" presId="urn:microsoft.com/office/officeart/2005/8/layout/pyramid1"/>
    <dgm:cxn modelId="{AFEB6EFE-D741-4D38-9FAC-D9DB472A7F09}" srcId="{46DBB083-9ADF-4639-B93F-635EF7B2CC86}" destId="{9AF46C74-B06B-4BF9-B71F-17B9F44F12C5}" srcOrd="2" destOrd="0" parTransId="{E4E5D8A1-ADB8-4D68-87C3-A7869CE25F5B}" sibTransId="{3F6E19EC-6F3D-46F4-9ECF-0C9B942B3EB3}"/>
    <dgm:cxn modelId="{18EB515E-A471-40D3-A442-D05D7E166C28}" srcId="{46DBB083-9ADF-4639-B93F-635EF7B2CC86}" destId="{56F39DB3-DEB1-4164-897D-F00EC3384B46}" srcOrd="0" destOrd="0" parTransId="{4A9589B8-3BA9-4D13-9F35-214599DCDFF7}" sibTransId="{F39C5BB5-9750-40F4-889F-BC1931C3EC7E}"/>
    <dgm:cxn modelId="{4857E22A-928F-4AE8-8D37-57F454955717}" type="presOf" srcId="{B153B8EE-3731-48AB-9C7B-ADD4151C033F}" destId="{9CE37EDE-88E6-4228-A2E2-60C974E42E47}" srcOrd="1" destOrd="0" presId="urn:microsoft.com/office/officeart/2005/8/layout/pyramid1"/>
    <dgm:cxn modelId="{082E8464-F0D2-4528-81CF-3AF5CB35392C}" type="presOf" srcId="{56F39DB3-DEB1-4164-897D-F00EC3384B46}" destId="{79746CED-55FC-4F53-9247-9833CB10DC4F}" srcOrd="1" destOrd="0" presId="urn:microsoft.com/office/officeart/2005/8/layout/pyramid1"/>
    <dgm:cxn modelId="{7EA4D2F1-3C80-442E-8DB3-8A5C5340DE16}" type="presOf" srcId="{9AF46C74-B06B-4BF9-B71F-17B9F44F12C5}" destId="{5F86B336-CFF3-47A9-8894-747B1402BE65}" srcOrd="0" destOrd="0" presId="urn:microsoft.com/office/officeart/2005/8/layout/pyramid1"/>
    <dgm:cxn modelId="{ACAAAAA4-9537-47C0-91BC-D86D31381033}" type="presParOf" srcId="{51CF4B5C-8873-4FBC-BE17-09F06F1B6716}" destId="{8983DB8D-1312-4C70-B099-14544A5DE3B3}" srcOrd="0" destOrd="0" presId="urn:microsoft.com/office/officeart/2005/8/layout/pyramid1"/>
    <dgm:cxn modelId="{087A1373-F7A3-40BE-B22E-150A1A8C670C}" type="presParOf" srcId="{8983DB8D-1312-4C70-B099-14544A5DE3B3}" destId="{A0329FCD-3045-45CF-8730-7364F9907831}" srcOrd="0" destOrd="0" presId="urn:microsoft.com/office/officeart/2005/8/layout/pyramid1"/>
    <dgm:cxn modelId="{37518695-DE2F-45DE-89B4-BCCF6190E2A8}" type="presParOf" srcId="{8983DB8D-1312-4C70-B099-14544A5DE3B3}" destId="{79746CED-55FC-4F53-9247-9833CB10DC4F}" srcOrd="1" destOrd="0" presId="urn:microsoft.com/office/officeart/2005/8/layout/pyramid1"/>
    <dgm:cxn modelId="{92D4EF76-5ECD-48CA-99CC-7BDC84507D3E}" type="presParOf" srcId="{51CF4B5C-8873-4FBC-BE17-09F06F1B6716}" destId="{C8A89C2E-8DB1-45C7-A23D-3A8CA88C85FD}" srcOrd="1" destOrd="0" presId="urn:microsoft.com/office/officeart/2005/8/layout/pyramid1"/>
    <dgm:cxn modelId="{EE57A05B-CA2C-4B23-BE23-4393AB50B6AC}" type="presParOf" srcId="{C8A89C2E-8DB1-45C7-A23D-3A8CA88C85FD}" destId="{6A2FA54C-5B8E-4D63-8D5C-1F62F5954850}" srcOrd="0" destOrd="0" presId="urn:microsoft.com/office/officeart/2005/8/layout/pyramid1"/>
    <dgm:cxn modelId="{649A2CA8-653D-4893-92B3-FFB13BA049EA}" type="presParOf" srcId="{C8A89C2E-8DB1-45C7-A23D-3A8CA88C85FD}" destId="{E83D8868-88E9-43FD-B02E-D651C6FF8246}" srcOrd="1" destOrd="0" presId="urn:microsoft.com/office/officeart/2005/8/layout/pyramid1"/>
    <dgm:cxn modelId="{9F3A4B16-E196-45A1-8448-430C4CE8F45A}" type="presParOf" srcId="{51CF4B5C-8873-4FBC-BE17-09F06F1B6716}" destId="{30282364-7A3D-4F15-9AC9-AD3E210E80DA}" srcOrd="2" destOrd="0" presId="urn:microsoft.com/office/officeart/2005/8/layout/pyramid1"/>
    <dgm:cxn modelId="{98F0CD97-7696-47FC-82B4-FCA1A06A3E58}" type="presParOf" srcId="{30282364-7A3D-4F15-9AC9-AD3E210E80DA}" destId="{5F86B336-CFF3-47A9-8894-747B1402BE65}" srcOrd="0" destOrd="0" presId="urn:microsoft.com/office/officeart/2005/8/layout/pyramid1"/>
    <dgm:cxn modelId="{2A29D2F7-14F3-4A37-B934-E4BFBE2B2A22}" type="presParOf" srcId="{30282364-7A3D-4F15-9AC9-AD3E210E80DA}" destId="{B3FC975E-8330-40FC-861F-3CE43AC74997}" srcOrd="1" destOrd="0" presId="urn:microsoft.com/office/officeart/2005/8/layout/pyramid1"/>
    <dgm:cxn modelId="{FD222AB2-87D8-4862-8E64-599EDB554132}" type="presParOf" srcId="{51CF4B5C-8873-4FBC-BE17-09F06F1B6716}" destId="{64C5A8FF-9FE9-45EC-B93F-F7DF00C7A2F6}" srcOrd="3" destOrd="0" presId="urn:microsoft.com/office/officeart/2005/8/layout/pyramid1"/>
    <dgm:cxn modelId="{C5D8712D-3C0A-4315-9261-A17BAAFFD206}" type="presParOf" srcId="{64C5A8FF-9FE9-45EC-B93F-F7DF00C7A2F6}" destId="{C90C667E-47D1-4D97-A907-7258251F5887}" srcOrd="0" destOrd="0" presId="urn:microsoft.com/office/officeart/2005/8/layout/pyramid1"/>
    <dgm:cxn modelId="{D04BF4AC-5D6E-4287-A4AF-C0C0101D9AEB}" type="presParOf" srcId="{64C5A8FF-9FE9-45EC-B93F-F7DF00C7A2F6}" destId="{9CE37EDE-88E6-4228-A2E2-60C974E42E4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DBB083-9ADF-4639-B93F-635EF7B2CC86}" type="doc">
      <dgm:prSet loTypeId="urn:microsoft.com/office/officeart/2005/8/layout/pyramid1" loCatId="pyramid" qsTypeId="urn:microsoft.com/office/officeart/2005/8/quickstyle/simple1" qsCatId="simple" csTypeId="urn:microsoft.com/office/officeart/2005/8/colors/accent2_4" csCatId="accent2" phldr="1"/>
      <dgm:spPr/>
    </dgm:pt>
    <dgm:pt modelId="{56F39DB3-DEB1-4164-897D-F00EC3384B46}">
      <dgm:prSet phldrT="[Текст]" custT="1"/>
      <dgm:spPr/>
      <dgm:t>
        <a:bodyPr/>
        <a:lstStyle/>
        <a:p>
          <a:endParaRPr lang="ru-RU" sz="1400" dirty="0">
            <a:solidFill>
              <a:schemeClr val="bg1"/>
            </a:solidFill>
          </a:endParaRPr>
        </a:p>
      </dgm:t>
    </dgm:pt>
    <dgm:pt modelId="{4A9589B8-3BA9-4D13-9F35-214599DCDFF7}" type="parTrans" cxnId="{18EB515E-A471-40D3-A442-D05D7E166C28}">
      <dgm:prSet/>
      <dgm:spPr/>
      <dgm:t>
        <a:bodyPr/>
        <a:lstStyle/>
        <a:p>
          <a:endParaRPr lang="ru-RU"/>
        </a:p>
      </dgm:t>
    </dgm:pt>
    <dgm:pt modelId="{F39C5BB5-9750-40F4-889F-BC1931C3EC7E}" type="sibTrans" cxnId="{18EB515E-A471-40D3-A442-D05D7E166C28}">
      <dgm:prSet/>
      <dgm:spPr/>
      <dgm:t>
        <a:bodyPr/>
        <a:lstStyle/>
        <a:p>
          <a:endParaRPr lang="ru-RU"/>
        </a:p>
      </dgm:t>
    </dgm:pt>
    <dgm:pt modelId="{9AF46C74-B06B-4BF9-B71F-17B9F44F12C5}">
      <dgm:prSet phldrT="[Текст]" custT="1"/>
      <dgm:spPr/>
      <dgm:t>
        <a:bodyPr/>
        <a:lstStyle/>
        <a:p>
          <a:r>
            <a:rPr lang="ru-RU" sz="2400" dirty="0"/>
            <a:t>1-2 </a:t>
          </a:r>
          <a:r>
            <a:rPr lang="ru-RU" sz="2400" dirty="0" smtClean="0"/>
            <a:t>КС</a:t>
          </a:r>
          <a:r>
            <a:rPr lang="en-US" sz="2400" dirty="0" smtClean="0"/>
            <a:t>***</a:t>
          </a:r>
          <a:endParaRPr lang="ru-RU" sz="3100" dirty="0"/>
        </a:p>
      </dgm:t>
    </dgm:pt>
    <dgm:pt modelId="{E4E5D8A1-ADB8-4D68-87C3-A7869CE25F5B}" type="parTrans" cxnId="{AFEB6EFE-D741-4D38-9FAC-D9DB472A7F09}">
      <dgm:prSet/>
      <dgm:spPr/>
      <dgm:t>
        <a:bodyPr/>
        <a:lstStyle/>
        <a:p>
          <a:endParaRPr lang="ru-RU"/>
        </a:p>
      </dgm:t>
    </dgm:pt>
    <dgm:pt modelId="{3F6E19EC-6F3D-46F4-9ECF-0C9B942B3EB3}" type="sibTrans" cxnId="{AFEB6EFE-D741-4D38-9FAC-D9DB472A7F09}">
      <dgm:prSet/>
      <dgm:spPr/>
      <dgm:t>
        <a:bodyPr/>
        <a:lstStyle/>
        <a:p>
          <a:endParaRPr lang="ru-RU"/>
        </a:p>
      </dgm:t>
    </dgm:pt>
    <dgm:pt modelId="{B153B8EE-3731-48AB-9C7B-ADD4151C033F}">
      <dgm:prSet phldrT="[Текст]" custT="1"/>
      <dgm:spPr/>
      <dgm:t>
        <a:bodyPr/>
        <a:lstStyle/>
        <a:p>
          <a:r>
            <a:rPr lang="ru-RU" sz="2400" dirty="0" smtClean="0"/>
            <a:t>Школьники</a:t>
          </a:r>
          <a:r>
            <a:rPr lang="ru-RU" sz="2800" dirty="0" smtClean="0"/>
            <a:t>  </a:t>
          </a:r>
          <a:endParaRPr lang="ru-RU" sz="2800" dirty="0"/>
        </a:p>
      </dgm:t>
    </dgm:pt>
    <dgm:pt modelId="{BBF03A04-09CE-4274-8296-7F1483212E35}" type="parTrans" cxnId="{C1030F5B-A045-4437-9422-3FF3C8E18510}">
      <dgm:prSet/>
      <dgm:spPr/>
      <dgm:t>
        <a:bodyPr/>
        <a:lstStyle/>
        <a:p>
          <a:endParaRPr lang="ru-RU"/>
        </a:p>
      </dgm:t>
    </dgm:pt>
    <dgm:pt modelId="{B538AE68-4448-422C-9CF0-BF5789C0404D}" type="sibTrans" cxnId="{C1030F5B-A045-4437-9422-3FF3C8E18510}">
      <dgm:prSet/>
      <dgm:spPr/>
      <dgm:t>
        <a:bodyPr/>
        <a:lstStyle/>
        <a:p>
          <a:endParaRPr lang="ru-RU"/>
        </a:p>
      </dgm:t>
    </dgm:pt>
    <dgm:pt modelId="{B6DEEFC5-913F-44A4-BFF3-BD44B27656BE}">
      <dgm:prSet custT="1"/>
      <dgm:spPr/>
      <dgm:t>
        <a:bodyPr/>
        <a:lstStyle/>
        <a:p>
          <a:r>
            <a:rPr lang="ru-RU" sz="2400" dirty="0"/>
            <a:t>3-4 </a:t>
          </a:r>
          <a:r>
            <a:rPr lang="ru-RU" sz="2400" dirty="0" smtClean="0"/>
            <a:t>КС</a:t>
          </a:r>
          <a:r>
            <a:rPr lang="en-US" sz="2400" dirty="0" smtClean="0"/>
            <a:t>***</a:t>
          </a:r>
          <a:endParaRPr lang="ru-RU" sz="2400" dirty="0"/>
        </a:p>
      </dgm:t>
    </dgm:pt>
    <dgm:pt modelId="{CAD599DB-25E0-4871-8F28-9367DD27C750}" type="parTrans" cxnId="{2F18950F-4FF1-48CF-915C-E4A3E64E2672}">
      <dgm:prSet/>
      <dgm:spPr/>
      <dgm:t>
        <a:bodyPr/>
        <a:lstStyle/>
        <a:p>
          <a:endParaRPr lang="ru-RU"/>
        </a:p>
      </dgm:t>
    </dgm:pt>
    <dgm:pt modelId="{1AA70081-D854-4654-A7F7-82E2E8454EBC}" type="sibTrans" cxnId="{2F18950F-4FF1-48CF-915C-E4A3E64E2672}">
      <dgm:prSet/>
      <dgm:spPr/>
      <dgm:t>
        <a:bodyPr/>
        <a:lstStyle/>
        <a:p>
          <a:endParaRPr lang="ru-RU"/>
        </a:p>
      </dgm:t>
    </dgm:pt>
    <dgm:pt modelId="{51CF4B5C-8873-4FBC-BE17-09F06F1B6716}" type="pres">
      <dgm:prSet presAssocID="{46DBB083-9ADF-4639-B93F-635EF7B2CC86}" presName="Name0" presStyleCnt="0">
        <dgm:presLayoutVars>
          <dgm:dir/>
          <dgm:animLvl val="lvl"/>
          <dgm:resizeHandles val="exact"/>
        </dgm:presLayoutVars>
      </dgm:prSet>
      <dgm:spPr/>
    </dgm:pt>
    <dgm:pt modelId="{8983DB8D-1312-4C70-B099-14544A5DE3B3}" type="pres">
      <dgm:prSet presAssocID="{56F39DB3-DEB1-4164-897D-F00EC3384B46}" presName="Name8" presStyleCnt="0"/>
      <dgm:spPr/>
    </dgm:pt>
    <dgm:pt modelId="{A0329FCD-3045-45CF-8730-7364F9907831}" type="pres">
      <dgm:prSet presAssocID="{56F39DB3-DEB1-4164-897D-F00EC3384B46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746CED-55FC-4F53-9247-9833CB10DC4F}" type="pres">
      <dgm:prSet presAssocID="{56F39DB3-DEB1-4164-897D-F00EC3384B4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A89C2E-8DB1-45C7-A23D-3A8CA88C85FD}" type="pres">
      <dgm:prSet presAssocID="{B6DEEFC5-913F-44A4-BFF3-BD44B27656BE}" presName="Name8" presStyleCnt="0"/>
      <dgm:spPr/>
    </dgm:pt>
    <dgm:pt modelId="{6A2FA54C-5B8E-4D63-8D5C-1F62F5954850}" type="pres">
      <dgm:prSet presAssocID="{B6DEEFC5-913F-44A4-BFF3-BD44B27656BE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3D8868-88E9-43FD-B02E-D651C6FF8246}" type="pres">
      <dgm:prSet presAssocID="{B6DEEFC5-913F-44A4-BFF3-BD44B27656B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282364-7A3D-4F15-9AC9-AD3E210E80DA}" type="pres">
      <dgm:prSet presAssocID="{9AF46C74-B06B-4BF9-B71F-17B9F44F12C5}" presName="Name8" presStyleCnt="0"/>
      <dgm:spPr/>
    </dgm:pt>
    <dgm:pt modelId="{5F86B336-CFF3-47A9-8894-747B1402BE65}" type="pres">
      <dgm:prSet presAssocID="{9AF46C74-B06B-4BF9-B71F-17B9F44F12C5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FC975E-8330-40FC-861F-3CE43AC74997}" type="pres">
      <dgm:prSet presAssocID="{9AF46C74-B06B-4BF9-B71F-17B9F44F12C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C5A8FF-9FE9-45EC-B93F-F7DF00C7A2F6}" type="pres">
      <dgm:prSet presAssocID="{B153B8EE-3731-48AB-9C7B-ADD4151C033F}" presName="Name8" presStyleCnt="0"/>
      <dgm:spPr/>
    </dgm:pt>
    <dgm:pt modelId="{C90C667E-47D1-4D97-A907-7258251F5887}" type="pres">
      <dgm:prSet presAssocID="{B153B8EE-3731-48AB-9C7B-ADD4151C033F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E37EDE-88E6-4228-A2E2-60C974E42E47}" type="pres">
      <dgm:prSet presAssocID="{B153B8EE-3731-48AB-9C7B-ADD4151C033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A3AF5A-70BF-4DD4-A8D8-5DCF98910113}" type="presOf" srcId="{B153B8EE-3731-48AB-9C7B-ADD4151C033F}" destId="{9CE37EDE-88E6-4228-A2E2-60C974E42E47}" srcOrd="1" destOrd="0" presId="urn:microsoft.com/office/officeart/2005/8/layout/pyramid1"/>
    <dgm:cxn modelId="{A53CB467-A78D-41D8-843B-7F018176B54D}" type="presOf" srcId="{56F39DB3-DEB1-4164-897D-F00EC3384B46}" destId="{A0329FCD-3045-45CF-8730-7364F9907831}" srcOrd="0" destOrd="0" presId="urn:microsoft.com/office/officeart/2005/8/layout/pyramid1"/>
    <dgm:cxn modelId="{F7D0C56A-87E8-4497-9320-D9FE16E914FD}" type="presOf" srcId="{B153B8EE-3731-48AB-9C7B-ADD4151C033F}" destId="{C90C667E-47D1-4D97-A907-7258251F5887}" srcOrd="0" destOrd="0" presId="urn:microsoft.com/office/officeart/2005/8/layout/pyramid1"/>
    <dgm:cxn modelId="{AFEB6EFE-D741-4D38-9FAC-D9DB472A7F09}" srcId="{46DBB083-9ADF-4639-B93F-635EF7B2CC86}" destId="{9AF46C74-B06B-4BF9-B71F-17B9F44F12C5}" srcOrd="2" destOrd="0" parTransId="{E4E5D8A1-ADB8-4D68-87C3-A7869CE25F5B}" sibTransId="{3F6E19EC-6F3D-46F4-9ECF-0C9B942B3EB3}"/>
    <dgm:cxn modelId="{C1030F5B-A045-4437-9422-3FF3C8E18510}" srcId="{46DBB083-9ADF-4639-B93F-635EF7B2CC86}" destId="{B153B8EE-3731-48AB-9C7B-ADD4151C033F}" srcOrd="3" destOrd="0" parTransId="{BBF03A04-09CE-4274-8296-7F1483212E35}" sibTransId="{B538AE68-4448-422C-9CF0-BF5789C0404D}"/>
    <dgm:cxn modelId="{5AF85CFB-7FB6-41AB-80A3-D8E638DFCF04}" type="presOf" srcId="{9AF46C74-B06B-4BF9-B71F-17B9F44F12C5}" destId="{5F86B336-CFF3-47A9-8894-747B1402BE65}" srcOrd="0" destOrd="0" presId="urn:microsoft.com/office/officeart/2005/8/layout/pyramid1"/>
    <dgm:cxn modelId="{2F18950F-4FF1-48CF-915C-E4A3E64E2672}" srcId="{46DBB083-9ADF-4639-B93F-635EF7B2CC86}" destId="{B6DEEFC5-913F-44A4-BFF3-BD44B27656BE}" srcOrd="1" destOrd="0" parTransId="{CAD599DB-25E0-4871-8F28-9367DD27C750}" sibTransId="{1AA70081-D854-4654-A7F7-82E2E8454EBC}"/>
    <dgm:cxn modelId="{18EB515E-A471-40D3-A442-D05D7E166C28}" srcId="{46DBB083-9ADF-4639-B93F-635EF7B2CC86}" destId="{56F39DB3-DEB1-4164-897D-F00EC3384B46}" srcOrd="0" destOrd="0" parTransId="{4A9589B8-3BA9-4D13-9F35-214599DCDFF7}" sibTransId="{F39C5BB5-9750-40F4-889F-BC1931C3EC7E}"/>
    <dgm:cxn modelId="{EF313643-62F6-4EAC-AE15-978743A3D285}" type="presOf" srcId="{9AF46C74-B06B-4BF9-B71F-17B9F44F12C5}" destId="{B3FC975E-8330-40FC-861F-3CE43AC74997}" srcOrd="1" destOrd="0" presId="urn:microsoft.com/office/officeart/2005/8/layout/pyramid1"/>
    <dgm:cxn modelId="{8232E504-10E5-49F1-8C59-C82908AD6272}" type="presOf" srcId="{B6DEEFC5-913F-44A4-BFF3-BD44B27656BE}" destId="{E83D8868-88E9-43FD-B02E-D651C6FF8246}" srcOrd="1" destOrd="0" presId="urn:microsoft.com/office/officeart/2005/8/layout/pyramid1"/>
    <dgm:cxn modelId="{B905306C-B07D-450F-9F6D-99AB5C46E6B8}" type="presOf" srcId="{46DBB083-9ADF-4639-B93F-635EF7B2CC86}" destId="{51CF4B5C-8873-4FBC-BE17-09F06F1B6716}" srcOrd="0" destOrd="0" presId="urn:microsoft.com/office/officeart/2005/8/layout/pyramid1"/>
    <dgm:cxn modelId="{16D53F87-904E-47F1-8E5F-C32FFE14CA21}" type="presOf" srcId="{56F39DB3-DEB1-4164-897D-F00EC3384B46}" destId="{79746CED-55FC-4F53-9247-9833CB10DC4F}" srcOrd="1" destOrd="0" presId="urn:microsoft.com/office/officeart/2005/8/layout/pyramid1"/>
    <dgm:cxn modelId="{6A078CFD-10EF-48B4-A24B-C46DCB367FF5}" type="presOf" srcId="{B6DEEFC5-913F-44A4-BFF3-BD44B27656BE}" destId="{6A2FA54C-5B8E-4D63-8D5C-1F62F5954850}" srcOrd="0" destOrd="0" presId="urn:microsoft.com/office/officeart/2005/8/layout/pyramid1"/>
    <dgm:cxn modelId="{6FE956AA-FFB6-4DF7-AE13-FCB90053D650}" type="presParOf" srcId="{51CF4B5C-8873-4FBC-BE17-09F06F1B6716}" destId="{8983DB8D-1312-4C70-B099-14544A5DE3B3}" srcOrd="0" destOrd="0" presId="urn:microsoft.com/office/officeart/2005/8/layout/pyramid1"/>
    <dgm:cxn modelId="{C63156F5-9E67-4493-9F7E-776E3427CF32}" type="presParOf" srcId="{8983DB8D-1312-4C70-B099-14544A5DE3B3}" destId="{A0329FCD-3045-45CF-8730-7364F9907831}" srcOrd="0" destOrd="0" presId="urn:microsoft.com/office/officeart/2005/8/layout/pyramid1"/>
    <dgm:cxn modelId="{837ED498-590A-46FC-82D8-55919BAC1C1C}" type="presParOf" srcId="{8983DB8D-1312-4C70-B099-14544A5DE3B3}" destId="{79746CED-55FC-4F53-9247-9833CB10DC4F}" srcOrd="1" destOrd="0" presId="urn:microsoft.com/office/officeart/2005/8/layout/pyramid1"/>
    <dgm:cxn modelId="{5D006C17-E68F-4BA4-9907-2C41F07BA53F}" type="presParOf" srcId="{51CF4B5C-8873-4FBC-BE17-09F06F1B6716}" destId="{C8A89C2E-8DB1-45C7-A23D-3A8CA88C85FD}" srcOrd="1" destOrd="0" presId="urn:microsoft.com/office/officeart/2005/8/layout/pyramid1"/>
    <dgm:cxn modelId="{4368F50F-4E40-4C74-BD15-DCD59786594B}" type="presParOf" srcId="{C8A89C2E-8DB1-45C7-A23D-3A8CA88C85FD}" destId="{6A2FA54C-5B8E-4D63-8D5C-1F62F5954850}" srcOrd="0" destOrd="0" presId="urn:microsoft.com/office/officeart/2005/8/layout/pyramid1"/>
    <dgm:cxn modelId="{C4E45623-C959-4DCC-AF5B-7DC7D80E8462}" type="presParOf" srcId="{C8A89C2E-8DB1-45C7-A23D-3A8CA88C85FD}" destId="{E83D8868-88E9-43FD-B02E-D651C6FF8246}" srcOrd="1" destOrd="0" presId="urn:microsoft.com/office/officeart/2005/8/layout/pyramid1"/>
    <dgm:cxn modelId="{FC77CE41-EDD1-43C6-B129-561782F0B9E0}" type="presParOf" srcId="{51CF4B5C-8873-4FBC-BE17-09F06F1B6716}" destId="{30282364-7A3D-4F15-9AC9-AD3E210E80DA}" srcOrd="2" destOrd="0" presId="urn:microsoft.com/office/officeart/2005/8/layout/pyramid1"/>
    <dgm:cxn modelId="{43C0127C-6393-4972-AC1C-DBFD3EAFFBB0}" type="presParOf" srcId="{30282364-7A3D-4F15-9AC9-AD3E210E80DA}" destId="{5F86B336-CFF3-47A9-8894-747B1402BE65}" srcOrd="0" destOrd="0" presId="urn:microsoft.com/office/officeart/2005/8/layout/pyramid1"/>
    <dgm:cxn modelId="{E475EEEA-5E0C-44F5-BBE9-2F2F107216E8}" type="presParOf" srcId="{30282364-7A3D-4F15-9AC9-AD3E210E80DA}" destId="{B3FC975E-8330-40FC-861F-3CE43AC74997}" srcOrd="1" destOrd="0" presId="urn:microsoft.com/office/officeart/2005/8/layout/pyramid1"/>
    <dgm:cxn modelId="{644A36EC-FCD6-4732-9EB7-E02DAB663CB7}" type="presParOf" srcId="{51CF4B5C-8873-4FBC-BE17-09F06F1B6716}" destId="{64C5A8FF-9FE9-45EC-B93F-F7DF00C7A2F6}" srcOrd="3" destOrd="0" presId="urn:microsoft.com/office/officeart/2005/8/layout/pyramid1"/>
    <dgm:cxn modelId="{F56E53DC-EAB7-4EF7-8464-CA54EA53A38C}" type="presParOf" srcId="{64C5A8FF-9FE9-45EC-B93F-F7DF00C7A2F6}" destId="{C90C667E-47D1-4D97-A907-7258251F5887}" srcOrd="0" destOrd="0" presId="urn:microsoft.com/office/officeart/2005/8/layout/pyramid1"/>
    <dgm:cxn modelId="{94597F37-BB7C-4BA4-BEF8-4590514DC690}" type="presParOf" srcId="{64C5A8FF-9FE9-45EC-B93F-F7DF00C7A2F6}" destId="{9CE37EDE-88E6-4228-A2E2-60C974E42E4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5DC1F5-51C5-4FBF-A759-719422DF26BE}">
      <dsp:nvSpPr>
        <dsp:cNvPr id="0" name=""/>
        <dsp:cNvSpPr/>
      </dsp:nvSpPr>
      <dsp:spPr>
        <a:xfrm>
          <a:off x="2909123" y="552"/>
          <a:ext cx="4363684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1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latin typeface="Arial" pitchFamily="34" charset="0"/>
              <a:cs typeface="Arial" pitchFamily="34" charset="0"/>
            </a:rPr>
            <a:t>Отраслевой центр профессиональных компетенций</a:t>
          </a:r>
          <a:endParaRPr lang="ru-RU" sz="2100" kern="1200" dirty="0">
            <a:latin typeface="Arial" pitchFamily="34" charset="0"/>
            <a:cs typeface="Arial" pitchFamily="34" charset="0"/>
          </a:endParaRPr>
        </a:p>
      </dsp:txBody>
      <dsp:txXfrm>
        <a:off x="2909123" y="552"/>
        <a:ext cx="4363684" cy="2154694"/>
      </dsp:txXfrm>
    </dsp:sp>
    <dsp:sp modelId="{82571DD5-72CF-4899-B90B-37E47ED15BFD}">
      <dsp:nvSpPr>
        <dsp:cNvPr id="0" name=""/>
        <dsp:cNvSpPr/>
      </dsp:nvSpPr>
      <dsp:spPr>
        <a:xfrm>
          <a:off x="0" y="552"/>
          <a:ext cx="2909123" cy="21546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Arial" pitchFamily="34" charset="0"/>
              <a:cs typeface="Arial" pitchFamily="34" charset="0"/>
            </a:rPr>
            <a:t>Дополнительное профессиональное образование и Чемпионат-движение</a:t>
          </a:r>
          <a:endParaRPr lang="ru-RU" sz="2100" kern="1200" dirty="0">
            <a:latin typeface="Arial" pitchFamily="34" charset="0"/>
            <a:cs typeface="Arial" pitchFamily="34" charset="0"/>
          </a:endParaRPr>
        </a:p>
      </dsp:txBody>
      <dsp:txXfrm>
        <a:off x="0" y="552"/>
        <a:ext cx="2909123" cy="2154694"/>
      </dsp:txXfrm>
    </dsp:sp>
    <dsp:sp modelId="{BA2AB498-4CBD-43C4-9754-DF8553E82C6E}">
      <dsp:nvSpPr>
        <dsp:cNvPr id="0" name=""/>
        <dsp:cNvSpPr/>
      </dsp:nvSpPr>
      <dsp:spPr>
        <a:xfrm>
          <a:off x="2909123" y="2370716"/>
          <a:ext cx="4363684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1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latin typeface="Arial" pitchFamily="34" charset="0"/>
              <a:cs typeface="Arial" pitchFamily="34" charset="0"/>
            </a:rPr>
            <a:t>Практико-ориентированное (дуальное) образование</a:t>
          </a:r>
          <a:endParaRPr lang="ru-RU" sz="2100" kern="1200" dirty="0">
            <a:latin typeface="Arial" pitchFamily="34" charset="0"/>
            <a:cs typeface="Arial" pitchFamily="34" charset="0"/>
          </a:endParaRPr>
        </a:p>
      </dsp:txBody>
      <dsp:txXfrm>
        <a:off x="2909123" y="2370716"/>
        <a:ext cx="4363684" cy="2154694"/>
      </dsp:txXfrm>
    </dsp:sp>
    <dsp:sp modelId="{2685F725-49BB-45B2-8AAB-D53C6FCAE90F}">
      <dsp:nvSpPr>
        <dsp:cNvPr id="0" name=""/>
        <dsp:cNvSpPr/>
      </dsp:nvSpPr>
      <dsp:spPr>
        <a:xfrm>
          <a:off x="0" y="2370716"/>
          <a:ext cx="2909123" cy="21546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Arial" pitchFamily="34" charset="0"/>
              <a:cs typeface="Arial" pitchFamily="34" charset="0"/>
            </a:rPr>
            <a:t>Среднее профессиональное образование</a:t>
          </a:r>
          <a:endParaRPr lang="ru-RU" sz="2100" kern="1200" dirty="0">
            <a:latin typeface="Arial" pitchFamily="34" charset="0"/>
            <a:cs typeface="Arial" pitchFamily="34" charset="0"/>
          </a:endParaRPr>
        </a:p>
      </dsp:txBody>
      <dsp:txXfrm>
        <a:off x="0" y="2370716"/>
        <a:ext cx="2909123" cy="215469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329FCD-3045-45CF-8730-7364F9907831}">
      <dsp:nvSpPr>
        <dsp:cNvPr id="0" name=""/>
        <dsp:cNvSpPr/>
      </dsp:nvSpPr>
      <dsp:spPr>
        <a:xfrm>
          <a:off x="1818075" y="0"/>
          <a:ext cx="1212050" cy="1116124"/>
        </a:xfrm>
        <a:prstGeom prst="trapezoid">
          <a:avLst>
            <a:gd name="adj" fmla="val 54297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solidFill>
              <a:schemeClr val="bg1"/>
            </a:solidFill>
          </a:endParaRPr>
        </a:p>
      </dsp:txBody>
      <dsp:txXfrm>
        <a:off x="1818075" y="0"/>
        <a:ext cx="1212050" cy="1116124"/>
      </dsp:txXfrm>
    </dsp:sp>
    <dsp:sp modelId="{6A2FA54C-5B8E-4D63-8D5C-1F62F5954850}">
      <dsp:nvSpPr>
        <dsp:cNvPr id="0" name=""/>
        <dsp:cNvSpPr/>
      </dsp:nvSpPr>
      <dsp:spPr>
        <a:xfrm>
          <a:off x="1212050" y="1116124"/>
          <a:ext cx="2424100" cy="1116124"/>
        </a:xfrm>
        <a:prstGeom prst="trapezoid">
          <a:avLst>
            <a:gd name="adj" fmla="val 54297"/>
          </a:avLst>
        </a:prstGeom>
        <a:solidFill>
          <a:schemeClr val="accent2">
            <a:shade val="50000"/>
            <a:hueOff val="-20742"/>
            <a:satOff val="-4204"/>
            <a:lumOff val="231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3-4 </a:t>
          </a:r>
          <a:r>
            <a:rPr lang="ru-RU" sz="2400" kern="1200" dirty="0" smtClean="0"/>
            <a:t>КС</a:t>
          </a:r>
          <a:r>
            <a:rPr lang="en-US" sz="2400" kern="1200" dirty="0" smtClean="0"/>
            <a:t>*</a:t>
          </a:r>
          <a:endParaRPr lang="ru-RU" sz="2400" kern="1200" dirty="0"/>
        </a:p>
      </dsp:txBody>
      <dsp:txXfrm>
        <a:off x="1636267" y="1116124"/>
        <a:ext cx="1575665" cy="1116124"/>
      </dsp:txXfrm>
    </dsp:sp>
    <dsp:sp modelId="{5F86B336-CFF3-47A9-8894-747B1402BE65}">
      <dsp:nvSpPr>
        <dsp:cNvPr id="0" name=""/>
        <dsp:cNvSpPr/>
      </dsp:nvSpPr>
      <dsp:spPr>
        <a:xfrm>
          <a:off x="606025" y="2232248"/>
          <a:ext cx="3636150" cy="1116124"/>
        </a:xfrm>
        <a:prstGeom prst="trapezoid">
          <a:avLst>
            <a:gd name="adj" fmla="val 54297"/>
          </a:avLst>
        </a:prstGeom>
        <a:solidFill>
          <a:schemeClr val="accent2">
            <a:shade val="50000"/>
            <a:hueOff val="-41484"/>
            <a:satOff val="-8409"/>
            <a:lumOff val="462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1-2 </a:t>
          </a:r>
          <a:r>
            <a:rPr lang="ru-RU" sz="2400" kern="1200" dirty="0" smtClean="0"/>
            <a:t>КС</a:t>
          </a:r>
          <a:r>
            <a:rPr lang="en-US" sz="2400" kern="1200" dirty="0" smtClean="0"/>
            <a:t>*</a:t>
          </a:r>
          <a:endParaRPr lang="ru-RU" sz="2800" kern="1200" dirty="0"/>
        </a:p>
      </dsp:txBody>
      <dsp:txXfrm>
        <a:off x="1242351" y="2232248"/>
        <a:ext cx="2363497" cy="1116124"/>
      </dsp:txXfrm>
    </dsp:sp>
    <dsp:sp modelId="{C90C667E-47D1-4D97-A907-7258251F5887}">
      <dsp:nvSpPr>
        <dsp:cNvPr id="0" name=""/>
        <dsp:cNvSpPr/>
      </dsp:nvSpPr>
      <dsp:spPr>
        <a:xfrm>
          <a:off x="0" y="3348371"/>
          <a:ext cx="4848200" cy="1116124"/>
        </a:xfrm>
        <a:prstGeom prst="trapezoid">
          <a:avLst>
            <a:gd name="adj" fmla="val 54297"/>
          </a:avLst>
        </a:prstGeom>
        <a:solidFill>
          <a:schemeClr val="accent2">
            <a:shade val="50000"/>
            <a:hueOff val="-20742"/>
            <a:satOff val="-4204"/>
            <a:lumOff val="231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Школьники</a:t>
          </a:r>
          <a:r>
            <a:rPr lang="ru-RU" sz="2800" kern="1200" dirty="0" smtClean="0"/>
            <a:t>  </a:t>
          </a:r>
          <a:endParaRPr lang="ru-RU" sz="2800" kern="1200" dirty="0"/>
        </a:p>
      </dsp:txBody>
      <dsp:txXfrm>
        <a:off x="848434" y="3348371"/>
        <a:ext cx="3151330" cy="111612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329FCD-3045-45CF-8730-7364F9907831}">
      <dsp:nvSpPr>
        <dsp:cNvPr id="0" name=""/>
        <dsp:cNvSpPr/>
      </dsp:nvSpPr>
      <dsp:spPr>
        <a:xfrm>
          <a:off x="1818075" y="0"/>
          <a:ext cx="1212050" cy="1116124"/>
        </a:xfrm>
        <a:prstGeom prst="trapezoid">
          <a:avLst>
            <a:gd name="adj" fmla="val 54297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solidFill>
              <a:schemeClr val="bg1"/>
            </a:solidFill>
          </a:endParaRPr>
        </a:p>
      </dsp:txBody>
      <dsp:txXfrm>
        <a:off x="1818075" y="0"/>
        <a:ext cx="1212050" cy="1116124"/>
      </dsp:txXfrm>
    </dsp:sp>
    <dsp:sp modelId="{6A2FA54C-5B8E-4D63-8D5C-1F62F5954850}">
      <dsp:nvSpPr>
        <dsp:cNvPr id="0" name=""/>
        <dsp:cNvSpPr/>
      </dsp:nvSpPr>
      <dsp:spPr>
        <a:xfrm>
          <a:off x="1212050" y="1116124"/>
          <a:ext cx="2424100" cy="1116124"/>
        </a:xfrm>
        <a:prstGeom prst="trapezoid">
          <a:avLst>
            <a:gd name="adj" fmla="val 54297"/>
          </a:avLst>
        </a:prstGeom>
        <a:solidFill>
          <a:schemeClr val="accent2">
            <a:shade val="50000"/>
            <a:hueOff val="-20742"/>
            <a:satOff val="-4204"/>
            <a:lumOff val="231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3-4 </a:t>
          </a:r>
          <a:r>
            <a:rPr lang="ru-RU" sz="2400" kern="1200" dirty="0" smtClean="0"/>
            <a:t>КС</a:t>
          </a:r>
          <a:r>
            <a:rPr lang="en-US" sz="2400" kern="1200" dirty="0" smtClean="0"/>
            <a:t>***</a:t>
          </a:r>
          <a:endParaRPr lang="ru-RU" sz="2400" kern="1200" dirty="0"/>
        </a:p>
      </dsp:txBody>
      <dsp:txXfrm>
        <a:off x="1636267" y="1116124"/>
        <a:ext cx="1575665" cy="1116124"/>
      </dsp:txXfrm>
    </dsp:sp>
    <dsp:sp modelId="{5F86B336-CFF3-47A9-8894-747B1402BE65}">
      <dsp:nvSpPr>
        <dsp:cNvPr id="0" name=""/>
        <dsp:cNvSpPr/>
      </dsp:nvSpPr>
      <dsp:spPr>
        <a:xfrm>
          <a:off x="606025" y="2232248"/>
          <a:ext cx="3636150" cy="1116124"/>
        </a:xfrm>
        <a:prstGeom prst="trapezoid">
          <a:avLst>
            <a:gd name="adj" fmla="val 54297"/>
          </a:avLst>
        </a:prstGeom>
        <a:solidFill>
          <a:schemeClr val="accent2">
            <a:shade val="50000"/>
            <a:hueOff val="-41484"/>
            <a:satOff val="-8409"/>
            <a:lumOff val="462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1-2 </a:t>
          </a:r>
          <a:r>
            <a:rPr lang="ru-RU" sz="2400" kern="1200" dirty="0" smtClean="0"/>
            <a:t>КС</a:t>
          </a:r>
          <a:r>
            <a:rPr lang="en-US" sz="2400" kern="1200" dirty="0" smtClean="0"/>
            <a:t>***</a:t>
          </a:r>
          <a:endParaRPr lang="ru-RU" sz="3100" kern="1200" dirty="0"/>
        </a:p>
      </dsp:txBody>
      <dsp:txXfrm>
        <a:off x="1242351" y="2232248"/>
        <a:ext cx="2363497" cy="1116124"/>
      </dsp:txXfrm>
    </dsp:sp>
    <dsp:sp modelId="{C90C667E-47D1-4D97-A907-7258251F5887}">
      <dsp:nvSpPr>
        <dsp:cNvPr id="0" name=""/>
        <dsp:cNvSpPr/>
      </dsp:nvSpPr>
      <dsp:spPr>
        <a:xfrm>
          <a:off x="0" y="3348371"/>
          <a:ext cx="4848200" cy="1116124"/>
        </a:xfrm>
        <a:prstGeom prst="trapezoid">
          <a:avLst>
            <a:gd name="adj" fmla="val 54297"/>
          </a:avLst>
        </a:prstGeom>
        <a:solidFill>
          <a:schemeClr val="accent2">
            <a:shade val="50000"/>
            <a:hueOff val="-20742"/>
            <a:satOff val="-4204"/>
            <a:lumOff val="231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Школьники</a:t>
          </a:r>
          <a:r>
            <a:rPr lang="ru-RU" sz="2800" kern="1200" dirty="0" smtClean="0"/>
            <a:t>  </a:t>
          </a:r>
          <a:endParaRPr lang="ru-RU" sz="2800" kern="1200" dirty="0"/>
        </a:p>
      </dsp:txBody>
      <dsp:txXfrm>
        <a:off x="848434" y="3348371"/>
        <a:ext cx="3151330" cy="1116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939B9-9E56-4EBB-887F-046C4001B600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9960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95725" y="949960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06471-6ECC-44DC-A479-0B8A8E9FA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C84ED71F-CFE8-4FA3-AE2A-F299D2C401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0063"/>
          </a:xfrm>
          <a:prstGeom prst="rect">
            <a:avLst/>
          </a:prstGeom>
        </p:spPr>
        <p:txBody>
          <a:bodyPr vert="horz" lIns="92252" tIns="46126" rIns="92252" bIns="4612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E450777-38F9-4E2A-AE22-94629245F11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95725" y="0"/>
            <a:ext cx="2979738" cy="500063"/>
          </a:xfrm>
          <a:prstGeom prst="rect">
            <a:avLst/>
          </a:prstGeom>
        </p:spPr>
        <p:txBody>
          <a:bodyPr vert="horz" lIns="92252" tIns="46126" rIns="92252" bIns="4612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30C663-80C3-44FC-952F-D4931C85D3BD}" type="datetimeFigureOut">
              <a:rPr lang="ru-RU"/>
              <a:pPr>
                <a:defRPr/>
              </a:pPr>
              <a:t>05.12.2017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xmlns="" id="{0AC64A04-FD80-471E-9771-20A14FC604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49300"/>
            <a:ext cx="5000625" cy="3751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52" tIns="46126" rIns="92252" bIns="46126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xmlns="" id="{2ECB13F4-8012-425F-AB5C-275200D629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7388" y="4751388"/>
            <a:ext cx="5502275" cy="4500562"/>
          </a:xfrm>
          <a:prstGeom prst="rect">
            <a:avLst/>
          </a:prstGeom>
        </p:spPr>
        <p:txBody>
          <a:bodyPr vert="horz" lIns="92252" tIns="46126" rIns="92252" bIns="46126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6C30782-A1F3-486C-A833-1CF025E780E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99600"/>
            <a:ext cx="2979738" cy="500063"/>
          </a:xfrm>
          <a:prstGeom prst="rect">
            <a:avLst/>
          </a:prstGeom>
        </p:spPr>
        <p:txBody>
          <a:bodyPr vert="horz" lIns="92252" tIns="46126" rIns="92252" bIns="4612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A0D4831-E992-4298-BEC6-88AC4CCF35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95725" y="9499600"/>
            <a:ext cx="2979738" cy="500063"/>
          </a:xfrm>
          <a:prstGeom prst="rect">
            <a:avLst/>
          </a:prstGeom>
        </p:spPr>
        <p:txBody>
          <a:bodyPr vert="horz" wrap="square" lIns="92252" tIns="46126" rIns="92252" bIns="4612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ACF348A-F77E-442B-8AA9-05FE960A2C0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946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030182-870B-43AA-8FC1-106F7BFE5435}" type="slidenum">
              <a:rPr lang="ru-RU" altLang="ru-RU"/>
              <a:pPr/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946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030182-870B-43AA-8FC1-106F7BFE5435}" type="slidenum">
              <a:rPr lang="ru-RU" altLang="ru-RU"/>
              <a:pPr/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946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030182-870B-43AA-8FC1-106F7BFE5435}" type="slidenum">
              <a:rPr lang="ru-RU" altLang="ru-RU"/>
              <a:pPr/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6868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DC26183-5E7C-43C4-9941-63AABA95224E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73A0167-98C0-4208-ADAB-FD427C95B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692B3-CD3B-4E71-854E-08B88E3069B6}" type="datetimeFigureOut">
              <a:rPr lang="ru-RU"/>
              <a:pPr>
                <a:defRPr/>
              </a:pPr>
              <a:t>05.12.2017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AB6714B-2EC3-4C34-ACB5-180AB0897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D7D80B5-60C3-4FA3-80A2-0D95A2A63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5CAE9-2B77-4B25-A076-388F8B8F81B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73A0167-98C0-4208-ADAB-FD427C95B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E6DD0-5226-40B9-95EE-BB1EC79A9423}" type="datetimeFigureOut">
              <a:rPr lang="ru-RU"/>
              <a:pPr>
                <a:defRPr/>
              </a:pPr>
              <a:t>05.12.2017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AB6714B-2EC3-4C34-ACB5-180AB0897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D7D80B5-60C3-4FA3-80A2-0D95A2A63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5C749-849F-474C-8C93-23D2BC0E33A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73A0167-98C0-4208-ADAB-FD427C95B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A3F2F-4723-4744-9400-4890727AFC1F}" type="datetimeFigureOut">
              <a:rPr lang="ru-RU"/>
              <a:pPr>
                <a:defRPr/>
              </a:pPr>
              <a:t>05.12.2017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AB6714B-2EC3-4C34-ACB5-180AB0897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D7D80B5-60C3-4FA3-80A2-0D95A2A63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59E0F-7732-4D8F-8DA3-55BF03F7F7E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9C84EBD-FBEF-4962-BE5F-C827F66B5EC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B29DC3-5541-405E-899D-55F2CA98F0C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056" y="4174958"/>
            <a:ext cx="6908800" cy="1290387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056" y="2753728"/>
            <a:ext cx="6908800" cy="1421230"/>
          </a:xfrm>
        </p:spPr>
        <p:txBody>
          <a:bodyPr anchor="b"/>
          <a:lstStyle>
            <a:lvl1pPr marL="0" indent="0">
              <a:buNone/>
              <a:defRPr sz="1800"/>
            </a:lvl1pPr>
            <a:lvl2pPr marL="417424" indent="0">
              <a:buNone/>
              <a:defRPr sz="1600"/>
            </a:lvl2pPr>
            <a:lvl3pPr marL="834847" indent="0">
              <a:buNone/>
              <a:defRPr sz="1500"/>
            </a:lvl3pPr>
            <a:lvl4pPr marL="1252271" indent="0">
              <a:buNone/>
              <a:defRPr sz="1300"/>
            </a:lvl4pPr>
            <a:lvl5pPr marL="1669694" indent="0">
              <a:buNone/>
              <a:defRPr sz="1300"/>
            </a:lvl5pPr>
            <a:lvl6pPr marL="2087118" indent="0">
              <a:buNone/>
              <a:defRPr sz="1300"/>
            </a:lvl6pPr>
            <a:lvl7pPr marL="2504542" indent="0">
              <a:buNone/>
              <a:defRPr sz="1300"/>
            </a:lvl7pPr>
            <a:lvl8pPr marL="2921965" indent="0">
              <a:buNone/>
              <a:defRPr sz="1300"/>
            </a:lvl8pPr>
            <a:lvl9pPr marL="3339389" indent="0">
              <a:buNone/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6751712-FB98-4CC2-800A-A5A777DF677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3F84C2-946A-44D7-A97A-4B199612442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16279" y="1066299"/>
            <a:ext cx="3675944" cy="4877301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27689" y="1066299"/>
            <a:ext cx="3677356" cy="4877301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CA1B648-01A5-4741-BA25-2EA259DDF25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C5EC00A-7720-4A2D-A260-9A5B14219CA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260183"/>
            <a:ext cx="7315200" cy="1082842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6400" y="1454318"/>
            <a:ext cx="3591278" cy="60609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7424" indent="0">
              <a:buNone/>
              <a:defRPr sz="1800" b="1"/>
            </a:lvl2pPr>
            <a:lvl3pPr marL="834847" indent="0">
              <a:buNone/>
              <a:defRPr sz="1600" b="1"/>
            </a:lvl3pPr>
            <a:lvl4pPr marL="1252271" indent="0">
              <a:buNone/>
              <a:defRPr sz="1500" b="1"/>
            </a:lvl4pPr>
            <a:lvl5pPr marL="1669694" indent="0">
              <a:buNone/>
              <a:defRPr sz="1500" b="1"/>
            </a:lvl5pPr>
            <a:lvl6pPr marL="2087118" indent="0">
              <a:buNone/>
              <a:defRPr sz="1500" b="1"/>
            </a:lvl6pPr>
            <a:lvl7pPr marL="2504542" indent="0">
              <a:buNone/>
              <a:defRPr sz="1500" b="1"/>
            </a:lvl7pPr>
            <a:lvl8pPr marL="2921965" indent="0">
              <a:buNone/>
              <a:defRPr sz="1500" b="1"/>
            </a:lvl8pPr>
            <a:lvl9pPr marL="3339389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6400" y="2060408"/>
            <a:ext cx="3591278" cy="374332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128912" y="1454318"/>
            <a:ext cx="3592689" cy="60609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7424" indent="0">
              <a:buNone/>
              <a:defRPr sz="1800" b="1"/>
            </a:lvl2pPr>
            <a:lvl3pPr marL="834847" indent="0">
              <a:buNone/>
              <a:defRPr sz="1600" b="1"/>
            </a:lvl3pPr>
            <a:lvl4pPr marL="1252271" indent="0">
              <a:buNone/>
              <a:defRPr sz="1500" b="1"/>
            </a:lvl4pPr>
            <a:lvl5pPr marL="1669694" indent="0">
              <a:buNone/>
              <a:defRPr sz="1500" b="1"/>
            </a:lvl5pPr>
            <a:lvl6pPr marL="2087118" indent="0">
              <a:buNone/>
              <a:defRPr sz="1500" b="1"/>
            </a:lvl6pPr>
            <a:lvl7pPr marL="2504542" indent="0">
              <a:buNone/>
              <a:defRPr sz="1500" b="1"/>
            </a:lvl7pPr>
            <a:lvl8pPr marL="2921965" indent="0">
              <a:buNone/>
              <a:defRPr sz="1500" b="1"/>
            </a:lvl8pPr>
            <a:lvl9pPr marL="3339389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28912" y="2060408"/>
            <a:ext cx="3592689" cy="374332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C7B92B51-019E-45B9-B92E-7F37E1D49C3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26657E-DBBA-45A7-B8B2-860D5FBF8F8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E64CE1A0-AC8E-461F-8C82-658B73542C4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3E982B-9D07-4B66-8256-9D6D1FA5BBD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EBAAFA00-5964-470A-A145-8C4B8DEC1CD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9E681C-FD0D-44F0-A59B-6572733EA19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258679"/>
            <a:ext cx="2674056" cy="110088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77822" y="258680"/>
            <a:ext cx="4543778" cy="5545054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6400" y="1359569"/>
            <a:ext cx="2674056" cy="4444165"/>
          </a:xfrm>
        </p:spPr>
        <p:txBody>
          <a:bodyPr/>
          <a:lstStyle>
            <a:lvl1pPr marL="0" indent="0">
              <a:buNone/>
              <a:defRPr sz="1300"/>
            </a:lvl1pPr>
            <a:lvl2pPr marL="417424" indent="0">
              <a:buNone/>
              <a:defRPr sz="1100"/>
            </a:lvl2pPr>
            <a:lvl3pPr marL="834847" indent="0">
              <a:buNone/>
              <a:defRPr sz="900"/>
            </a:lvl3pPr>
            <a:lvl4pPr marL="1252271" indent="0">
              <a:buNone/>
              <a:defRPr sz="800"/>
            </a:lvl4pPr>
            <a:lvl5pPr marL="1669694" indent="0">
              <a:buNone/>
              <a:defRPr sz="800"/>
            </a:lvl5pPr>
            <a:lvl6pPr marL="2087118" indent="0">
              <a:buNone/>
              <a:defRPr sz="800"/>
            </a:lvl6pPr>
            <a:lvl7pPr marL="2504542" indent="0">
              <a:buNone/>
              <a:defRPr sz="800"/>
            </a:lvl7pPr>
            <a:lvl8pPr marL="2921965" indent="0">
              <a:buNone/>
              <a:defRPr sz="800"/>
            </a:lvl8pPr>
            <a:lvl9pPr marL="3339389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AC09095-BEDC-4FE9-B6AF-059871B75B5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799490-0E00-4D72-80AA-C701150DAB9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145" y="4547937"/>
            <a:ext cx="4876800" cy="53691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93145" y="580523"/>
            <a:ext cx="4876800" cy="3898232"/>
          </a:xfrm>
        </p:spPr>
        <p:txBody>
          <a:bodyPr/>
          <a:lstStyle>
            <a:lvl1pPr marL="0" indent="0">
              <a:buNone/>
              <a:defRPr sz="2900"/>
            </a:lvl1pPr>
            <a:lvl2pPr marL="417424" indent="0">
              <a:buNone/>
              <a:defRPr sz="2600"/>
            </a:lvl2pPr>
            <a:lvl3pPr marL="834847" indent="0">
              <a:buNone/>
              <a:defRPr sz="2200"/>
            </a:lvl3pPr>
            <a:lvl4pPr marL="1252271" indent="0">
              <a:buNone/>
              <a:defRPr sz="1800"/>
            </a:lvl4pPr>
            <a:lvl5pPr marL="1669694" indent="0">
              <a:buNone/>
              <a:defRPr sz="1800"/>
            </a:lvl5pPr>
            <a:lvl6pPr marL="2087118" indent="0">
              <a:buNone/>
              <a:defRPr sz="1800"/>
            </a:lvl6pPr>
            <a:lvl7pPr marL="2504542" indent="0">
              <a:buNone/>
              <a:defRPr sz="1800"/>
            </a:lvl7pPr>
            <a:lvl8pPr marL="2921965" indent="0">
              <a:buNone/>
              <a:defRPr sz="1800"/>
            </a:lvl8pPr>
            <a:lvl9pPr marL="3339389" indent="0">
              <a:buNone/>
              <a:defRPr sz="18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93145" y="5084846"/>
            <a:ext cx="4876800" cy="762501"/>
          </a:xfrm>
        </p:spPr>
        <p:txBody>
          <a:bodyPr/>
          <a:lstStyle>
            <a:lvl1pPr marL="0" indent="0">
              <a:buNone/>
              <a:defRPr sz="1300"/>
            </a:lvl1pPr>
            <a:lvl2pPr marL="417424" indent="0">
              <a:buNone/>
              <a:defRPr sz="1100"/>
            </a:lvl2pPr>
            <a:lvl3pPr marL="834847" indent="0">
              <a:buNone/>
              <a:defRPr sz="900"/>
            </a:lvl3pPr>
            <a:lvl4pPr marL="1252271" indent="0">
              <a:buNone/>
              <a:defRPr sz="800"/>
            </a:lvl4pPr>
            <a:lvl5pPr marL="1669694" indent="0">
              <a:buNone/>
              <a:defRPr sz="800"/>
            </a:lvl5pPr>
            <a:lvl6pPr marL="2087118" indent="0">
              <a:buNone/>
              <a:defRPr sz="800"/>
            </a:lvl6pPr>
            <a:lvl7pPr marL="2504542" indent="0">
              <a:buNone/>
              <a:defRPr sz="800"/>
            </a:lvl7pPr>
            <a:lvl8pPr marL="2921965" indent="0">
              <a:buNone/>
              <a:defRPr sz="800"/>
            </a:lvl8pPr>
            <a:lvl9pPr marL="3339389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11FE1DF-52EE-4352-A908-FA8AC0EB5C9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CF52A0-6A51-4492-973A-D6B49944C4E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73A0167-98C0-4208-ADAB-FD427C95B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0CE76-A947-403A-A61C-93C46D96D60C}" type="datetimeFigureOut">
              <a:rPr lang="ru-RU"/>
              <a:pPr>
                <a:defRPr/>
              </a:pPr>
              <a:t>05.12.2017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AB6714B-2EC3-4C34-ACB5-180AB0897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D7D80B5-60C3-4FA3-80A2-0D95A2A63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843C9-4A0C-4D56-834B-F037CFD2A25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3D69E7B-A0D0-45B9-A403-3F17F93A57A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C12B5E-E364-41FC-B461-FF94101E734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33912" y="0"/>
            <a:ext cx="1871133" cy="5943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16279" y="0"/>
            <a:ext cx="5482166" cy="59436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3042D5C-FA5D-480E-B8CE-18EE343E932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8631CE-2E31-4237-A572-D2EF63C1E69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16278" y="1"/>
            <a:ext cx="6784622" cy="9113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16279" y="1066300"/>
            <a:ext cx="3675944" cy="236570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27689" y="1066300"/>
            <a:ext cx="3677356" cy="236570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16279" y="3576387"/>
            <a:ext cx="3675944" cy="23672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227689" y="3576387"/>
            <a:ext cx="3677356" cy="23672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AB3B4AE0-38A6-4ABE-A3C7-81E075F591C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EEED57-CF3D-45E7-8BED-BD2F00ABBD2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278" y="1"/>
            <a:ext cx="6784622" cy="9113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16278" y="1066299"/>
            <a:ext cx="7488766" cy="4877301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24BE93E-BF75-4E9B-B5BE-F9A64128B30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52111E-3396-4AF3-886A-56250181B08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73A0167-98C0-4208-ADAB-FD427C95B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54C48-4381-4512-B6AA-38D06AB6E7E1}" type="datetimeFigureOut">
              <a:rPr lang="ru-RU"/>
              <a:pPr>
                <a:defRPr/>
              </a:pPr>
              <a:t>05.12.2017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AB6714B-2EC3-4C34-ACB5-180AB0897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D7D80B5-60C3-4FA3-80A2-0D95A2A63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CEA39-BFF5-4062-88A4-66DD0F24C2B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F73A0167-98C0-4208-ADAB-FD427C95B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D8A64-646F-4DE9-AE24-65E2392A66EC}" type="datetimeFigureOut">
              <a:rPr lang="ru-RU"/>
              <a:pPr>
                <a:defRPr/>
              </a:pPr>
              <a:t>05.12.2017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2AB6714B-2EC3-4C34-ACB5-180AB0897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6D7D80B5-60C3-4FA3-80A2-0D95A2A63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C333B-D844-4657-AAAF-3B671A6E205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F73A0167-98C0-4208-ADAB-FD427C95B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77F1C-B44B-46D9-A4B7-E284790744FD}" type="datetimeFigureOut">
              <a:rPr lang="ru-RU"/>
              <a:pPr>
                <a:defRPr/>
              </a:pPr>
              <a:t>05.12.2017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2AB6714B-2EC3-4C34-ACB5-180AB0897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6D7D80B5-60C3-4FA3-80A2-0D95A2A63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EA4DB-2D42-4188-93DF-84CF872917A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F73A0167-98C0-4208-ADAB-FD427C95B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E14BC-4BF9-4D55-92DA-77DD07DAD022}" type="datetimeFigureOut">
              <a:rPr lang="ru-RU"/>
              <a:pPr>
                <a:defRPr/>
              </a:pPr>
              <a:t>05.12.2017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2AB6714B-2EC3-4C34-ACB5-180AB0897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6D7D80B5-60C3-4FA3-80A2-0D95A2A63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142E96-2144-4712-9819-BE289EE6CE4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F73A0167-98C0-4208-ADAB-FD427C95B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5314D-33CE-4E44-B360-B523BC9B42AD}" type="datetimeFigureOut">
              <a:rPr lang="ru-RU"/>
              <a:pPr>
                <a:defRPr/>
              </a:pPr>
              <a:t>05.12.2017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2AB6714B-2EC3-4C34-ACB5-180AB0897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6D7D80B5-60C3-4FA3-80A2-0D95A2A63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6485A-1EC1-48EA-AA0B-43F5E011C40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F73A0167-98C0-4208-ADAB-FD427C95B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34B1E-BDAB-4275-AC21-65058A0B9788}" type="datetimeFigureOut">
              <a:rPr lang="ru-RU"/>
              <a:pPr>
                <a:defRPr/>
              </a:pPr>
              <a:t>05.12.2017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2AB6714B-2EC3-4C34-ACB5-180AB0897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6D7D80B5-60C3-4FA3-80A2-0D95A2A63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0A120-B1CD-49FD-9E35-09F6080D0F5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F73A0167-98C0-4208-ADAB-FD427C95B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A3703-B13C-4BB8-852A-FD6A17DA7740}" type="datetimeFigureOut">
              <a:rPr lang="ru-RU"/>
              <a:pPr>
                <a:defRPr/>
              </a:pPr>
              <a:t>05.12.2017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2AB6714B-2EC3-4C34-ACB5-180AB0897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6D7D80B5-60C3-4FA3-80A2-0D95A2A63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D14937-34C6-4B39-A23E-48A6568B9FF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73A0167-98C0-4208-ADAB-FD427C95B5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029420-CB7E-4469-86F2-9B72B67A1E44}" type="datetimeFigureOut">
              <a:rPr lang="ru-RU"/>
              <a:pPr>
                <a:defRPr/>
              </a:pPr>
              <a:t>05.12.2017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AB6714B-2EC3-4C34-ACB5-180AB0897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D7D80B5-60C3-4FA3-80A2-0D95A2A631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mbria" pitchFamily="18" charset="0"/>
              </a:defRPr>
            </a:lvl1pPr>
          </a:lstStyle>
          <a:p>
            <a:fld id="{2BB29015-90CE-4499-91E3-FA9F998E015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6" name="Rectangle 4">
            <a:extLst>
              <a:ext uri="{FF2B5EF4-FFF2-40B4-BE49-F238E27FC236}">
                <a16:creationId xmlns:a16="http://schemas.microsoft.com/office/drawing/2014/main" xmlns="" id="{E754464F-62A2-4297-B065-40764EF68E1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2000" b="1">
                <a:solidFill>
                  <a:srgbClr val="0000FF"/>
                </a:solidFill>
                <a:latin typeface="Arial" charset="0"/>
              </a:defRPr>
            </a:lvl1pPr>
          </a:lstStyle>
          <a:p>
            <a:fld id="{8AE1F37A-BD15-480C-8F10-3E285F8B652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6450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2052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2053" name="Picture 22" descr="ujkm,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07350" y="106363"/>
            <a:ext cx="8874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  <p:sldLayoutId id="2147484016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Calibri" pitchFamily="34" charset="0"/>
        </a:defRPr>
      </a:lvl5pPr>
      <a:lvl6pPr marL="417424" algn="l" rtl="0" fontAlgn="base">
        <a:spcBef>
          <a:spcPct val="0"/>
        </a:spcBef>
        <a:spcAft>
          <a:spcPct val="0"/>
        </a:spcAft>
        <a:defRPr sz="1800" b="1">
          <a:solidFill>
            <a:schemeClr val="hlink"/>
          </a:solidFill>
          <a:latin typeface="Arial" pitchFamily="34" charset="0"/>
        </a:defRPr>
      </a:lvl6pPr>
      <a:lvl7pPr marL="834847" algn="l" rtl="0" fontAlgn="base">
        <a:spcBef>
          <a:spcPct val="0"/>
        </a:spcBef>
        <a:spcAft>
          <a:spcPct val="0"/>
        </a:spcAft>
        <a:defRPr sz="1800" b="1">
          <a:solidFill>
            <a:schemeClr val="hlink"/>
          </a:solidFill>
          <a:latin typeface="Arial" pitchFamily="34" charset="0"/>
        </a:defRPr>
      </a:lvl7pPr>
      <a:lvl8pPr marL="1252271" algn="l" rtl="0" fontAlgn="base">
        <a:spcBef>
          <a:spcPct val="0"/>
        </a:spcBef>
        <a:spcAft>
          <a:spcPct val="0"/>
        </a:spcAft>
        <a:defRPr sz="1800" b="1">
          <a:solidFill>
            <a:schemeClr val="hlink"/>
          </a:solidFill>
          <a:latin typeface="Arial" pitchFamily="34" charset="0"/>
        </a:defRPr>
      </a:lvl8pPr>
      <a:lvl9pPr marL="1669694" algn="l" rtl="0" fontAlgn="base">
        <a:spcBef>
          <a:spcPct val="0"/>
        </a:spcBef>
        <a:spcAft>
          <a:spcPct val="0"/>
        </a:spcAft>
        <a:defRPr sz="1800" b="1">
          <a:solidFill>
            <a:schemeClr val="hlink"/>
          </a:solidFill>
          <a:latin typeface="Arial" pitchFamily="34" charset="0"/>
        </a:defRPr>
      </a:lvl9pPr>
    </p:titleStyle>
    <p:bodyStyle>
      <a:lvl1pPr marL="165100" indent="-165100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328613" indent="-161925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300">
          <a:solidFill>
            <a:schemeClr val="tx1"/>
          </a:solidFill>
          <a:latin typeface="+mn-lt"/>
        </a:defRPr>
      </a:lvl2pPr>
      <a:lvl3pPr marL="1060450" indent="-244475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000">
          <a:solidFill>
            <a:schemeClr val="tx1"/>
          </a:solidFill>
          <a:latin typeface="+mn-lt"/>
        </a:defRPr>
      </a:lvl3pPr>
      <a:lvl4pPr marL="1519238" indent="-2079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892300" indent="-20796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310324" indent="-208712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727747" indent="-208712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145171" indent="-208712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562594" indent="-208712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348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7424" algn="l" defTabSz="8348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34847" algn="l" defTabSz="8348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52271" algn="l" defTabSz="8348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69694" algn="l" defTabSz="8348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87118" algn="l" defTabSz="8348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04542" algn="l" defTabSz="8348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21965" algn="l" defTabSz="8348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39389" algn="l" defTabSz="8348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B6CB67-A506-45A2-B0C5-8243605BD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2952328"/>
          </a:xfrm>
        </p:spPr>
        <p:txBody>
          <a:bodyPr rtlCol="0"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cs typeface="Times New Roman" pitchFamily="18" charset="0"/>
              </a:rPr>
              <a:t>ИТОГИ РЕАЛИЗАЦИИ </a:t>
            </a:r>
            <a:br>
              <a:rPr lang="ru-RU" sz="3600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cs typeface="Times New Roman" pitchFamily="18" charset="0"/>
              </a:rPr>
              <a:t>РЕГИОНАЛЬНОГО СТАНДАРТА КАДРОВОГО ОБЕСПЕЧЕНИЯ ПРОМЫШЛЕННОГО РОСТА</a:t>
            </a:r>
            <a:endParaRPr lang="ru-RU" sz="36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0" y="34925"/>
            <a:ext cx="1619250" cy="1800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7414" name="TextBox 2"/>
          <p:cNvSpPr txBox="1">
            <a:spLocks noChangeArrowheads="1"/>
          </p:cNvSpPr>
          <p:nvPr/>
        </p:nvSpPr>
        <p:spPr bwMode="auto">
          <a:xfrm>
            <a:off x="2039938" y="503238"/>
            <a:ext cx="71183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dirty="0"/>
              <a:t>Государственное бюджетное профессиональное образовательное учреждение</a:t>
            </a:r>
          </a:p>
          <a:p>
            <a:pPr algn="ctr"/>
            <a:r>
              <a:rPr lang="ru-RU" altLang="ru-RU" sz="3600" dirty="0">
                <a:solidFill>
                  <a:schemeClr val="bg1"/>
                </a:solidFill>
              </a:rPr>
              <a:t>Озерский технический колледж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1960" y="5949280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+mj-lt"/>
              </a:rPr>
              <a:t>06.12.2017</a:t>
            </a:r>
            <a:endParaRPr lang="ru-RU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4286256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Валеева</a:t>
            </a:r>
            <a:r>
              <a:rPr lang="ru-RU" sz="2000" b="1" dirty="0" smtClean="0"/>
              <a:t> Е.А., директор ГБПОУ «</a:t>
            </a:r>
            <a:r>
              <a:rPr lang="ru-RU" sz="2000" b="1" dirty="0" err="1" smtClean="0"/>
              <a:t>ОзТК</a:t>
            </a:r>
            <a:r>
              <a:rPr lang="ru-RU" sz="2000" b="1" dirty="0" smtClean="0"/>
              <a:t>»</a:t>
            </a:r>
            <a:endParaRPr lang="ru-RU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ОСНОВНЫЕ ПОКАЗАТЕЛИ ЦЕНТРА</a:t>
            </a:r>
            <a:b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657"/>
                </a:solidFill>
                <a:latin typeface="Arial" pitchFamily="34" charset="0"/>
                <a:cs typeface="Arial" pitchFamily="34" charset="0"/>
              </a:rPr>
              <a:t>Характер изменений в 2016-2018 </a:t>
            </a:r>
            <a:r>
              <a:rPr lang="ru-RU" dirty="0" smtClean="0">
                <a:solidFill>
                  <a:srgbClr val="002657"/>
                </a:solidFill>
              </a:rPr>
              <a:t>гг.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0825" y="962025"/>
          <a:ext cx="8642350" cy="5580577"/>
        </p:xfrm>
        <a:graphic>
          <a:graphicData uri="http://schemas.openxmlformats.org/drawingml/2006/table">
            <a:tbl>
              <a:tblPr/>
              <a:tblGrid>
                <a:gridCol w="3313113"/>
                <a:gridCol w="792162"/>
                <a:gridCol w="3673475"/>
                <a:gridCol w="863600"/>
              </a:tblGrid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Показатели 2016</a:t>
                      </a:r>
                    </a:p>
                  </a:txBody>
                  <a:tcPr marL="91451" marR="91451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Показатели 2018</a:t>
                      </a:r>
                    </a:p>
                  </a:txBody>
                  <a:tcPr marL="91451" marR="91451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1" marR="91451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AF6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Число обучающихся соискателей Центра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493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(в т.ч. школь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ники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Число обучающихся Центра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1056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(в т.ч. школьники)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Соотношение обучающихся по группам, % Студенты/сотрудники дивизиона / сотрудники отрасли / внешние клиенты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69 / 5 / 1/ 25 %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Соотношение обучающихся по группам, % Студенты/сотрудники дивизиона / сотрудники отрасли / внешние клиенты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 / 15 / 3/ 12 %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74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Кол-во программ, реализуемых по дуальной системе обучения,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дуальных программ  в общем объеме программ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0/0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Кол-во программ, реализуемых по дуальной системе обучения,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дуальных программ  в общем объеме программ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100/100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/ % обучающихся, прошедших демонстрационный квалификационный экзамен по методике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WorldSkills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86 / 18%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/ % обучающихся, прошедших демонстрационный квалификационный экзамен по методике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WorldSkills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616 / 100%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01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Число/ студентов, экспертов , участвующих в чемпионатах по методике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WorldSkills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включая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Atom skills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студентов-участников чемпионата от общего числа студентов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18/6/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6%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Число/ студентов, экспертов , участвующих в чемпионата по методике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WorldSkills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включая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Atom skills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студентов-участников чемпионата от общего числа студентов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36/9/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9%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45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Наличие экспертной сертифицированной в ГК РА команды: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Наставники / методисты / эксперты конкурса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 / 0 / 3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Наличие экспертной сертифицированной в ГК РА команды: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Наставники / методисты / эксперты конкурса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 / 3/ 6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Кол-во кадровых партнеров-заказчиков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Кол-во кадровых партнеров-заказчиков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32439" y="6415088"/>
            <a:ext cx="489323" cy="398462"/>
          </a:xfrm>
          <a:noFill/>
        </p:spPr>
        <p:txBody>
          <a:bodyPr/>
          <a:lstStyle/>
          <a:p>
            <a:fld id="{D25EC1F1-569E-4D02-8883-49DBD50883BF}" type="slidenum">
              <a:rPr lang="ru-RU" altLang="ru-RU" sz="2000" b="1" smtClean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pPr/>
              <a:t>10</a:t>
            </a:fld>
            <a:endParaRPr lang="ru-RU" altLang="ru-RU" sz="2000" b="1" dirty="0" smtClean="0">
              <a:solidFill>
                <a:srgbClr val="25406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ВЫПУСКНИКИ ПРОГРАММ ЦЕНТРА</a:t>
            </a:r>
            <a:b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ХАРАКТЕР ИЗМЕНЕНИЙ В 2017-2019 ГГ.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1196752"/>
          <a:ext cx="8424862" cy="5106942"/>
        </p:xfrm>
        <a:graphic>
          <a:graphicData uri="http://schemas.openxmlformats.org/drawingml/2006/table">
            <a:tbl>
              <a:tblPr/>
              <a:tblGrid>
                <a:gridCol w="3095625"/>
                <a:gridCol w="792162"/>
                <a:gridCol w="3673475"/>
                <a:gridCol w="863600"/>
              </a:tblGrid>
              <a:tr h="5046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Показатели 2017</a:t>
                      </a:r>
                    </a:p>
                  </a:txBody>
                  <a:tcPr marL="91435" marR="91435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Вы-пол-нено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Показатели 2019</a:t>
                      </a:r>
                    </a:p>
                  </a:txBody>
                  <a:tcPr marL="91435" marR="91435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Запланиро-вано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AF6"/>
                    </a:solidFill>
                  </a:tcPr>
                </a:tc>
              </a:tr>
              <a:tr h="504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Число выпускников Центра</a:t>
                      </a:r>
                    </a:p>
                  </a:txBody>
                  <a:tcPr marL="91443" marR="91443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358</a:t>
                      </a:r>
                    </a:p>
                  </a:txBody>
                  <a:tcPr marL="91443" marR="91443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Число выпускников Центра</a:t>
                      </a:r>
                    </a:p>
                  </a:txBody>
                  <a:tcPr marL="91443" marR="91443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800</a:t>
                      </a:r>
                    </a:p>
                  </a:txBody>
                  <a:tcPr marL="91443" marR="91443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с высшим квалификационным разрядом</a:t>
                      </a:r>
                    </a:p>
                  </a:txBody>
                  <a:tcPr marL="91443" marR="91443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40 %</a:t>
                      </a:r>
                    </a:p>
                  </a:txBody>
                  <a:tcPr marL="91443" marR="91443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с высшим квалификационным разрядом</a:t>
                      </a:r>
                    </a:p>
                  </a:txBody>
                  <a:tcPr marL="91443" marR="91443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50 %</a:t>
                      </a:r>
                    </a:p>
                  </a:txBody>
                  <a:tcPr marL="91443" marR="91443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Уровень владения компетенцией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WS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относительно установленного  целевого значения, по отрасли %</a:t>
                      </a:r>
                    </a:p>
                  </a:txBody>
                  <a:tcPr marL="91443" marR="91443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50% при плановом 40%</a:t>
                      </a:r>
                    </a:p>
                  </a:txBody>
                  <a:tcPr marL="91443" marR="91443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Уровень владения компетенцией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WS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относительно установленного  целевого значения, по отрасли %</a:t>
                      </a:r>
                    </a:p>
                  </a:txBody>
                  <a:tcPr marL="91443" marR="91443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65 %</a:t>
                      </a:r>
                    </a:p>
                  </a:txBody>
                  <a:tcPr marL="91443" marR="91443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выпускников, интегрированных в производственное обучение и развитие с 1 курса</a:t>
                      </a:r>
                    </a:p>
                  </a:txBody>
                  <a:tcPr marL="91443" marR="91443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60%</a:t>
                      </a:r>
                    </a:p>
                  </a:txBody>
                  <a:tcPr marL="91443" marR="91443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выпускников, интегрированных в производственное обучение и развитие с 1 курса</a:t>
                      </a:r>
                    </a:p>
                  </a:txBody>
                  <a:tcPr marL="91443" marR="91443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80%</a:t>
                      </a:r>
                    </a:p>
                  </a:txBody>
                  <a:tcPr marL="91443" marR="91443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Кол-во участников, занявших призовые места на чемпионатах по методике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WS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91443" marR="91443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Кол-во участников, занявших призовые места на чемпионатах по методике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WS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91443" marR="91443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32439" y="6415088"/>
            <a:ext cx="489323" cy="398462"/>
          </a:xfrm>
          <a:noFill/>
        </p:spPr>
        <p:txBody>
          <a:bodyPr/>
          <a:lstStyle/>
          <a:p>
            <a:fld id="{D25EC1F1-569E-4D02-8883-49DBD50883BF}" type="slidenum">
              <a:rPr lang="ru-RU" altLang="ru-RU" sz="2000" b="1" smtClean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pPr/>
              <a:t>11</a:t>
            </a:fld>
            <a:endParaRPr lang="ru-RU" altLang="ru-RU" sz="2000" b="1" dirty="0" smtClean="0">
              <a:solidFill>
                <a:srgbClr val="25406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568952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УПРАВЛЕНИЕ ТАЛАНТАМИ И КАДРОВЫМ ПРИТОКОМ </a:t>
            </a:r>
            <a:b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2017-2019 ГГ.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2316088" y="1196752"/>
          <a:ext cx="48482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0180" name="TextBox 3"/>
          <p:cNvSpPr txBox="1">
            <a:spLocks noChangeArrowheads="1"/>
          </p:cNvSpPr>
          <p:nvPr/>
        </p:nvSpPr>
        <p:spPr bwMode="auto">
          <a:xfrm>
            <a:off x="4284663" y="1908175"/>
            <a:ext cx="9350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>
                <a:solidFill>
                  <a:schemeClr val="bg1"/>
                </a:solidFill>
              </a:rPr>
              <a:t>СКРК**</a:t>
            </a:r>
          </a:p>
        </p:txBody>
      </p:sp>
      <p:sp>
        <p:nvSpPr>
          <p:cNvPr id="50181" name="TextBox 6"/>
          <p:cNvSpPr txBox="1">
            <a:spLocks noChangeArrowheads="1"/>
          </p:cNvSpPr>
          <p:nvPr/>
        </p:nvSpPr>
        <p:spPr bwMode="auto">
          <a:xfrm>
            <a:off x="71438" y="2286000"/>
            <a:ext cx="38163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1200" b="1">
                <a:solidFill>
                  <a:srgbClr val="1C4C6F"/>
                </a:solidFill>
              </a:rPr>
              <a:t>Стажировки</a:t>
            </a:r>
            <a:br>
              <a:rPr lang="ru-RU" sz="1200" b="1">
                <a:solidFill>
                  <a:srgbClr val="1C4C6F"/>
                </a:solidFill>
              </a:rPr>
            </a:br>
            <a:r>
              <a:rPr lang="ru-RU" sz="1200" b="1">
                <a:solidFill>
                  <a:srgbClr val="1C4C6F"/>
                </a:solidFill>
              </a:rPr>
              <a:t>Целевое трудоустройство</a:t>
            </a:r>
            <a:br>
              <a:rPr lang="ru-RU" sz="1200" b="1">
                <a:solidFill>
                  <a:srgbClr val="1C4C6F"/>
                </a:solidFill>
              </a:rPr>
            </a:br>
            <a:r>
              <a:rPr lang="ru-RU" sz="1200" b="1">
                <a:solidFill>
                  <a:srgbClr val="1C4C6F"/>
                </a:solidFill>
              </a:rPr>
              <a:t> Кадровые резервы и лифты</a:t>
            </a:r>
            <a:br>
              <a:rPr lang="ru-RU" sz="1200" b="1">
                <a:solidFill>
                  <a:srgbClr val="1C4C6F"/>
                </a:solidFill>
              </a:rPr>
            </a:br>
            <a:r>
              <a:rPr lang="ru-RU" sz="1200" b="1">
                <a:solidFill>
                  <a:srgbClr val="1C4C6F"/>
                </a:solidFill>
              </a:rPr>
              <a:t>Участие в Чемпионатах </a:t>
            </a:r>
            <a:r>
              <a:rPr lang="en-US" sz="1200" b="1">
                <a:solidFill>
                  <a:srgbClr val="1C4C6F"/>
                </a:solidFill>
              </a:rPr>
              <a:t>WS</a:t>
            </a:r>
            <a:r>
              <a:rPr lang="ru-RU" sz="1200" b="1">
                <a:solidFill>
                  <a:srgbClr val="1C4C6F"/>
                </a:solidFill>
              </a:rPr>
              <a:t>/</a:t>
            </a:r>
            <a:r>
              <a:rPr lang="en-US" sz="1200" b="1">
                <a:solidFill>
                  <a:srgbClr val="1C4C6F"/>
                </a:solidFill>
              </a:rPr>
              <a:t>AS</a:t>
            </a:r>
            <a:endParaRPr lang="ru-RU" sz="1200" b="1">
              <a:solidFill>
                <a:srgbClr val="1C4C6F"/>
              </a:solidFill>
            </a:endParaRPr>
          </a:p>
        </p:txBody>
      </p:sp>
      <p:sp>
        <p:nvSpPr>
          <p:cNvPr id="50182" name="TextBox 8"/>
          <p:cNvSpPr txBox="1">
            <a:spLocks noChangeArrowheads="1"/>
          </p:cNvSpPr>
          <p:nvPr/>
        </p:nvSpPr>
        <p:spPr bwMode="auto">
          <a:xfrm>
            <a:off x="5429250" y="1428750"/>
            <a:ext cx="3643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1200" b="1">
                <a:solidFill>
                  <a:srgbClr val="1C4C6F"/>
                </a:solidFill>
              </a:rPr>
              <a:t>Документ: Свидетельство, удостоверение</a:t>
            </a:r>
            <a:br>
              <a:rPr lang="ru-RU" sz="1200" b="1">
                <a:solidFill>
                  <a:srgbClr val="1C4C6F"/>
                </a:solidFill>
              </a:rPr>
            </a:br>
            <a:r>
              <a:rPr lang="ru-RU" sz="1200" b="1">
                <a:solidFill>
                  <a:srgbClr val="1C4C6F"/>
                </a:solidFill>
              </a:rPr>
              <a:t>Рез-т: конкурентоспособные, высококвалифицированные специалисты</a:t>
            </a:r>
          </a:p>
        </p:txBody>
      </p:sp>
      <p:sp>
        <p:nvSpPr>
          <p:cNvPr id="50183" name="TextBox 9"/>
          <p:cNvSpPr txBox="1">
            <a:spLocks noChangeArrowheads="1"/>
          </p:cNvSpPr>
          <p:nvPr/>
        </p:nvSpPr>
        <p:spPr bwMode="auto">
          <a:xfrm>
            <a:off x="6715125" y="4643438"/>
            <a:ext cx="2428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1200" b="1">
                <a:solidFill>
                  <a:srgbClr val="1C4C6F"/>
                </a:solidFill>
              </a:rPr>
              <a:t>Сертификат</a:t>
            </a:r>
            <a:br>
              <a:rPr lang="ru-RU" sz="1200" b="1">
                <a:solidFill>
                  <a:srgbClr val="1C4C6F"/>
                </a:solidFill>
              </a:rPr>
            </a:br>
            <a:r>
              <a:rPr lang="ru-RU" sz="1200" b="1">
                <a:solidFill>
                  <a:srgbClr val="1C4C6F"/>
                </a:solidFill>
              </a:rPr>
              <a:t>Рез-т: привлечение высокомотивированных и одаренных школьников, идентификация с выбранной профессией</a:t>
            </a:r>
          </a:p>
        </p:txBody>
      </p:sp>
      <p:sp>
        <p:nvSpPr>
          <p:cNvPr id="50184" name="TextBox 10"/>
          <p:cNvSpPr txBox="1">
            <a:spLocks noChangeArrowheads="1"/>
          </p:cNvSpPr>
          <p:nvPr/>
        </p:nvSpPr>
        <p:spPr bwMode="auto">
          <a:xfrm>
            <a:off x="5795963" y="2060575"/>
            <a:ext cx="3214687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1200" b="1">
                <a:solidFill>
                  <a:srgbClr val="1C4C6F"/>
                </a:solidFill>
              </a:rPr>
              <a:t>Документ: Диплом, Сертификат</a:t>
            </a:r>
            <a:br>
              <a:rPr lang="ru-RU" sz="1200" b="1">
                <a:solidFill>
                  <a:srgbClr val="1C4C6F"/>
                </a:solidFill>
              </a:rPr>
            </a:br>
            <a:r>
              <a:rPr lang="ru-RU" sz="1200" b="1">
                <a:solidFill>
                  <a:srgbClr val="1C4C6F"/>
                </a:solidFill>
              </a:rPr>
              <a:t>Рез-т: выпуск высококвалифицированных специалистов, призовые места в конкурсах, Чемпионатах и медаль (</a:t>
            </a:r>
            <a:r>
              <a:rPr lang="en-US" sz="1200" b="1">
                <a:solidFill>
                  <a:srgbClr val="1C4C6F"/>
                </a:solidFill>
              </a:rPr>
              <a:t>medallion for excellence)</a:t>
            </a:r>
            <a:r>
              <a:rPr lang="ru-RU" sz="1200"/>
              <a:t> </a:t>
            </a:r>
            <a:r>
              <a:rPr lang="ru-RU" sz="1200" b="1">
                <a:solidFill>
                  <a:srgbClr val="1C4C6F"/>
                </a:solidFill>
              </a:rPr>
              <a:t>за профессионализм</a:t>
            </a:r>
          </a:p>
        </p:txBody>
      </p:sp>
      <p:sp>
        <p:nvSpPr>
          <p:cNvPr id="50185" name="TextBox 11"/>
          <p:cNvSpPr txBox="1">
            <a:spLocks noChangeArrowheads="1"/>
          </p:cNvSpPr>
          <p:nvPr/>
        </p:nvSpPr>
        <p:spPr bwMode="auto">
          <a:xfrm>
            <a:off x="6000750" y="3429000"/>
            <a:ext cx="3143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1200" b="1">
                <a:solidFill>
                  <a:srgbClr val="1C4C6F"/>
                </a:solidFill>
              </a:rPr>
              <a:t>Документ: Свидетельство о присвоении рабочей профессии (с разрядом), Сертификат </a:t>
            </a:r>
            <a:br>
              <a:rPr lang="ru-RU" sz="1200" b="1">
                <a:solidFill>
                  <a:srgbClr val="1C4C6F"/>
                </a:solidFill>
              </a:rPr>
            </a:br>
            <a:r>
              <a:rPr lang="ru-RU" sz="1200" b="1">
                <a:solidFill>
                  <a:srgbClr val="1C4C6F"/>
                </a:solidFill>
              </a:rPr>
              <a:t>Рез-т: призовые места в конкурсах и Чемпионатах, присвоение повышенных разрядов 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79388" y="2286000"/>
            <a:ext cx="8677275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42875" y="3395663"/>
            <a:ext cx="8677275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79388" y="4508500"/>
            <a:ext cx="8677275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9" name="Заголовок 1"/>
          <p:cNvSpPr txBox="1">
            <a:spLocks/>
          </p:cNvSpPr>
          <p:nvPr/>
        </p:nvSpPr>
        <p:spPr bwMode="auto">
          <a:xfrm>
            <a:off x="179388" y="5603875"/>
            <a:ext cx="8605837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1400" b="1" i="1">
                <a:solidFill>
                  <a:schemeClr val="hlink"/>
                </a:solidFill>
              </a:rPr>
              <a:t> *КС- курс студенты </a:t>
            </a:r>
          </a:p>
          <a:p>
            <a:r>
              <a:rPr lang="ru-RU" sz="1400" b="1" i="1">
                <a:solidFill>
                  <a:schemeClr val="hlink"/>
                </a:solidFill>
              </a:rPr>
              <a:t>**СКРК  - слушатели курсов развития компетенций, квалификаций </a:t>
            </a:r>
          </a:p>
        </p:txBody>
      </p:sp>
      <p:sp>
        <p:nvSpPr>
          <p:cNvPr id="50190" name="TextBox 6"/>
          <p:cNvSpPr txBox="1">
            <a:spLocks noChangeArrowheads="1"/>
          </p:cNvSpPr>
          <p:nvPr/>
        </p:nvSpPr>
        <p:spPr bwMode="auto">
          <a:xfrm>
            <a:off x="0" y="3643313"/>
            <a:ext cx="38163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1200" b="1">
                <a:solidFill>
                  <a:srgbClr val="1C4C6F"/>
                </a:solidFill>
              </a:rPr>
              <a:t>Карьерное планирование</a:t>
            </a:r>
            <a:r>
              <a:rPr lang="en-US" sz="1200" b="1">
                <a:solidFill>
                  <a:srgbClr val="1C4C6F"/>
                </a:solidFill>
              </a:rPr>
              <a:t/>
            </a:r>
            <a:br>
              <a:rPr lang="en-US" sz="1200" b="1">
                <a:solidFill>
                  <a:srgbClr val="1C4C6F"/>
                </a:solidFill>
              </a:rPr>
            </a:br>
            <a:r>
              <a:rPr lang="ru-RU" sz="1200" b="1">
                <a:solidFill>
                  <a:srgbClr val="1C4C6F"/>
                </a:solidFill>
              </a:rPr>
              <a:t>Участие в Чемпионатах </a:t>
            </a:r>
            <a:r>
              <a:rPr lang="en-US" sz="1200" b="1">
                <a:solidFill>
                  <a:srgbClr val="1C4C6F"/>
                </a:solidFill>
              </a:rPr>
              <a:t>WS</a:t>
            </a:r>
            <a:r>
              <a:rPr lang="ru-RU" sz="1200" b="1">
                <a:solidFill>
                  <a:srgbClr val="1C4C6F"/>
                </a:solidFill>
              </a:rPr>
              <a:t>/</a:t>
            </a:r>
            <a:r>
              <a:rPr lang="en-US" sz="1200" b="1">
                <a:solidFill>
                  <a:srgbClr val="1C4C6F"/>
                </a:solidFill>
              </a:rPr>
              <a:t>AS</a:t>
            </a:r>
            <a:endParaRPr lang="ru-RU" sz="1200" b="1">
              <a:solidFill>
                <a:srgbClr val="1C4C6F"/>
              </a:solidFill>
            </a:endParaRPr>
          </a:p>
          <a:p>
            <a:pPr eaLnBrk="1" hangingPunct="1"/>
            <a:endParaRPr lang="ru-RU" sz="1600">
              <a:solidFill>
                <a:srgbClr val="1C4C6F"/>
              </a:solidFill>
            </a:endParaRPr>
          </a:p>
        </p:txBody>
      </p:sp>
      <p:sp>
        <p:nvSpPr>
          <p:cNvPr id="50191" name="TextBox 6"/>
          <p:cNvSpPr txBox="1">
            <a:spLocks noChangeArrowheads="1"/>
          </p:cNvSpPr>
          <p:nvPr/>
        </p:nvSpPr>
        <p:spPr bwMode="auto">
          <a:xfrm>
            <a:off x="71438" y="1357313"/>
            <a:ext cx="38163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1200" b="1">
                <a:solidFill>
                  <a:srgbClr val="1C4C6F"/>
                </a:solidFill>
              </a:rPr>
              <a:t>Освоение компетенций по модулям</a:t>
            </a:r>
            <a:br>
              <a:rPr lang="ru-RU" sz="1200" b="1">
                <a:solidFill>
                  <a:srgbClr val="1C4C6F"/>
                </a:solidFill>
              </a:rPr>
            </a:br>
            <a:r>
              <a:rPr lang="ru-RU" sz="1200" b="1">
                <a:solidFill>
                  <a:srgbClr val="1C4C6F"/>
                </a:solidFill>
              </a:rPr>
              <a:t>Целевое трудоустройство</a:t>
            </a:r>
            <a:br>
              <a:rPr lang="ru-RU" sz="1200" b="1">
                <a:solidFill>
                  <a:srgbClr val="1C4C6F"/>
                </a:solidFill>
              </a:rPr>
            </a:br>
            <a:r>
              <a:rPr lang="ru-RU" sz="1200" b="1">
                <a:solidFill>
                  <a:srgbClr val="1C4C6F"/>
                </a:solidFill>
              </a:rPr>
              <a:t>Кадровые резервы и лифты</a:t>
            </a:r>
          </a:p>
        </p:txBody>
      </p:sp>
      <p:sp>
        <p:nvSpPr>
          <p:cNvPr id="50192" name="TextBox 6"/>
          <p:cNvSpPr txBox="1">
            <a:spLocks noChangeArrowheads="1"/>
          </p:cNvSpPr>
          <p:nvPr/>
        </p:nvSpPr>
        <p:spPr bwMode="auto">
          <a:xfrm>
            <a:off x="0" y="4572000"/>
            <a:ext cx="38163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1200" b="1">
                <a:solidFill>
                  <a:srgbClr val="1C4C6F"/>
                </a:solidFill>
              </a:rPr>
              <a:t>Проведение ранней профориентации, профориентации и профпроб школьников с целью выявления высокомотивированных и одаренных школьников (система преемственных образовательных программ) </a:t>
            </a:r>
          </a:p>
          <a:p>
            <a:pPr eaLnBrk="1" hangingPunct="1"/>
            <a:endParaRPr lang="ru-RU" sz="1200">
              <a:solidFill>
                <a:srgbClr val="1C4C6F"/>
              </a:solidFill>
            </a:endParaRPr>
          </a:p>
        </p:txBody>
      </p:sp>
      <p:sp>
        <p:nvSpPr>
          <p:cNvPr id="20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32439" y="6415088"/>
            <a:ext cx="489323" cy="398462"/>
          </a:xfrm>
          <a:noFill/>
        </p:spPr>
        <p:txBody>
          <a:bodyPr/>
          <a:lstStyle/>
          <a:p>
            <a:fld id="{D25EC1F1-569E-4D02-8883-49DBD50883BF}" type="slidenum">
              <a:rPr lang="ru-RU" altLang="ru-RU" sz="2000" b="1" smtClean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pPr/>
              <a:t>12</a:t>
            </a:fld>
            <a:endParaRPr lang="ru-RU" altLang="ru-RU" sz="2000" b="1" dirty="0" smtClean="0">
              <a:solidFill>
                <a:srgbClr val="25406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УПРАВЛЕНИЕ КАЧЕСТВОМ И КВАЛИФИКАЦИЕЙ ВЫПУСКНИКОВ ОЦПК/ НА 2019 ГОД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2316088" y="1196752"/>
          <a:ext cx="48482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04" name="TextBox 3"/>
          <p:cNvSpPr txBox="1">
            <a:spLocks noChangeArrowheads="1"/>
          </p:cNvSpPr>
          <p:nvPr/>
        </p:nvSpPr>
        <p:spPr bwMode="auto">
          <a:xfrm>
            <a:off x="4284663" y="1908175"/>
            <a:ext cx="9350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>
                <a:solidFill>
                  <a:schemeClr val="bg1"/>
                </a:solidFill>
              </a:rPr>
              <a:t>AS-</a:t>
            </a:r>
            <a:r>
              <a:rPr lang="ru-RU" sz="1600">
                <a:solidFill>
                  <a:schemeClr val="bg1"/>
                </a:solidFill>
              </a:rPr>
              <a:t>РК</a:t>
            </a:r>
            <a:r>
              <a:rPr lang="en-US" sz="1600">
                <a:solidFill>
                  <a:schemeClr val="bg1"/>
                </a:solidFill>
              </a:rPr>
              <a:t>*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51205" name="TextBox 5"/>
          <p:cNvSpPr txBox="1">
            <a:spLocks noChangeArrowheads="1"/>
          </p:cNvSpPr>
          <p:nvPr/>
        </p:nvSpPr>
        <p:spPr bwMode="auto">
          <a:xfrm>
            <a:off x="179388" y="4581525"/>
            <a:ext cx="3816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1600">
                <a:solidFill>
                  <a:srgbClr val="1C4C6F"/>
                </a:solidFill>
              </a:rPr>
              <a:t>Конкурсы, Чемпионаты </a:t>
            </a:r>
            <a:r>
              <a:rPr lang="en-US" sz="1600">
                <a:solidFill>
                  <a:srgbClr val="1C4C6F"/>
                </a:solidFill>
              </a:rPr>
              <a:t>JS</a:t>
            </a:r>
            <a:endParaRPr lang="ru-RU" sz="1600">
              <a:solidFill>
                <a:srgbClr val="1C4C6F"/>
              </a:solidFill>
            </a:endParaRPr>
          </a:p>
        </p:txBody>
      </p:sp>
      <p:sp>
        <p:nvSpPr>
          <p:cNvPr id="51206" name="TextBox 7"/>
          <p:cNvSpPr txBox="1">
            <a:spLocks noChangeArrowheads="1"/>
          </p:cNvSpPr>
          <p:nvPr/>
        </p:nvSpPr>
        <p:spPr bwMode="auto">
          <a:xfrm>
            <a:off x="179388" y="3409950"/>
            <a:ext cx="3816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1600">
                <a:solidFill>
                  <a:srgbClr val="1C4C6F"/>
                </a:solidFill>
              </a:rPr>
              <a:t>Конкурсы профмастерства, Чемпионаты </a:t>
            </a:r>
            <a:r>
              <a:rPr lang="en-US" sz="1600">
                <a:solidFill>
                  <a:srgbClr val="1C4C6F"/>
                </a:solidFill>
              </a:rPr>
              <a:t>WS</a:t>
            </a:r>
            <a:endParaRPr lang="ru-RU" sz="1600">
              <a:solidFill>
                <a:srgbClr val="1C4C6F"/>
              </a:solidFill>
            </a:endParaRPr>
          </a:p>
        </p:txBody>
      </p:sp>
      <p:sp>
        <p:nvSpPr>
          <p:cNvPr id="51207" name="TextBox 8"/>
          <p:cNvSpPr txBox="1">
            <a:spLocks noChangeArrowheads="1"/>
          </p:cNvSpPr>
          <p:nvPr/>
        </p:nvSpPr>
        <p:spPr bwMode="auto">
          <a:xfrm>
            <a:off x="5214938" y="1143000"/>
            <a:ext cx="3816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1600">
                <a:solidFill>
                  <a:schemeClr val="hlink"/>
                </a:solidFill>
              </a:rPr>
              <a:t>ДКЭ</a:t>
            </a:r>
            <a:r>
              <a:rPr lang="en-US" sz="1600">
                <a:solidFill>
                  <a:schemeClr val="hlink"/>
                </a:solidFill>
              </a:rPr>
              <a:t> AS</a:t>
            </a:r>
            <a:r>
              <a:rPr lang="ru-RU" sz="1600">
                <a:solidFill>
                  <a:schemeClr val="hlink"/>
                </a:solidFill>
              </a:rPr>
              <a:t> </a:t>
            </a:r>
            <a:r>
              <a:rPr lang="ru-RU" sz="1600" b="1" i="1">
                <a:solidFill>
                  <a:schemeClr val="hlink"/>
                </a:solidFill>
              </a:rPr>
              <a:t>– </a:t>
            </a:r>
            <a:r>
              <a:rPr lang="ru-RU" sz="1600">
                <a:solidFill>
                  <a:srgbClr val="1C4C6F"/>
                </a:solidFill>
              </a:rPr>
              <a:t>100%</a:t>
            </a:r>
            <a:br>
              <a:rPr lang="ru-RU" sz="1600">
                <a:solidFill>
                  <a:srgbClr val="1C4C6F"/>
                </a:solidFill>
              </a:rPr>
            </a:br>
            <a:r>
              <a:rPr lang="ru-RU" sz="1600">
                <a:solidFill>
                  <a:srgbClr val="1C4C6F"/>
                </a:solidFill>
              </a:rPr>
              <a:t>результат – 65%</a:t>
            </a:r>
          </a:p>
        </p:txBody>
      </p:sp>
      <p:sp>
        <p:nvSpPr>
          <p:cNvPr id="51208" name="TextBox 9"/>
          <p:cNvSpPr txBox="1">
            <a:spLocks noChangeArrowheads="1"/>
          </p:cNvSpPr>
          <p:nvPr/>
        </p:nvSpPr>
        <p:spPr bwMode="auto">
          <a:xfrm>
            <a:off x="6786563" y="4643438"/>
            <a:ext cx="2406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1600">
                <a:solidFill>
                  <a:schemeClr val="hlink"/>
                </a:solidFill>
              </a:rPr>
              <a:t>ДКЭ</a:t>
            </a:r>
            <a:r>
              <a:rPr lang="en-US" sz="1600">
                <a:solidFill>
                  <a:schemeClr val="hlink"/>
                </a:solidFill>
              </a:rPr>
              <a:t> AS</a:t>
            </a:r>
            <a:r>
              <a:rPr lang="ru-RU" sz="1600">
                <a:solidFill>
                  <a:schemeClr val="hlink"/>
                </a:solidFill>
              </a:rPr>
              <a:t> -</a:t>
            </a:r>
            <a:r>
              <a:rPr lang="ru-RU" sz="1600">
                <a:solidFill>
                  <a:srgbClr val="1C4C6F"/>
                </a:solidFill>
              </a:rPr>
              <a:t>100%</a:t>
            </a:r>
            <a:br>
              <a:rPr lang="ru-RU" sz="1600">
                <a:solidFill>
                  <a:srgbClr val="1C4C6F"/>
                </a:solidFill>
              </a:rPr>
            </a:br>
            <a:r>
              <a:rPr lang="ru-RU" sz="1600">
                <a:solidFill>
                  <a:srgbClr val="1C4C6F"/>
                </a:solidFill>
              </a:rPr>
              <a:t>результат – 65%</a:t>
            </a:r>
          </a:p>
        </p:txBody>
      </p:sp>
      <p:sp>
        <p:nvSpPr>
          <p:cNvPr id="51209" name="TextBox 10"/>
          <p:cNvSpPr txBox="1">
            <a:spLocks noChangeArrowheads="1"/>
          </p:cNvSpPr>
          <p:nvPr/>
        </p:nvSpPr>
        <p:spPr bwMode="auto">
          <a:xfrm>
            <a:off x="5715000" y="2286000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1600">
                <a:solidFill>
                  <a:schemeClr val="hlink"/>
                </a:solidFill>
              </a:rPr>
              <a:t>ДКЭ</a:t>
            </a:r>
            <a:r>
              <a:rPr lang="en-US" sz="1600">
                <a:solidFill>
                  <a:schemeClr val="hlink"/>
                </a:solidFill>
              </a:rPr>
              <a:t> AS</a:t>
            </a:r>
            <a:r>
              <a:rPr lang="ru-RU" sz="1600">
                <a:solidFill>
                  <a:schemeClr val="hlink"/>
                </a:solidFill>
              </a:rPr>
              <a:t> </a:t>
            </a:r>
            <a:r>
              <a:rPr lang="ru-RU" sz="1600" b="1" i="1">
                <a:solidFill>
                  <a:schemeClr val="hlink"/>
                </a:solidFill>
              </a:rPr>
              <a:t>– </a:t>
            </a:r>
            <a:r>
              <a:rPr lang="ru-RU" sz="1600">
                <a:solidFill>
                  <a:srgbClr val="1C4C6F"/>
                </a:solidFill>
              </a:rPr>
              <a:t>100%</a:t>
            </a:r>
            <a:br>
              <a:rPr lang="ru-RU" sz="1600">
                <a:solidFill>
                  <a:srgbClr val="1C4C6F"/>
                </a:solidFill>
              </a:rPr>
            </a:br>
            <a:r>
              <a:rPr lang="ru-RU" sz="1600">
                <a:solidFill>
                  <a:srgbClr val="1C4C6F"/>
                </a:solidFill>
              </a:rPr>
              <a:t>результат -  65%</a:t>
            </a:r>
            <a:r>
              <a:rPr lang="ru-RU" sz="1600" b="1" i="1">
                <a:solidFill>
                  <a:schemeClr val="hlink"/>
                </a:solidFill>
              </a:rPr>
              <a:t> </a:t>
            </a:r>
            <a:endParaRPr lang="ru-RU" sz="1600">
              <a:solidFill>
                <a:srgbClr val="1C4C6F"/>
              </a:solidFill>
            </a:endParaRPr>
          </a:p>
        </p:txBody>
      </p:sp>
      <p:sp>
        <p:nvSpPr>
          <p:cNvPr id="51210" name="TextBox 11"/>
          <p:cNvSpPr txBox="1">
            <a:spLocks noChangeArrowheads="1"/>
          </p:cNvSpPr>
          <p:nvPr/>
        </p:nvSpPr>
        <p:spPr bwMode="auto">
          <a:xfrm>
            <a:off x="6308725" y="3500438"/>
            <a:ext cx="2835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1600">
                <a:solidFill>
                  <a:schemeClr val="hlink"/>
                </a:solidFill>
              </a:rPr>
              <a:t>ДКЭ</a:t>
            </a:r>
            <a:r>
              <a:rPr lang="en-US" sz="1600">
                <a:solidFill>
                  <a:schemeClr val="hlink"/>
                </a:solidFill>
              </a:rPr>
              <a:t> AS</a:t>
            </a:r>
            <a:r>
              <a:rPr lang="ru-RU" sz="1600">
                <a:solidFill>
                  <a:schemeClr val="hlink"/>
                </a:solidFill>
              </a:rPr>
              <a:t> </a:t>
            </a:r>
            <a:r>
              <a:rPr lang="ru-RU" sz="1600" b="1" i="1">
                <a:solidFill>
                  <a:schemeClr val="hlink"/>
                </a:solidFill>
              </a:rPr>
              <a:t>– </a:t>
            </a:r>
            <a:r>
              <a:rPr lang="ru-RU" sz="1600">
                <a:solidFill>
                  <a:srgbClr val="1C4C6F"/>
                </a:solidFill>
              </a:rPr>
              <a:t>100%</a:t>
            </a:r>
          </a:p>
          <a:p>
            <a:pPr eaLnBrk="1" hangingPunct="1"/>
            <a:r>
              <a:rPr lang="ru-RU" sz="1600">
                <a:solidFill>
                  <a:srgbClr val="1C4C6F"/>
                </a:solidFill>
              </a:rPr>
              <a:t>результат – 65%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79388" y="2286000"/>
            <a:ext cx="8677275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-1643063" y="3429000"/>
            <a:ext cx="8677276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79388" y="4508500"/>
            <a:ext cx="8677275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14" name="Заголовок 1"/>
          <p:cNvSpPr txBox="1">
            <a:spLocks/>
          </p:cNvSpPr>
          <p:nvPr/>
        </p:nvSpPr>
        <p:spPr bwMode="auto">
          <a:xfrm>
            <a:off x="179388" y="5603875"/>
            <a:ext cx="8605837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1400" b="1" i="1">
                <a:solidFill>
                  <a:schemeClr val="hlink"/>
                </a:solidFill>
              </a:rPr>
              <a:t> </a:t>
            </a:r>
            <a:r>
              <a:rPr lang="en-US">
                <a:solidFill>
                  <a:schemeClr val="hlink"/>
                </a:solidFill>
              </a:rPr>
              <a:t>*</a:t>
            </a:r>
            <a:r>
              <a:rPr lang="en-US" sz="1400" b="1" i="1">
                <a:solidFill>
                  <a:schemeClr val="hlink"/>
                </a:solidFill>
              </a:rPr>
              <a:t>AS-</a:t>
            </a:r>
            <a:r>
              <a:rPr lang="ru-RU" sz="1400" b="1" i="1">
                <a:solidFill>
                  <a:schemeClr val="hlink"/>
                </a:solidFill>
              </a:rPr>
              <a:t>РК -  развитие квалификаций А</a:t>
            </a:r>
            <a:r>
              <a:rPr lang="en-US" sz="1400" b="1" i="1">
                <a:solidFill>
                  <a:schemeClr val="hlink"/>
                </a:solidFill>
              </a:rPr>
              <a:t>tom skills</a:t>
            </a:r>
            <a:r>
              <a:rPr lang="ru-RU" sz="1400" b="1" i="1">
                <a:solidFill>
                  <a:schemeClr val="hlink"/>
                </a:solidFill>
              </a:rPr>
              <a:t> для сотрудников корпорации</a:t>
            </a:r>
          </a:p>
          <a:p>
            <a:r>
              <a:rPr lang="ru-RU" sz="1400" b="1" i="1">
                <a:solidFill>
                  <a:schemeClr val="hlink"/>
                </a:solidFill>
              </a:rPr>
              <a:t>**ДКЭ</a:t>
            </a:r>
            <a:r>
              <a:rPr lang="en-US" sz="1400" b="1" i="1">
                <a:solidFill>
                  <a:schemeClr val="hlink"/>
                </a:solidFill>
              </a:rPr>
              <a:t> AS</a:t>
            </a:r>
            <a:r>
              <a:rPr lang="ru-RU" sz="1400" b="1" i="1">
                <a:solidFill>
                  <a:schemeClr val="hlink"/>
                </a:solidFill>
              </a:rPr>
              <a:t> – демонстрационный квалификационный экзамен/чемпионат</a:t>
            </a:r>
            <a:r>
              <a:rPr lang="en-US" sz="1400" b="1" i="1">
                <a:solidFill>
                  <a:schemeClr val="hlink"/>
                </a:solidFill>
              </a:rPr>
              <a:t> Atom skills</a:t>
            </a:r>
            <a:endParaRPr lang="ru-RU" sz="1400" b="1" i="1">
              <a:solidFill>
                <a:schemeClr val="hlink"/>
              </a:solidFill>
            </a:endParaRPr>
          </a:p>
          <a:p>
            <a:r>
              <a:rPr lang="ru-RU" sz="1400" b="1" i="1">
                <a:solidFill>
                  <a:schemeClr val="hlink"/>
                </a:solidFill>
              </a:rPr>
              <a:t>***КС- курс студенты </a:t>
            </a:r>
          </a:p>
        </p:txBody>
      </p:sp>
      <p:sp>
        <p:nvSpPr>
          <p:cNvPr id="51215" name="TextBox 6"/>
          <p:cNvSpPr txBox="1">
            <a:spLocks noChangeArrowheads="1"/>
          </p:cNvSpPr>
          <p:nvPr/>
        </p:nvSpPr>
        <p:spPr bwMode="auto">
          <a:xfrm>
            <a:off x="71438" y="2500313"/>
            <a:ext cx="38163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1600">
                <a:solidFill>
                  <a:srgbClr val="1C4C6F"/>
                </a:solidFill>
              </a:rPr>
              <a:t>Конкурсы профмастерства,</a:t>
            </a:r>
            <a:br>
              <a:rPr lang="ru-RU" sz="1600">
                <a:solidFill>
                  <a:srgbClr val="1C4C6F"/>
                </a:solidFill>
              </a:rPr>
            </a:br>
            <a:r>
              <a:rPr lang="ru-RU" sz="1600">
                <a:solidFill>
                  <a:srgbClr val="1C4C6F"/>
                </a:solidFill>
              </a:rPr>
              <a:t>Чемпионаты </a:t>
            </a:r>
            <a:r>
              <a:rPr lang="en-US" sz="1600">
                <a:solidFill>
                  <a:srgbClr val="1C4C6F"/>
                </a:solidFill>
              </a:rPr>
              <a:t>WS</a:t>
            </a:r>
            <a:endParaRPr lang="ru-RU" sz="1600">
              <a:solidFill>
                <a:srgbClr val="1C4C6F"/>
              </a:solidFill>
            </a:endParaRPr>
          </a:p>
          <a:p>
            <a:pPr eaLnBrk="1" hangingPunct="1"/>
            <a:endParaRPr lang="ru-RU" sz="1600">
              <a:solidFill>
                <a:srgbClr val="1C4C6F"/>
              </a:solidFill>
            </a:endParaRPr>
          </a:p>
        </p:txBody>
      </p:sp>
      <p:sp>
        <p:nvSpPr>
          <p:cNvPr id="51216" name="TextBox 6"/>
          <p:cNvSpPr txBox="1">
            <a:spLocks noChangeArrowheads="1"/>
          </p:cNvSpPr>
          <p:nvPr/>
        </p:nvSpPr>
        <p:spPr bwMode="auto">
          <a:xfrm>
            <a:off x="142875" y="1428750"/>
            <a:ext cx="38163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1600">
                <a:solidFill>
                  <a:srgbClr val="1C4C6F"/>
                </a:solidFill>
              </a:rPr>
              <a:t>Конкурсы профмастерства</a:t>
            </a:r>
            <a:r>
              <a:rPr lang="en-US" sz="1600">
                <a:solidFill>
                  <a:srgbClr val="1C4C6F"/>
                </a:solidFill>
              </a:rPr>
              <a:t/>
            </a:r>
            <a:br>
              <a:rPr lang="en-US" sz="1600">
                <a:solidFill>
                  <a:srgbClr val="1C4C6F"/>
                </a:solidFill>
              </a:rPr>
            </a:br>
            <a:r>
              <a:rPr lang="ru-RU" sz="1600">
                <a:solidFill>
                  <a:srgbClr val="1C4C6F"/>
                </a:solidFill>
              </a:rPr>
              <a:t>Участие в Чемпионатах </a:t>
            </a:r>
            <a:r>
              <a:rPr lang="en-US" sz="1600">
                <a:solidFill>
                  <a:srgbClr val="1C4C6F"/>
                </a:solidFill>
              </a:rPr>
              <a:t>WS</a:t>
            </a:r>
            <a:r>
              <a:rPr lang="ru-RU" sz="1600">
                <a:solidFill>
                  <a:srgbClr val="1C4C6F"/>
                </a:solidFill>
              </a:rPr>
              <a:t>/</a:t>
            </a:r>
            <a:r>
              <a:rPr lang="en-US" sz="1600">
                <a:solidFill>
                  <a:srgbClr val="1C4C6F"/>
                </a:solidFill>
              </a:rPr>
              <a:t>AS</a:t>
            </a:r>
            <a:endParaRPr lang="ru-RU" sz="1600">
              <a:solidFill>
                <a:srgbClr val="1C4C6F"/>
              </a:solidFill>
            </a:endParaRPr>
          </a:p>
          <a:p>
            <a:pPr eaLnBrk="1" hangingPunct="1"/>
            <a:endParaRPr lang="ru-RU" sz="1600">
              <a:solidFill>
                <a:srgbClr val="1C4C6F"/>
              </a:solidFill>
            </a:endParaRPr>
          </a:p>
        </p:txBody>
      </p:sp>
      <p:sp>
        <p:nvSpPr>
          <p:cNvPr id="20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32439" y="6415088"/>
            <a:ext cx="489323" cy="398462"/>
          </a:xfrm>
          <a:noFill/>
        </p:spPr>
        <p:txBody>
          <a:bodyPr/>
          <a:lstStyle/>
          <a:p>
            <a:fld id="{D25EC1F1-569E-4D02-8883-49DBD50883BF}" type="slidenum">
              <a:rPr lang="ru-RU" altLang="ru-RU" sz="2000" b="1" smtClean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pPr/>
              <a:t>13</a:t>
            </a:fld>
            <a:endParaRPr lang="ru-RU" altLang="ru-RU" sz="2000" b="1" dirty="0" smtClean="0">
              <a:solidFill>
                <a:srgbClr val="25406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ЭКСПЕРТНАЯ КОМАНДА ЦЕНТРА</a:t>
            </a:r>
          </a:p>
        </p:txBody>
      </p:sp>
      <p:sp>
        <p:nvSpPr>
          <p:cNvPr id="57347" name="Объект 2"/>
          <p:cNvSpPr>
            <a:spLocks noGrp="1"/>
          </p:cNvSpPr>
          <p:nvPr>
            <p:ph idx="1"/>
          </p:nvPr>
        </p:nvSpPr>
        <p:spPr>
          <a:xfrm>
            <a:off x="250825" y="981075"/>
            <a:ext cx="8642350" cy="5472113"/>
          </a:xfrm>
        </p:spPr>
        <p:txBody>
          <a:bodyPr/>
          <a:lstStyle/>
          <a:p>
            <a:pPr marL="0" indent="0" eaLnBrk="1" font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ru-RU" sz="2400" b="1" u="sng" dirty="0" smtClean="0">
                <a:solidFill>
                  <a:schemeClr val="tx2"/>
                </a:solidFill>
                <a:latin typeface="Calibri" pitchFamily="34" charset="0"/>
              </a:rPr>
              <a:t>КОМПЕТЕНЦИЯ «МЕХАТРОНИКА»</a:t>
            </a:r>
          </a:p>
          <a:p>
            <a:pPr marL="0" indent="0" eaLnBrk="1" font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ru-RU" sz="2400" b="1" dirty="0" smtClean="0">
                <a:solidFill>
                  <a:schemeClr val="tx2"/>
                </a:solidFill>
                <a:latin typeface="Calibri" pitchFamily="34" charset="0"/>
              </a:rPr>
              <a:t>Горбунов Д.Ю. (ГБПОУ «ОзТК»)</a:t>
            </a:r>
            <a:br>
              <a:rPr kumimoji="0" lang="ru-RU" sz="2400" b="1" dirty="0" smtClean="0">
                <a:solidFill>
                  <a:schemeClr val="tx2"/>
                </a:solidFill>
                <a:latin typeface="Calibri" pitchFamily="34" charset="0"/>
              </a:rPr>
            </a:br>
            <a:r>
              <a:rPr kumimoji="0" lang="ru-RU" sz="2400" b="1" dirty="0" smtClean="0">
                <a:solidFill>
                  <a:schemeClr val="tx2"/>
                </a:solidFill>
                <a:latin typeface="Calibri" pitchFamily="34" charset="0"/>
              </a:rPr>
              <a:t>Астахов Н.С. (ФГУП «ПО «Маяк»)</a:t>
            </a:r>
            <a:endParaRPr kumimoji="0" lang="en-US" sz="24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0" indent="0" eaLnBrk="1" font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ru-RU" sz="2400" b="1" dirty="0" smtClean="0">
                <a:solidFill>
                  <a:schemeClr val="tx2"/>
                </a:solidFill>
                <a:latin typeface="Calibri" pitchFamily="34" charset="0"/>
              </a:rPr>
              <a:t>Юсупов С.Ф. (выпускник ГБПОУ «ОзТК», слесарь </a:t>
            </a:r>
            <a:r>
              <a:rPr kumimoji="0" lang="ru-RU" sz="2400" b="1" dirty="0" err="1" smtClean="0">
                <a:solidFill>
                  <a:schemeClr val="tx2"/>
                </a:solidFill>
                <a:latin typeface="Calibri" pitchFamily="34" charset="0"/>
              </a:rPr>
              <a:t>КИПиА</a:t>
            </a:r>
            <a:r>
              <a:rPr kumimoji="0" lang="ru-RU" sz="2400" b="1" dirty="0" smtClean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marL="0" indent="0" eaLnBrk="1" font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ru-RU" sz="2400" b="1" dirty="0" smtClean="0">
                <a:solidFill>
                  <a:schemeClr val="tx2"/>
                </a:solidFill>
                <a:latin typeface="Calibri" pitchFamily="34" charset="0"/>
              </a:rPr>
              <a:t>Усольцев Е.С. (инженер, ФГУП «ПО «Маяк»)</a:t>
            </a:r>
          </a:p>
          <a:p>
            <a:pPr marL="0" indent="0" eaLnBrk="1" font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ru-RU" sz="2400" b="1" u="sng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0" indent="0" eaLnBrk="1" font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ru-RU" sz="2400" b="1" u="sng" dirty="0" smtClean="0">
                <a:solidFill>
                  <a:schemeClr val="tx2"/>
                </a:solidFill>
                <a:latin typeface="Calibri" pitchFamily="34" charset="0"/>
              </a:rPr>
              <a:t>КОМПЕТЕНЦИЯ «СВАРОЧНЫЕ ТЕХНОЛОГИИ»</a:t>
            </a:r>
          </a:p>
          <a:p>
            <a:pPr marL="0" indent="0" eaLnBrk="1" font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ru-RU" sz="2400" b="1" dirty="0" smtClean="0">
                <a:solidFill>
                  <a:schemeClr val="tx2"/>
                </a:solidFill>
                <a:latin typeface="Calibri" pitchFamily="34" charset="0"/>
              </a:rPr>
              <a:t>Мазанов С.В. (ГБПОУ «ОзТК») </a:t>
            </a:r>
            <a:br>
              <a:rPr kumimoji="0" lang="ru-RU" sz="2400" b="1" dirty="0" smtClean="0">
                <a:solidFill>
                  <a:schemeClr val="tx2"/>
                </a:solidFill>
                <a:latin typeface="Calibri" pitchFamily="34" charset="0"/>
              </a:rPr>
            </a:br>
            <a:r>
              <a:rPr kumimoji="0" lang="ru-RU" sz="2400" b="1" dirty="0" err="1" smtClean="0">
                <a:solidFill>
                  <a:schemeClr val="tx2"/>
                </a:solidFill>
                <a:latin typeface="Calibri" pitchFamily="34" charset="0"/>
              </a:rPr>
              <a:t>Завьялов</a:t>
            </a:r>
            <a:r>
              <a:rPr kumimoji="0" lang="ru-RU" sz="2400" b="1" dirty="0" smtClean="0">
                <a:solidFill>
                  <a:schemeClr val="tx2"/>
                </a:solidFill>
                <a:latin typeface="Calibri" pitchFamily="34" charset="0"/>
              </a:rPr>
              <a:t>  А.Г. (ФГУП «ПО «Маяк»)</a:t>
            </a:r>
          </a:p>
          <a:p>
            <a:pPr marL="0" indent="0" eaLnBrk="1" font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ru-RU" sz="2400" b="1" dirty="0" err="1" smtClean="0">
                <a:solidFill>
                  <a:schemeClr val="tx2"/>
                </a:solidFill>
                <a:latin typeface="Calibri" pitchFamily="34" charset="0"/>
              </a:rPr>
              <a:t>Миндигалиев</a:t>
            </a:r>
            <a:r>
              <a:rPr kumimoji="0" lang="ru-RU" sz="2400" b="1" dirty="0" smtClean="0">
                <a:solidFill>
                  <a:schemeClr val="tx2"/>
                </a:solidFill>
                <a:latin typeface="Calibri" pitchFamily="34" charset="0"/>
              </a:rPr>
              <a:t> В.Ф. (выпускник ГБПОУ «ОзТК», </a:t>
            </a:r>
          </a:p>
          <a:p>
            <a:pPr marL="0" indent="0" eaLnBrk="1" font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ru-RU" sz="2400" b="1" dirty="0" smtClean="0">
                <a:solidFill>
                  <a:schemeClr val="tx2"/>
                </a:solidFill>
                <a:latin typeface="Calibri" pitchFamily="34" charset="0"/>
              </a:rPr>
              <a:t>мастер производственного обучения ГБПОУ «ОзТК») </a:t>
            </a:r>
          </a:p>
          <a:p>
            <a:pPr marL="0" indent="0" eaLnBrk="1" font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ru-RU" sz="2400" b="1" u="sng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0" indent="0" eaLnBrk="1" font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ru-RU" sz="2400" b="1" u="sng" dirty="0" smtClean="0">
                <a:solidFill>
                  <a:schemeClr val="tx2"/>
                </a:solidFill>
                <a:latin typeface="Calibri" pitchFamily="34" charset="0"/>
              </a:rPr>
              <a:t>КОМПЕТЕНЦИЯ «ЭЛЕКТРОМОНТАЖ»</a:t>
            </a:r>
          </a:p>
          <a:p>
            <a:pPr marL="0" indent="0" eaLnBrk="1" font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ru-RU" sz="2400" b="1" dirty="0" smtClean="0">
                <a:solidFill>
                  <a:schemeClr val="tx2"/>
                </a:solidFill>
                <a:latin typeface="Calibri" pitchFamily="34" charset="0"/>
              </a:rPr>
              <a:t>Тельнова Н.В. (ГБПОУ «ОзТК»)</a:t>
            </a:r>
            <a:br>
              <a:rPr kumimoji="0" lang="ru-RU" sz="2400" b="1" dirty="0" smtClean="0">
                <a:solidFill>
                  <a:schemeClr val="tx2"/>
                </a:solidFill>
                <a:latin typeface="Calibri" pitchFamily="34" charset="0"/>
              </a:rPr>
            </a:br>
            <a:r>
              <a:rPr kumimoji="0" lang="ru-RU" sz="2400" b="1" dirty="0" smtClean="0">
                <a:solidFill>
                  <a:schemeClr val="tx2"/>
                </a:solidFill>
                <a:latin typeface="Calibri" pitchFamily="34" charset="0"/>
              </a:rPr>
              <a:t>Рыбин М.О. (ФГУП «ПО «Маяк»)</a:t>
            </a:r>
          </a:p>
          <a:p>
            <a:pPr marL="0" indent="0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32439" y="6415088"/>
            <a:ext cx="489323" cy="398462"/>
          </a:xfrm>
          <a:noFill/>
        </p:spPr>
        <p:txBody>
          <a:bodyPr/>
          <a:lstStyle/>
          <a:p>
            <a:fld id="{D25EC1F1-569E-4D02-8883-49DBD50883BF}" type="slidenum">
              <a:rPr lang="ru-RU" altLang="ru-RU" sz="2000" b="1" smtClean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pPr/>
              <a:t>14</a:t>
            </a:fld>
            <a:endParaRPr lang="ru-RU" altLang="ru-RU" sz="2000" b="1" dirty="0" smtClean="0">
              <a:solidFill>
                <a:srgbClr val="25406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3"/>
          <p:cNvGraphicFramePr>
            <a:graphicFrameLocks noGrp="1"/>
          </p:cNvGraphicFramePr>
          <p:nvPr/>
        </p:nvGraphicFramePr>
        <p:xfrm>
          <a:off x="285750" y="1000125"/>
          <a:ext cx="8642350" cy="5388399"/>
        </p:xfrm>
        <a:graphic>
          <a:graphicData uri="http://schemas.openxmlformats.org/drawingml/2006/table">
            <a:tbl>
              <a:tblPr/>
              <a:tblGrid>
                <a:gridCol w="288948"/>
                <a:gridCol w="1260998"/>
                <a:gridCol w="2016224"/>
                <a:gridCol w="1187435"/>
                <a:gridCol w="720138"/>
                <a:gridCol w="1872359"/>
                <a:gridCol w="1296248"/>
              </a:tblGrid>
              <a:tr h="43345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№</a:t>
                      </a:r>
                    </a:p>
                  </a:txBody>
                  <a:tcPr marL="4808" marR="4808" marT="4808" marB="0" anchor="ctr" horzOverflow="overflow">
                    <a:lnL>
                      <a:noFill/>
                    </a:lnL>
                    <a:lnR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ФИО</a:t>
                      </a:r>
                    </a:p>
                  </a:txBody>
                  <a:tcPr marL="4808" marR="4808" marT="4808" marB="0" anchor="ctr" horzOverflow="overflow">
                    <a:lnL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Должность </a:t>
                      </a:r>
                    </a:p>
                  </a:txBody>
                  <a:tcPr marL="4808" marR="4808" marT="4808" marB="0" anchor="ctr" horzOverflow="overflow">
                    <a:lnL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Организация</a:t>
                      </a:r>
                    </a:p>
                  </a:txBody>
                  <a:tcPr marL="4808" marR="4808" marT="4808" marB="0" anchor="ctr" horzOverflow="overflow">
                    <a:lnL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Стаж работы</a:t>
                      </a:r>
                    </a:p>
                  </a:txBody>
                  <a:tcPr marL="4808" marR="4808" marT="4808" marB="0" anchor="ctr" horzOverflow="overflow">
                    <a:lnL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Неотъемлемая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Роль/функция  </a:t>
                      </a:r>
                    </a:p>
                  </a:txBody>
                  <a:tcPr marL="4808" marR="4808" marT="4808" marB="0" anchor="ctr" horzOverflow="overflow">
                    <a:lnL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Компетенция</a:t>
                      </a:r>
                    </a:p>
                  </a:txBody>
                  <a:tcPr marL="4808" marR="4808" marT="4808" marB="0" anchor="ctr" horzOverflow="overflow">
                    <a:lnL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AF6"/>
                    </a:solidFill>
                  </a:tcPr>
                </a:tc>
              </a:tr>
              <a:tr h="44551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808" marR="4808" marT="4808" marB="0" anchor="ctr" horzOverflow="overflow">
                    <a:lnL>
                      <a:noFill/>
                    </a:lnL>
                    <a:lnR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Баранов В.И.</a:t>
                      </a:r>
                    </a:p>
                  </a:txBody>
                  <a:tcPr marL="4808" marR="4808" marT="4808" marB="0" anchor="ctr" horzOverflow="overflow">
                    <a:lnL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Заместитель директора по научно-методической работе </a:t>
                      </a:r>
                    </a:p>
                  </a:txBody>
                  <a:tcPr marL="4808" marR="4808" marT="4808" marB="0" anchor="ctr" horzOverflow="overflow">
                    <a:lnL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ГБПОУ «Озерский технический колледж»</a:t>
                      </a:r>
                    </a:p>
                  </a:txBody>
                  <a:tcPr marL="4808" marR="4808" marT="4808" marB="0" anchor="ctr" horzOverflow="overflow">
                    <a:lnL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marL="4808" marR="4808" marT="4808" marB="0" anchor="ctr" horzOverflow="overflow">
                    <a:lnL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Управление разработкой и внедрением ОЦПК «под результат»</a:t>
                      </a:r>
                    </a:p>
                  </a:txBody>
                  <a:tcPr marL="4808" marR="4808" marT="4808" marB="0" anchor="ctr" horzOverflow="overflow">
                    <a:lnL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Мехатроника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Сварочные технологии</a:t>
                      </a:r>
                      <a:b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Электромонтаж</a:t>
                      </a:r>
                    </a:p>
                  </a:txBody>
                  <a:tcPr marL="4808" marR="4808" marT="4808" marB="0" anchor="ctr" horzOverflow="overflow">
                    <a:lnL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AF6"/>
                    </a:solidFill>
                  </a:tcPr>
                </a:tc>
              </a:tr>
              <a:tr h="10293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808" marR="4808" marT="4808" marB="0" anchor="ctr" horzOverflow="overflow">
                    <a:lnL>
                      <a:noFill/>
                    </a:lnL>
                    <a:lnR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Токаревская Е.В. , к.п.н.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Костикова Т.Ю.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Дорогина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И.Г.</a:t>
                      </a:r>
                    </a:p>
                  </a:txBody>
                  <a:tcPr marL="4808" marR="4808" marT="4808" marB="0" anchor="ctr" horzOverflow="overflow">
                    <a:lnL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Зав. учебно-методическим кабинетом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Зав. отделением по спец-ям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Начальник отдела подготовки, развития и оценки персонала</a:t>
                      </a:r>
                    </a:p>
                  </a:txBody>
                  <a:tcPr marL="4808" marR="4808" marT="4808" marB="0" anchor="ctr" horzOverflow="overflow">
                    <a:lnL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ГБПОУ «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ОзТК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ГБПОУ «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ОзТК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ФГУП «ПО «Маяк»</a:t>
                      </a:r>
                    </a:p>
                  </a:txBody>
                  <a:tcPr marL="4808" marR="4808" marT="4808" marB="0" anchor="ctr" horzOverflow="overflow">
                    <a:lnL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28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26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808" marR="4808" marT="4808" marB="0" anchor="ctr" horzOverflow="overflow">
                    <a:lnL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Разработка  пакета  программ для школьников, студентов, персонала  в разрезе компетенций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AS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«под ключ»   </a:t>
                      </a:r>
                    </a:p>
                  </a:txBody>
                  <a:tcPr marL="4808" marR="4808" marT="4808" marB="0" anchor="ctr" horzOverflow="overflow">
                    <a:lnL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Мехатроника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Сварочные технологии</a:t>
                      </a:r>
                      <a:b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Электромонтаж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808" marR="4808" marT="4808" marB="0" anchor="ctr" horzOverflow="overflow">
                    <a:lnL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AF6"/>
                    </a:solidFill>
                  </a:tcPr>
                </a:tc>
              </a:tr>
              <a:tr h="103334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808" marR="4808" marT="4808" marB="0" anchor="ctr" horzOverflow="overflow">
                    <a:lnL>
                      <a:noFill/>
                    </a:lnL>
                    <a:lnR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Баранов В.И.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/>
                      </a:r>
                      <a:b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Славин А.В.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808" marR="4808" marT="4808" marB="0" anchor="ctr" horzOverflow="overflow">
                    <a:lnL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Зам. директора по научно-методической работе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И.о. зам. генерального директора по управлению персоналом – начальник службы</a:t>
                      </a:r>
                    </a:p>
                  </a:txBody>
                  <a:tcPr marL="4808" marR="4808" marT="4808" marB="0" anchor="ctr" horzOverflow="overflow">
                    <a:lnL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ГБПОУ «ОзТК»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ФГУП «ПО «Маяк»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808" marR="4808" marT="4808" marB="0" anchor="ctr" horzOverflow="overflow">
                    <a:lnL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38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30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808" marR="4808" marT="4808" marB="0" anchor="ctr" horzOverflow="overflow">
                    <a:lnL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Управляющий производственным/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дуальным обучением </a:t>
                      </a:r>
                    </a:p>
                  </a:txBody>
                  <a:tcPr marL="4808" marR="4808" marT="4808" marB="0" anchor="ctr" horzOverflow="overflow">
                    <a:lnL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Мехатроника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Сварочные технологии</a:t>
                      </a:r>
                      <a:b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Электромонтаж</a:t>
                      </a:r>
                    </a:p>
                  </a:txBody>
                  <a:tcPr marL="4808" marR="4808" marT="4808" marB="0" anchor="ctr" horzOverflow="overflow">
                    <a:lnL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AF6"/>
                    </a:solidFill>
                  </a:tcPr>
                </a:tc>
              </a:tr>
              <a:tr h="73942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808" marR="4808" marT="4808" marB="0" anchor="ctr" horzOverflow="overflow">
                    <a:lnL>
                      <a:noFill/>
                    </a:lnL>
                    <a:lnR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Казакова Е.С.</a:t>
                      </a:r>
                      <a:b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Дорогина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И.Г.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808" marR="4808" marT="4808" marB="0" anchor="ctr" horzOverflow="overflow">
                    <a:lnL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Зав. отделом УПР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Начальник отдела подготовки, развития и оценки персонала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808" marR="4808" marT="4808" marB="0" anchor="ctr" horzOverflow="overflow">
                    <a:lnL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ГБПОУ «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ОзТК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/>
                      </a:r>
                      <a:b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ФГУП «ПО «Маяк»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808" marR="4808" marT="4808" marB="0" anchor="ctr" horzOverflow="overflow">
                    <a:lnL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23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26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808" marR="4808" marT="4808" marB="0" anchor="ctr" horzOverflow="overflow">
                    <a:lnL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Управляющий проектами профессионального воспитания и карьерного развития 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4808" marR="4808" marT="4808" marB="0" anchor="ctr" horzOverflow="overflow">
                    <a:lnL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Мехатроника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Сварочные технологии</a:t>
                      </a:r>
                      <a:b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Электромонтаж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808" marR="4808" marT="4808" marB="0" anchor="ctr" horzOverflow="overflow">
                    <a:lnL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AF6"/>
                    </a:solidFill>
                  </a:tcPr>
                </a:tc>
              </a:tr>
              <a:tr h="162117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808" marR="4808" marT="4808" marB="0" anchor="ctr" horzOverflow="overflow">
                    <a:lnL>
                      <a:noFill/>
                    </a:lnL>
                    <a:lnR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Горбунов Д.Ю.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Астахов Н.С.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Юсупов С.Ю.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Усольцев Е.В.</a:t>
                      </a:r>
                      <a:b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Мазанов С.В.</a:t>
                      </a:r>
                      <a:b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Завьялов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А.Г.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Тельнова Н.В.</a:t>
                      </a:r>
                      <a:b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Рыбин М.О..</a:t>
                      </a:r>
                    </a:p>
                  </a:txBody>
                  <a:tcPr marL="4808" marR="4808" marT="4808" marB="0" horzOverflow="overflow">
                    <a:lnL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Заведующий лабораторией АСУ ТП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Инженер-физик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Слесарь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КИПиА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Инженер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Зав. лабораторией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Руководитель группы</a:t>
                      </a:r>
                      <a:b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Преподаватель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Мастер производственного участка</a:t>
                      </a:r>
                    </a:p>
                  </a:txBody>
                  <a:tcPr marL="4808" marR="4808" marT="4808" marB="0" horzOverflow="overflow">
                    <a:lnL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ГБПОУ «ОзТК»</a:t>
                      </a:r>
                      <a:b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ФГУП «ПО «Маяк»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ФГУП «ПО «Маяк»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ФГУП ПО «Маяк»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ГБПОУ «ОзТК»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ФГУП «ПО «Маяк»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ГБПОУ «ОзТК»</a:t>
                      </a:r>
                      <a:b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ФГУП «ПО «Маяк»</a:t>
                      </a:r>
                    </a:p>
                  </a:txBody>
                  <a:tcPr marL="4808" marR="4808" marT="4808" marB="0" horzOverflow="overflow">
                    <a:lnL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36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808" marR="4808" marT="4808" marB="0" horzOverflow="overflow">
                    <a:lnL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AF6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Эксперт-наставник </a:t>
                      </a:r>
                    </a:p>
                  </a:txBody>
                  <a:tcPr marL="4808" marR="4808" marT="4808" marB="0" horzOverflow="overflow">
                    <a:lnL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Мехатроника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Сварочные технологии</a:t>
                      </a:r>
                      <a:b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Электромонтаж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808" marR="4808" marT="4808" marB="0" horzOverflow="overflow">
                    <a:lnL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7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AF6"/>
                    </a:solidFill>
                  </a:tcPr>
                </a:tc>
              </a:tr>
            </a:tbl>
          </a:graphicData>
        </a:graphic>
      </p:graphicFrame>
      <p:sp>
        <p:nvSpPr>
          <p:cNvPr id="58427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114300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ОРГАНИЗАЦИОННО-ФУНКЦИОНАЛЬНАЯ СТРУКТУРА ЦЕНТРА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32439" y="6415088"/>
            <a:ext cx="489323" cy="398462"/>
          </a:xfrm>
          <a:noFill/>
        </p:spPr>
        <p:txBody>
          <a:bodyPr/>
          <a:lstStyle/>
          <a:p>
            <a:fld id="{D25EC1F1-569E-4D02-8883-49DBD50883BF}" type="slidenum">
              <a:rPr lang="ru-RU" altLang="ru-RU" sz="2000" b="1" smtClean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pPr/>
              <a:t>15</a:t>
            </a:fld>
            <a:endParaRPr lang="ru-RU" altLang="ru-RU" sz="2000" b="1" dirty="0" smtClean="0">
              <a:solidFill>
                <a:srgbClr val="25406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1" y="2531653"/>
            <a:ext cx="88782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ctr">
              <a:spcBef>
                <a:spcPts val="1800"/>
              </a:spcBef>
            </a:pPr>
            <a:r>
              <a:rPr lang="ru-RU" sz="40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marL="514350" lvl="0" indent="-514350" algn="ctr">
              <a:spcBef>
                <a:spcPts val="0"/>
              </a:spcBef>
            </a:pPr>
            <a:r>
              <a:rPr lang="ru-RU" sz="40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endParaRPr lang="ru-RU" sz="4000" b="1" dirty="0" smtClean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260648"/>
            <a:ext cx="6624736" cy="7200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ru-RU" sz="4000" dirty="0"/>
          </a:p>
        </p:txBody>
      </p:sp>
      <p:sp>
        <p:nvSpPr>
          <p:cNvPr id="8" name="Номер слайда 3"/>
          <p:cNvSpPr txBox="1">
            <a:spLocks/>
          </p:cNvSpPr>
          <p:nvPr/>
        </p:nvSpPr>
        <p:spPr bwMode="auto">
          <a:xfrm>
            <a:off x="8532439" y="6415088"/>
            <a:ext cx="489323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5EC1F1-569E-4D02-8883-49DBD50883BF}" type="slidenum"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25406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686800" cy="70609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УРОВНИ РЕАЛИЗАЦИИ </a:t>
            </a:r>
            <a:b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РЕГИОНАЛЬНОГО СТАНДАРТА</a:t>
            </a:r>
            <a:endParaRPr lang="ru-RU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340768"/>
          <a:ext cx="727280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7884368" y="1052736"/>
            <a:ext cx="1008112" cy="52565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884368" y="1124744"/>
            <a:ext cx="923330" cy="511256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Региональный стандарт кадрового обеспечения промышленного роста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16913" y="6415088"/>
            <a:ext cx="704850" cy="398462"/>
          </a:xfrm>
          <a:noFill/>
        </p:spPr>
        <p:txBody>
          <a:bodyPr/>
          <a:lstStyle/>
          <a:p>
            <a:pPr algn="ctr"/>
            <a:fld id="{433402F6-BF74-45C2-A0D2-6E62EA4B26C9}" type="slidenum">
              <a:rPr lang="ru-RU" altLang="ru-RU" sz="1800" b="1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pPr algn="ctr"/>
              <a:t>2</a:t>
            </a:fld>
            <a:endParaRPr lang="ru-RU" altLang="ru-RU" sz="1800" b="1" dirty="0">
              <a:solidFill>
                <a:srgbClr val="25406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9" name="Group 1"/>
          <p:cNvGrpSpPr>
            <a:grpSpLocks noChangeAspect="1"/>
          </p:cNvGrpSpPr>
          <p:nvPr/>
        </p:nvGrpSpPr>
        <p:grpSpPr bwMode="auto">
          <a:xfrm>
            <a:off x="0" y="1187450"/>
            <a:ext cx="9001092" cy="5670550"/>
            <a:chOff x="4413" y="2444"/>
            <a:chExt cx="7501" cy="4412"/>
          </a:xfrm>
        </p:grpSpPr>
        <p:sp>
          <p:nvSpPr>
            <p:cNvPr id="7179" name="AutoShape 11"/>
            <p:cNvSpPr>
              <a:spLocks noChangeAspect="1" noChangeArrowheads="1" noTextEdit="1"/>
            </p:cNvSpPr>
            <p:nvPr/>
          </p:nvSpPr>
          <p:spPr bwMode="auto">
            <a:xfrm>
              <a:off x="4413" y="2444"/>
              <a:ext cx="7501" cy="4412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77" name="AutoShape 9"/>
            <p:cNvSpPr>
              <a:spLocks noChangeArrowheads="1"/>
            </p:cNvSpPr>
            <p:nvPr/>
          </p:nvSpPr>
          <p:spPr bwMode="auto">
            <a:xfrm>
              <a:off x="4651" y="3966"/>
              <a:ext cx="7125" cy="1381"/>
            </a:xfrm>
            <a:prstGeom prst="flowChartAlternateProcess">
              <a:avLst/>
            </a:prstGeom>
            <a:gradFill flip="none" rotWithShape="1">
              <a:gsLst>
                <a:gs pos="3000">
                  <a:schemeClr val="accent5">
                    <a:lumMod val="60000"/>
                    <a:lumOff val="40000"/>
                  </a:schemeClr>
                </a:gs>
                <a:gs pos="50000">
                  <a:srgbClr val="FFFFFF"/>
                </a:gs>
                <a:gs pos="9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31750">
              <a:solidFill>
                <a:srgbClr val="FF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176" name="Rectangle 8"/>
            <p:cNvSpPr>
              <a:spLocks noChangeArrowheads="1"/>
            </p:cNvSpPr>
            <p:nvPr/>
          </p:nvSpPr>
          <p:spPr bwMode="auto">
            <a:xfrm>
              <a:off x="5544" y="5744"/>
              <a:ext cx="5298" cy="556"/>
            </a:xfrm>
            <a:prstGeom prst="rect">
              <a:avLst/>
            </a:prstGeom>
            <a:gradFill rotWithShape="1">
              <a:gsLst>
                <a:gs pos="0">
                  <a:srgbClr val="8DB3E2"/>
                </a:gs>
                <a:gs pos="50000">
                  <a:srgbClr val="FFFFFF"/>
                </a:gs>
                <a:gs pos="100000">
                  <a:srgbClr val="8DB3E2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ГБПОУ «ОЗЕРСКИЙ</a:t>
              </a:r>
              <a:r>
                <a:rPr kumimoji="0" lang="ru-RU" sz="20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ТЕХНИЧЕСКИЙ КОЛЛЕДЖ</a:t>
              </a: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»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5" name="Rectangle 7"/>
            <p:cNvSpPr>
              <a:spLocks noChangeArrowheads="1"/>
            </p:cNvSpPr>
            <p:nvPr/>
          </p:nvSpPr>
          <p:spPr bwMode="auto">
            <a:xfrm>
              <a:off x="5058" y="2576"/>
              <a:ext cx="2841" cy="939"/>
            </a:xfrm>
            <a:prstGeom prst="rect">
              <a:avLst/>
            </a:prstGeom>
            <a:gradFill rotWithShape="1">
              <a:gsLst>
                <a:gs pos="0">
                  <a:srgbClr val="8DB3E2"/>
                </a:gs>
                <a:gs pos="50000">
                  <a:srgbClr val="FFFFFF"/>
                </a:gs>
                <a:gs pos="100000">
                  <a:srgbClr val="8DB3E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ФГУП «ПО «МАЯК»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8878" y="2576"/>
              <a:ext cx="2515" cy="940"/>
            </a:xfrm>
            <a:prstGeom prst="rect">
              <a:avLst/>
            </a:prstGeom>
            <a:gradFill rotWithShape="1">
              <a:gsLst>
                <a:gs pos="0">
                  <a:srgbClr val="8DB3E2"/>
                </a:gs>
                <a:gs pos="50000">
                  <a:srgbClr val="FFFFFF"/>
                </a:gs>
                <a:gs pos="100000">
                  <a:srgbClr val="8DB3E2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ПРЕДПРИЯТИЯ РАЗЛИЧНЫХ ФОРМ СОБСТВЕННОСТИ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A94D9D-FDED-400B-86DB-86AACB3E0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88640"/>
            <a:ext cx="8031807" cy="764704"/>
          </a:xfrm>
        </p:spPr>
        <p:txBody>
          <a:bodyPr/>
          <a:lstStyle/>
          <a:p>
            <a:pPr algn="ctr">
              <a:defRPr/>
            </a:pPr>
            <a:r>
              <a:rPr lang="ru-RU" sz="2400" kern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СИСТЕМНАЯ МОДЕЛЬ ДУАЛЬНОГО ОБРАЗОВАНИЯ</a:t>
            </a:r>
            <a:endParaRPr lang="ru-RU" sz="2400" kern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16913" y="6415088"/>
            <a:ext cx="704850" cy="398462"/>
          </a:xfrm>
          <a:noFill/>
        </p:spPr>
        <p:txBody>
          <a:bodyPr/>
          <a:lstStyle/>
          <a:p>
            <a:fld id="{433402F6-BF74-45C2-A0D2-6E62EA4B26C9}" type="slidenum">
              <a:rPr lang="ru-RU" altLang="ru-RU">
                <a:solidFill>
                  <a:srgbClr val="254061"/>
                </a:solidFill>
              </a:rPr>
              <a:pPr/>
              <a:t>3</a:t>
            </a:fld>
            <a:endParaRPr lang="ru-RU" altLang="ru-RU" dirty="0">
              <a:solidFill>
                <a:srgbClr val="254061"/>
              </a:solidFill>
            </a:endParaRPr>
          </a:p>
        </p:txBody>
      </p:sp>
      <p:sp>
        <p:nvSpPr>
          <p:cNvPr id="18438" name="TextBox 2"/>
          <p:cNvSpPr txBox="1">
            <a:spLocks noChangeArrowheads="1"/>
          </p:cNvSpPr>
          <p:nvPr/>
        </p:nvSpPr>
        <p:spPr bwMode="auto">
          <a:xfrm>
            <a:off x="0" y="0"/>
            <a:ext cx="7415213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endParaRPr lang="ru-RU" altLang="ru-RU" sz="2400" b="1">
              <a:latin typeface="Arial" charset="0"/>
              <a:cs typeface="Arial" charset="0"/>
            </a:endParaRPr>
          </a:p>
        </p:txBody>
      </p:sp>
      <p:sp>
        <p:nvSpPr>
          <p:cNvPr id="18440" name="TextBox 2"/>
          <p:cNvSpPr txBox="1">
            <a:spLocks noChangeArrowheads="1"/>
          </p:cNvSpPr>
          <p:nvPr/>
        </p:nvSpPr>
        <p:spPr bwMode="auto">
          <a:xfrm>
            <a:off x="684213" y="1268413"/>
            <a:ext cx="7840662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 sz="3200" b="1">
              <a:solidFill>
                <a:srgbClr val="FF0000"/>
              </a:solidFill>
            </a:endParaRPr>
          </a:p>
          <a:p>
            <a:endParaRPr lang="ru-RU" altLang="ru-RU" sz="3200" b="1"/>
          </a:p>
          <a:p>
            <a:endParaRPr lang="ru-RU" altLang="ru-RU" sz="3200" b="1"/>
          </a:p>
          <a:p>
            <a:endParaRPr lang="ru-RU" altLang="ru-RU" sz="3200" b="1"/>
          </a:p>
        </p:txBody>
      </p:sp>
      <p:sp>
        <p:nvSpPr>
          <p:cNvPr id="18441" name="TextBox 9"/>
          <p:cNvSpPr txBox="1">
            <a:spLocks noChangeArrowheads="1"/>
          </p:cNvSpPr>
          <p:nvPr/>
        </p:nvSpPr>
        <p:spPr bwMode="auto">
          <a:xfrm>
            <a:off x="0" y="0"/>
            <a:ext cx="72151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8442" name="TextBox 10"/>
          <p:cNvSpPr txBox="1">
            <a:spLocks noChangeArrowheads="1"/>
          </p:cNvSpPr>
          <p:nvPr/>
        </p:nvSpPr>
        <p:spPr bwMode="auto">
          <a:xfrm>
            <a:off x="428625" y="1500188"/>
            <a:ext cx="8501063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8444" name="TextBox 12"/>
          <p:cNvSpPr txBox="1">
            <a:spLocks noChangeArrowheads="1"/>
          </p:cNvSpPr>
          <p:nvPr/>
        </p:nvSpPr>
        <p:spPr bwMode="auto">
          <a:xfrm>
            <a:off x="539552" y="1772816"/>
            <a:ext cx="7786688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8445" name="TextBox 14"/>
          <p:cNvSpPr txBox="1">
            <a:spLocks noChangeArrowheads="1"/>
          </p:cNvSpPr>
          <p:nvPr/>
        </p:nvSpPr>
        <p:spPr bwMode="auto">
          <a:xfrm>
            <a:off x="0" y="1428736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altLang="ru-RU" sz="3200" dirty="0"/>
          </a:p>
        </p:txBody>
      </p:sp>
      <p:sp>
        <p:nvSpPr>
          <p:cNvPr id="18447" name="AutoShape 11" descr="Картинки по запросу агентство развития профессиональных сообществ и рабочих кадров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23528" y="3356992"/>
          <a:ext cx="8424937" cy="1356422"/>
        </p:xfrm>
        <a:graphic>
          <a:graphicData uri="http://schemas.openxmlformats.org/drawingml/2006/table">
            <a:tbl>
              <a:tblPr/>
              <a:tblGrid>
                <a:gridCol w="1684497"/>
                <a:gridCol w="1685110"/>
                <a:gridCol w="1598945"/>
                <a:gridCol w="1656184"/>
                <a:gridCol w="1800201"/>
              </a:tblGrid>
              <a:tr h="1356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Прогноз потребности в кадрах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(мониторинг</a:t>
                      </a:r>
                      <a:r>
                        <a:rPr lang="ru-RU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Профессиональная ориентация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(в т.ч. ранняя)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Обновление образовательной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Организация производственной практики на предприятии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Независимая оценка качества подготовки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(демонстрационный экзамен)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Двойная стрелка вверх/вниз 26"/>
          <p:cNvSpPr/>
          <p:nvPr/>
        </p:nvSpPr>
        <p:spPr>
          <a:xfrm>
            <a:off x="4499992" y="4941168"/>
            <a:ext cx="216024" cy="64807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войная стрелка вверх/вниз 28"/>
          <p:cNvSpPr/>
          <p:nvPr/>
        </p:nvSpPr>
        <p:spPr>
          <a:xfrm>
            <a:off x="2285984" y="2571744"/>
            <a:ext cx="216024" cy="50405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войная стрелка вверх/вниз 29"/>
          <p:cNvSpPr/>
          <p:nvPr/>
        </p:nvSpPr>
        <p:spPr>
          <a:xfrm>
            <a:off x="6572264" y="2571744"/>
            <a:ext cx="216024" cy="50405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A94D9D-FDED-400B-86DB-86AACB3E0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48" y="0"/>
            <a:ext cx="8031807" cy="928670"/>
          </a:xfrm>
        </p:spPr>
        <p:txBody>
          <a:bodyPr/>
          <a:lstStyle/>
          <a:p>
            <a:pPr algn="ctr">
              <a:defRPr/>
            </a:pPr>
            <a:r>
              <a:rPr lang="ru-RU" sz="2400" kern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ДЕЙСТВУЮЩАЯ МОДЕЛЬ </a:t>
            </a:r>
            <a:br>
              <a:rPr lang="ru-RU" sz="2400" kern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kern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ПРАКТИКО-ОРИЕНТИРОВАННОГО ОБРАЗОВАНИЯ</a:t>
            </a:r>
            <a:br>
              <a:rPr lang="ru-RU" sz="2400" kern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kern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(ГБПОУ «ОзТК» и ФГУП «ПО «Маяк»)</a:t>
            </a:r>
            <a:endParaRPr lang="ru-RU" sz="1600" kern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16913" y="6415088"/>
            <a:ext cx="704850" cy="398462"/>
          </a:xfrm>
          <a:noFill/>
        </p:spPr>
        <p:txBody>
          <a:bodyPr/>
          <a:lstStyle/>
          <a:p>
            <a:fld id="{433402F6-BF74-45C2-A0D2-6E62EA4B26C9}" type="slidenum">
              <a:rPr lang="ru-RU" altLang="ru-RU">
                <a:solidFill>
                  <a:srgbClr val="254061"/>
                </a:solidFill>
              </a:rPr>
              <a:pPr/>
              <a:t>4</a:t>
            </a:fld>
            <a:endParaRPr lang="ru-RU" altLang="ru-RU">
              <a:solidFill>
                <a:srgbClr val="254061"/>
              </a:solidFill>
            </a:endParaRPr>
          </a:p>
        </p:txBody>
      </p:sp>
      <p:sp>
        <p:nvSpPr>
          <p:cNvPr id="18438" name="TextBox 2"/>
          <p:cNvSpPr txBox="1">
            <a:spLocks noChangeArrowheads="1"/>
          </p:cNvSpPr>
          <p:nvPr/>
        </p:nvSpPr>
        <p:spPr bwMode="auto">
          <a:xfrm>
            <a:off x="0" y="0"/>
            <a:ext cx="7415213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endParaRPr lang="ru-RU" altLang="ru-RU" sz="2400" b="1">
              <a:latin typeface="Arial" charset="0"/>
              <a:cs typeface="Arial" charset="0"/>
            </a:endParaRPr>
          </a:p>
        </p:txBody>
      </p:sp>
      <p:sp>
        <p:nvSpPr>
          <p:cNvPr id="18441" name="TextBox 9"/>
          <p:cNvSpPr txBox="1">
            <a:spLocks noChangeArrowheads="1"/>
          </p:cNvSpPr>
          <p:nvPr/>
        </p:nvSpPr>
        <p:spPr bwMode="auto">
          <a:xfrm>
            <a:off x="0" y="0"/>
            <a:ext cx="72151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8443" name="TextBox 11"/>
          <p:cNvSpPr txBox="1">
            <a:spLocks noChangeArrowheads="1"/>
          </p:cNvSpPr>
          <p:nvPr/>
        </p:nvSpPr>
        <p:spPr bwMode="auto">
          <a:xfrm>
            <a:off x="500063" y="1785938"/>
            <a:ext cx="828675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8444" name="TextBox 12"/>
          <p:cNvSpPr txBox="1">
            <a:spLocks noChangeArrowheads="1"/>
          </p:cNvSpPr>
          <p:nvPr/>
        </p:nvSpPr>
        <p:spPr bwMode="auto">
          <a:xfrm>
            <a:off x="539552" y="1772816"/>
            <a:ext cx="7786688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8447" name="AutoShape 11" descr="Картинки по запросу агентство развития профессиональных сообществ и рабочих кадров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3076043" y="1397000"/>
          <a:ext cx="2991913" cy="4064000"/>
        </p:xfrm>
        <a:graphic>
          <a:graphicData uri="http://schemas.openxmlformats.org/drawingml/2006/table">
            <a:tbl>
              <a:tblPr/>
              <a:tblGrid>
                <a:gridCol w="2991913"/>
              </a:tblGrid>
              <a:tr h="361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69" marR="67869" marT="0" marB="0">
                    <a:lnL w="190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FF00"/>
                      </a:fgClr>
                      <a:bgClr>
                        <a:srgbClr val="FFFFBA"/>
                      </a:bgClr>
                    </a:pattFill>
                  </a:tcPr>
                </a:tc>
              </a:tr>
              <a:tr h="317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69" marR="67869" marT="0" marB="0">
                    <a:lnL w="190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FF00"/>
                      </a:fgClr>
                      <a:bgClr>
                        <a:srgbClr val="FFFFBA"/>
                      </a:bgClr>
                    </a:pattFill>
                  </a:tcPr>
                </a:tc>
              </a:tr>
              <a:tr h="722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69" marR="67869" marT="0" marB="0">
                    <a:lnL w="190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FF00"/>
                      </a:fgClr>
                      <a:bgClr>
                        <a:srgbClr val="FFFFBA"/>
                      </a:bgClr>
                    </a:pattFill>
                  </a:tcPr>
                </a:tc>
              </a:tr>
              <a:tr h="4568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69" marR="67869" marT="0" marB="0">
                    <a:lnL w="190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FF00"/>
                      </a:fgClr>
                      <a:bgClr>
                        <a:srgbClr val="FFFFBA"/>
                      </a:bgClr>
                    </a:pattFill>
                  </a:tcPr>
                </a:tc>
              </a:tr>
              <a:tr h="1178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69" marR="67869" marT="0" marB="0">
                    <a:lnL w="190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FF00"/>
                      </a:fgClr>
                      <a:bgClr>
                        <a:srgbClr val="FFFFBA"/>
                      </a:bgClr>
                    </a:pattFill>
                  </a:tcPr>
                </a:tc>
              </a:tr>
              <a:tr h="10262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69" marR="67869" marT="0" marB="0">
                    <a:lnL w="190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FFFF00"/>
                      </a:fgClr>
                      <a:bgClr>
                        <a:srgbClr val="FFFFBA"/>
                      </a:bgClr>
                    </a:pattFill>
                  </a:tcPr>
                </a:tc>
              </a:tr>
            </a:tbl>
          </a:graphicData>
        </a:graphic>
      </p:graphicFrame>
      <p:grpSp>
        <p:nvGrpSpPr>
          <p:cNvPr id="37889" name="Group 1"/>
          <p:cNvGrpSpPr>
            <a:grpSpLocks noChangeAspect="1"/>
          </p:cNvGrpSpPr>
          <p:nvPr/>
        </p:nvGrpSpPr>
        <p:grpSpPr bwMode="auto">
          <a:xfrm>
            <a:off x="0" y="908720"/>
            <a:ext cx="8964488" cy="5767512"/>
            <a:chOff x="4830" y="-619"/>
            <a:chExt cx="7200" cy="4320"/>
          </a:xfrm>
          <a:gradFill flip="none" rotWithShape="1">
            <a:gsLst>
              <a:gs pos="0">
                <a:schemeClr val="bg1"/>
              </a:gs>
              <a:gs pos="50000">
                <a:srgbClr val="FFFFFF"/>
              </a:gs>
              <a:gs pos="100000">
                <a:srgbClr val="8DB3E2"/>
              </a:gs>
            </a:gsLst>
            <a:path path="rect">
              <a:fillToRect l="50000" t="50000" r="50000" b="50000"/>
            </a:path>
            <a:tileRect/>
          </a:gra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37897" name="AutoShape 9"/>
            <p:cNvSpPr>
              <a:spLocks noChangeAspect="1" noChangeArrowheads="1" noTextEdit="1"/>
            </p:cNvSpPr>
            <p:nvPr/>
          </p:nvSpPr>
          <p:spPr bwMode="auto">
            <a:xfrm>
              <a:off x="4830" y="-619"/>
              <a:ext cx="7200" cy="432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896" name="AutoShape 8"/>
            <p:cNvSpPr>
              <a:spLocks noChangeArrowheads="1"/>
            </p:cNvSpPr>
            <p:nvPr/>
          </p:nvSpPr>
          <p:spPr bwMode="auto">
            <a:xfrm>
              <a:off x="4974" y="-574"/>
              <a:ext cx="7056" cy="4275"/>
            </a:xfrm>
            <a:prstGeom prst="flowChartAlternateProcess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894" name="AutoShape 6"/>
            <p:cNvSpPr>
              <a:spLocks noChangeArrowheads="1"/>
            </p:cNvSpPr>
            <p:nvPr/>
          </p:nvSpPr>
          <p:spPr bwMode="auto">
            <a:xfrm>
              <a:off x="5148" y="-339"/>
              <a:ext cx="1862" cy="3873"/>
            </a:xfrm>
            <a:prstGeom prst="roundRect">
              <a:avLst>
                <a:gd name="adj" fmla="val 16667"/>
              </a:avLst>
            </a:prstGeom>
            <a:grp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892" name="AutoShape 4"/>
            <p:cNvSpPr>
              <a:spLocks noChangeArrowheads="1"/>
            </p:cNvSpPr>
            <p:nvPr/>
          </p:nvSpPr>
          <p:spPr bwMode="auto">
            <a:xfrm>
              <a:off x="10006" y="-349"/>
              <a:ext cx="1881" cy="3874"/>
            </a:xfrm>
            <a:prstGeom prst="roundRect">
              <a:avLst>
                <a:gd name="adj" fmla="val 16667"/>
              </a:avLst>
            </a:prstGeom>
            <a:grp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0" y="19621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7895" name="Рисунок 12" descr="ПО_Мая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996952"/>
            <a:ext cx="1530102" cy="1530102"/>
          </a:xfrm>
          <a:prstGeom prst="rect">
            <a:avLst/>
          </a:prstGeom>
          <a:noFill/>
        </p:spPr>
      </p:pic>
      <p:pic>
        <p:nvPicPr>
          <p:cNvPr id="37893" name="Рисунок 14" descr="лог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140968"/>
            <a:ext cx="1981200" cy="1104900"/>
          </a:xfrm>
          <a:prstGeom prst="rect">
            <a:avLst/>
          </a:prstGeom>
          <a:noFill/>
        </p:spPr>
      </p:pic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2987824" y="1052736"/>
          <a:ext cx="3168352" cy="5653874"/>
        </p:xfrm>
        <a:graphic>
          <a:graphicData uri="http://schemas.openxmlformats.org/drawingml/2006/table">
            <a:tbl>
              <a:tblPr/>
              <a:tblGrid>
                <a:gridCol w="3168352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ПРОГНОЗ ПОТРЕБНОСТИ В КАДРАХ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 Заявка от предприятия на подготовку кадров</a:t>
                      </a:r>
                    </a:p>
                  </a:txBody>
                  <a:tcPr marL="47560" marR="47560" marT="0" marB="0">
                    <a:lnL w="190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61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ПРОФОРИЕНТАЦИЯ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 основе кадровой потребности (в т.ч. ранняя</a:t>
                      </a:r>
                      <a:r>
                        <a:rPr lang="ru-RU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3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560" marR="47560" marT="0" marB="0">
                    <a:lnL w="190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665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ОБНОВЛЕНИЕ ОБРАЗОВАТЕЛЬНЫХ ПРОГРАММ</a:t>
                      </a:r>
                    </a:p>
                    <a:p>
                      <a:pPr marL="173038" lvl="0" indent="-173038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Рассмотрение, рецензирование и согласование профессиональных образовательных программ</a:t>
                      </a:r>
                    </a:p>
                    <a:p>
                      <a:pPr marL="173038" lvl="0" indent="-173038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Организация временных рабочих групп по обсуждению и корректировке образовательных программ</a:t>
                      </a:r>
                    </a:p>
                  </a:txBody>
                  <a:tcPr marL="47560" marR="47560" marT="0" marB="0">
                    <a:lnL w="190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285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ДОПОЛНИТЕЛЬНОЕ ПРОФЕССИОНАЛЬНОЕ ОБРАЗОВАНИЕ</a:t>
                      </a:r>
                    </a:p>
                    <a:p>
                      <a:pPr marL="173038" lvl="0" indent="-173038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Получение обратной связи от предприятия о дополнительных квалификациях выпускников</a:t>
                      </a:r>
                    </a:p>
                    <a:p>
                      <a:pPr marL="173038" lvl="0" indent="-173038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Обучение на базе МФЦПК колледжа</a:t>
                      </a:r>
                    </a:p>
                  </a:txBody>
                  <a:tcPr marL="47560" marR="47560" marT="0" marB="0">
                    <a:lnL w="190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189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ОБУЧЕНИЕ НА РАБОЧЕМ МЕСТЕ</a:t>
                      </a:r>
                    </a:p>
                    <a:p>
                      <a:pPr marL="173038" lvl="0" indent="-173038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Положение об организации производственной практики </a:t>
                      </a:r>
                    </a:p>
                    <a:p>
                      <a:pPr marL="173038" lvl="0" indent="-173038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Приказы о направлении на производственную практику на предприятие.</a:t>
                      </a:r>
                    </a:p>
                    <a:p>
                      <a:pPr marL="173038" lvl="0" indent="-173038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Приказы предприятия о назначении наставников за каждым практикантом. </a:t>
                      </a:r>
                    </a:p>
                    <a:p>
                      <a:pPr marL="173038" lvl="0" indent="-173038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Обратная связь о ходе производственной практики</a:t>
                      </a:r>
                    </a:p>
                    <a:p>
                      <a:pPr marL="173038" lvl="0" indent="-173038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Отчеты о производственной практике</a:t>
                      </a:r>
                    </a:p>
                  </a:txBody>
                  <a:tcPr marL="47560" marR="47560" marT="0" marB="0">
                    <a:lnL w="190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3808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НЕЗАВИСИМАЯ ОЦЕНКА</a:t>
                      </a:r>
                    </a:p>
                    <a:p>
                      <a:pPr marL="173038" lvl="0" indent="-173038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Демонстрационный экзамен (</a:t>
                      </a:r>
                      <a:r>
                        <a:rPr lang="ru-RU" sz="10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пилотный</a:t>
                      </a:r>
                      <a:r>
                        <a:rPr lang="ru-RU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проект по компетенциям: Лабораторный химический анализ, Сварочное </a:t>
                      </a:r>
                      <a:r>
                        <a:rPr lang="ru-RU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производство</a:t>
                      </a:r>
                      <a:r>
                        <a:rPr lang="ru-RU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Электромонтаж)</a:t>
                      </a:r>
                    </a:p>
                    <a:p>
                      <a:pPr marL="173038" lvl="0" indent="-173038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Независимые эксперты в составе экспертной комиссии (в т.ч. с предприятия)</a:t>
                      </a:r>
                    </a:p>
                    <a:p>
                      <a:pPr marL="173038" lvl="0" indent="-173038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Участие представителей предприятия в составе комиссий по промежуточной и итоговой аттестации</a:t>
                      </a:r>
                    </a:p>
                  </a:txBody>
                  <a:tcPr marL="47560" marR="47560" marT="0" marB="0">
                    <a:lnL w="190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0" name="Двойная стрелка влево/вправо 39"/>
          <p:cNvSpPr/>
          <p:nvPr/>
        </p:nvSpPr>
        <p:spPr>
          <a:xfrm>
            <a:off x="6084168" y="3573016"/>
            <a:ext cx="504056" cy="288032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Двойная стрелка влево/вправо 40"/>
          <p:cNvSpPr/>
          <p:nvPr/>
        </p:nvSpPr>
        <p:spPr>
          <a:xfrm>
            <a:off x="2555776" y="3573016"/>
            <a:ext cx="504056" cy="288032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A94D9D-FDED-400B-86DB-86AACB3E0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/>
          <a:lstStyle/>
          <a:p>
            <a:pPr algn="ctr">
              <a:defRPr/>
            </a:pPr>
            <a:r>
              <a:rPr lang="ru-RU" sz="2400" kern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ДЕМОНСТРАЦИОННОГО ЭКЗАМЕНА 2017</a:t>
            </a:r>
            <a:endParaRPr lang="ru-RU" sz="2400" kern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16913" y="6415088"/>
            <a:ext cx="704850" cy="398462"/>
          </a:xfrm>
          <a:noFill/>
        </p:spPr>
        <p:txBody>
          <a:bodyPr/>
          <a:lstStyle/>
          <a:p>
            <a:fld id="{433402F6-BF74-45C2-A0D2-6E62EA4B26C9}" type="slidenum">
              <a:rPr lang="ru-RU" altLang="ru-RU">
                <a:solidFill>
                  <a:srgbClr val="254061"/>
                </a:solidFill>
              </a:rPr>
              <a:pPr/>
              <a:t>5</a:t>
            </a:fld>
            <a:endParaRPr lang="ru-RU" altLang="ru-RU">
              <a:solidFill>
                <a:srgbClr val="254061"/>
              </a:solidFill>
            </a:endParaRPr>
          </a:p>
        </p:txBody>
      </p:sp>
      <p:sp>
        <p:nvSpPr>
          <p:cNvPr id="18438" name="TextBox 2"/>
          <p:cNvSpPr txBox="1">
            <a:spLocks noChangeArrowheads="1"/>
          </p:cNvSpPr>
          <p:nvPr/>
        </p:nvSpPr>
        <p:spPr bwMode="auto">
          <a:xfrm>
            <a:off x="0" y="0"/>
            <a:ext cx="7415213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endParaRPr lang="ru-RU" altLang="ru-RU" sz="2400" b="1">
              <a:latin typeface="Arial" charset="0"/>
              <a:cs typeface="Arial" charset="0"/>
            </a:endParaRPr>
          </a:p>
        </p:txBody>
      </p:sp>
      <p:sp>
        <p:nvSpPr>
          <p:cNvPr id="18441" name="TextBox 9"/>
          <p:cNvSpPr txBox="1">
            <a:spLocks noChangeArrowheads="1"/>
          </p:cNvSpPr>
          <p:nvPr/>
        </p:nvSpPr>
        <p:spPr bwMode="auto">
          <a:xfrm>
            <a:off x="0" y="0"/>
            <a:ext cx="72151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8444" name="TextBox 12"/>
          <p:cNvSpPr txBox="1">
            <a:spLocks noChangeArrowheads="1"/>
          </p:cNvSpPr>
          <p:nvPr/>
        </p:nvSpPr>
        <p:spPr bwMode="auto">
          <a:xfrm>
            <a:off x="539552" y="1772816"/>
            <a:ext cx="7786688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8447" name="AutoShape 11" descr="Картинки по запросу агентство развития профессиональных сообществ и рабочих кадров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0" y="19621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4" name="Рисунок 23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48680"/>
            <a:ext cx="2733788" cy="6165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48680"/>
            <a:ext cx="2803282" cy="6165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2915816" cy="6165304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F84C2-946A-44D7-A97A-4B1996124429}" type="slidenum">
              <a:rPr lang="ru-RU" altLang="ru-RU" smtClean="0">
                <a:solidFill>
                  <a:srgbClr val="0070C0"/>
                </a:solidFill>
              </a:rPr>
              <a:pPr/>
              <a:t>6</a:t>
            </a:fld>
            <a:endParaRPr lang="ru-RU" altLang="ru-RU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84434" y="3167399"/>
            <a:ext cx="22271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РАБОТОДАТЕЛЬ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07903" y="5235387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</a:rPr>
              <a:t>ОБЩЕОБРАЗОВАТЕЛЬНЫЕ УЧРЕЖДЕНИЯ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0EF2C18-8D36-4F76-85D7-BF3D11CDBCB1}"/>
              </a:ext>
            </a:extLst>
          </p:cNvPr>
          <p:cNvSpPr txBox="1"/>
          <p:nvPr/>
        </p:nvSpPr>
        <p:spPr>
          <a:xfrm>
            <a:off x="7251310" y="3100125"/>
            <a:ext cx="1619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СЕМЬЯ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9552" y="1628800"/>
            <a:ext cx="8358246" cy="23083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Центр развития профессий и профессиональных сообществ, обладающий современным оборудованием и технологиями, отвечающими требованиям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Worldskills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а также наличием экспертов для осуществления обучения и оценки соответствующей квалификации по стандартам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Worldskills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 рамках интересов отрасли. </a:t>
            </a:r>
          </a:p>
        </p:txBody>
      </p:sp>
      <p:sp>
        <p:nvSpPr>
          <p:cNvPr id="26" name="Заголовок 4"/>
          <p:cNvSpPr txBox="1">
            <a:spLocks noGrp="1"/>
          </p:cNvSpPr>
          <p:nvPr>
            <p:ph type="title"/>
          </p:nvPr>
        </p:nvSpPr>
        <p:spPr>
          <a:xfrm>
            <a:off x="0" y="142852"/>
            <a:ext cx="8892480" cy="7858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ts val="3000"/>
              </a:lnSpc>
            </a:pP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ОТРАСЛЕВОЙ ЦЕНТР </a:t>
            </a:r>
            <a:b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ПРОФЕССИОНАЛЬНЫХ КОМПЕТЕНЦИЙ</a:t>
            </a:r>
            <a:endParaRPr lang="ru-RU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трелка вниз 24"/>
          <p:cNvSpPr/>
          <p:nvPr/>
        </p:nvSpPr>
        <p:spPr>
          <a:xfrm rot="2135308" flipH="1">
            <a:off x="7322500" y="2288585"/>
            <a:ext cx="198457" cy="1018232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CAA94D9D-FDED-400B-86DB-86AACB3E0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88640"/>
            <a:ext cx="8031807" cy="928670"/>
          </a:xfrm>
        </p:spPr>
        <p:txBody>
          <a:bodyPr/>
          <a:lstStyle/>
          <a:p>
            <a:pPr algn="ctr">
              <a:defRPr/>
            </a:pPr>
            <a:r>
              <a:rPr lang="ru-RU" sz="2400" kern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ОТРАСЛЕВОГО ЦЕНТРА ПРОФЕССИОНАЛЬНЫХ КОМПЕТЕНЦИЙ</a:t>
            </a:r>
            <a:endParaRPr lang="ru-RU" sz="2400" kern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260648"/>
            <a:ext cx="6624736" cy="7200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785918" y="1071546"/>
            <a:ext cx="1857388" cy="857256"/>
          </a:xfrm>
          <a:prstGeom prst="rect">
            <a:avLst/>
          </a:prstGeom>
          <a:gradFill flip="none" rotWithShape="1">
            <a:gsLst>
              <a:gs pos="3000">
                <a:schemeClr val="accent5">
                  <a:lumMod val="60000"/>
                  <a:lumOff val="40000"/>
                </a:schemeClr>
              </a:gs>
              <a:gs pos="50000">
                <a:srgbClr val="FFFFFF"/>
              </a:gs>
              <a:gs pos="9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en-US" sz="800" b="1" dirty="0" smtClean="0"/>
          </a:p>
          <a:p>
            <a:pPr algn="ctr"/>
            <a:r>
              <a:rPr lang="ru-RU" sz="1600" b="1" dirty="0" err="1" smtClean="0"/>
              <a:t>Стейкхолдер</a:t>
            </a:r>
            <a:endParaRPr lang="ru-RU" sz="1600" b="1" dirty="0" smtClean="0"/>
          </a:p>
          <a:p>
            <a:pPr algn="ctr"/>
            <a:r>
              <a:rPr lang="ru-RU" sz="1600" b="1" dirty="0" smtClean="0"/>
              <a:t>ФГУП «ПО «Маяк»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14282" y="1071546"/>
            <a:ext cx="1500198" cy="857256"/>
          </a:xfrm>
          <a:prstGeom prst="rect">
            <a:avLst/>
          </a:prstGeom>
          <a:gradFill flip="none" rotWithShape="1">
            <a:gsLst>
              <a:gs pos="3000">
                <a:schemeClr val="accent5">
                  <a:lumMod val="60000"/>
                  <a:lumOff val="40000"/>
                </a:schemeClr>
              </a:gs>
              <a:gs pos="50000">
                <a:srgbClr val="FFFFFF"/>
              </a:gs>
              <a:gs pos="9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sz="1600" b="1" dirty="0" smtClean="0"/>
              <a:t>Предприятия разных форм собственности</a:t>
            </a:r>
            <a:endParaRPr lang="ru-RU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714744" y="1071546"/>
            <a:ext cx="1500198" cy="857256"/>
          </a:xfrm>
          <a:prstGeom prst="rect">
            <a:avLst/>
          </a:prstGeom>
          <a:gradFill flip="none" rotWithShape="1">
            <a:gsLst>
              <a:gs pos="3000">
                <a:schemeClr val="accent5">
                  <a:lumMod val="60000"/>
                  <a:lumOff val="40000"/>
                </a:schemeClr>
              </a:gs>
              <a:gs pos="50000">
                <a:srgbClr val="FFFFFF"/>
              </a:gs>
              <a:gs pos="9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en-US" sz="800" b="1" dirty="0" smtClean="0"/>
          </a:p>
          <a:p>
            <a:pPr algn="ctr"/>
            <a:r>
              <a:rPr lang="ru-RU" sz="1600" b="1" dirty="0" smtClean="0"/>
              <a:t>Ассоциация </a:t>
            </a:r>
            <a:r>
              <a:rPr lang="en-US" sz="1600" b="1" dirty="0" err="1" smtClean="0"/>
              <a:t>Worldskills</a:t>
            </a:r>
            <a:endParaRPr lang="ru-RU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286380" y="1071546"/>
            <a:ext cx="1500198" cy="857256"/>
          </a:xfrm>
          <a:prstGeom prst="rect">
            <a:avLst/>
          </a:prstGeom>
          <a:gradFill flip="none" rotWithShape="1">
            <a:gsLst>
              <a:gs pos="3000">
                <a:schemeClr val="accent5">
                  <a:lumMod val="60000"/>
                  <a:lumOff val="40000"/>
                </a:schemeClr>
              </a:gs>
              <a:gs pos="50000">
                <a:srgbClr val="FFFFFF"/>
              </a:gs>
              <a:gs pos="9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en-US" sz="800" b="1" dirty="0" smtClean="0"/>
          </a:p>
          <a:p>
            <a:pPr algn="ctr"/>
            <a:r>
              <a:rPr lang="ru-RU" sz="1600" b="1" dirty="0" smtClean="0"/>
              <a:t>Управление образования</a:t>
            </a:r>
            <a:endParaRPr lang="ru-RU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16" y="1071546"/>
            <a:ext cx="2071670" cy="857256"/>
          </a:xfrm>
          <a:prstGeom prst="rect">
            <a:avLst/>
          </a:prstGeom>
          <a:gradFill flip="none" rotWithShape="1">
            <a:gsLst>
              <a:gs pos="3000">
                <a:schemeClr val="accent5">
                  <a:lumMod val="60000"/>
                  <a:lumOff val="40000"/>
                </a:schemeClr>
              </a:gs>
              <a:gs pos="50000">
                <a:srgbClr val="FFFFFF"/>
              </a:gs>
              <a:gs pos="9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en-US" sz="800" b="1" dirty="0" smtClean="0"/>
          </a:p>
          <a:p>
            <a:pPr algn="ctr">
              <a:lnSpc>
                <a:spcPts val="1400"/>
              </a:lnSpc>
            </a:pPr>
            <a:r>
              <a:rPr lang="ru-RU" sz="1600" b="1" dirty="0" smtClean="0"/>
              <a:t>Профессиональные образовательные учреждения</a:t>
            </a:r>
            <a:endParaRPr lang="ru-RU" sz="1600" b="1" dirty="0"/>
          </a:p>
        </p:txBody>
      </p:sp>
      <p:sp>
        <p:nvSpPr>
          <p:cNvPr id="15" name="Овал 14"/>
          <p:cNvSpPr/>
          <p:nvPr/>
        </p:nvSpPr>
        <p:spPr>
          <a:xfrm>
            <a:off x="2500298" y="2928934"/>
            <a:ext cx="4214842" cy="1000132"/>
          </a:xfrm>
          <a:prstGeom prst="ellipse">
            <a:avLst/>
          </a:prstGeom>
          <a:gradFill flip="none" rotWithShape="1">
            <a:gsLst>
              <a:gs pos="3000">
                <a:schemeClr val="accent2">
                  <a:lumMod val="60000"/>
                  <a:lumOff val="40000"/>
                </a:schemeClr>
              </a:gs>
              <a:gs pos="50000">
                <a:srgbClr val="FFFFFF"/>
              </a:gs>
              <a:gs pos="90000">
                <a:schemeClr val="accent2">
                  <a:lumMod val="60000"/>
                  <a:lumOff val="4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786050" y="3000372"/>
            <a:ext cx="3714776" cy="1071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b="1" dirty="0" smtClean="0"/>
              <a:t>ОТРАСЛЕВОЙ ЦЕНТР ПРОФЕССИОНАЛЬНЫХ КОМПЕТЕНЦИЙ</a:t>
            </a:r>
            <a:endParaRPr lang="ru-RU" b="1" dirty="0"/>
          </a:p>
        </p:txBody>
      </p:sp>
      <p:sp>
        <p:nvSpPr>
          <p:cNvPr id="18" name="Дуга 17"/>
          <p:cNvSpPr/>
          <p:nvPr/>
        </p:nvSpPr>
        <p:spPr bwMode="auto">
          <a:xfrm>
            <a:off x="2071670" y="2571744"/>
            <a:ext cx="5143536" cy="2286016"/>
          </a:xfrm>
          <a:prstGeom prst="arc">
            <a:avLst>
              <a:gd name="adj1" fmla="val 10828370"/>
              <a:gd name="adj2" fmla="val 33267"/>
            </a:avLst>
          </a:prstGeom>
          <a:noFill/>
          <a:ln w="444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arrow"/>
            <a:tailEnd type="arrow"/>
          </a:ln>
          <a:effectLst/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928794" y="2857496"/>
            <a:ext cx="5357850" cy="1143008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prstTxWarp prst="textArchUp">
              <a:avLst>
                <a:gd name="adj" fmla="val 10842762"/>
              </a:avLst>
            </a:prstTxWarp>
            <a:noAutofit/>
          </a:bodyPr>
          <a:lstStyle/>
          <a:p>
            <a:pPr algn="ctr"/>
            <a:r>
              <a:rPr lang="ru-RU" dirty="0" smtClean="0"/>
              <a:t>Региональный стандарт</a:t>
            </a:r>
            <a:endParaRPr lang="ru-RU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4357686" y="2357430"/>
            <a:ext cx="214314" cy="214314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2643174" y="2357430"/>
            <a:ext cx="214314" cy="500066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6072198" y="2357430"/>
            <a:ext cx="214314" cy="357190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857224" y="2500306"/>
            <a:ext cx="1214446" cy="6429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dirty="0"/>
          </a:p>
        </p:txBody>
      </p:sp>
      <p:sp>
        <p:nvSpPr>
          <p:cNvPr id="22" name="Стрелка вниз 21"/>
          <p:cNvSpPr/>
          <p:nvPr/>
        </p:nvSpPr>
        <p:spPr>
          <a:xfrm rot="18940144">
            <a:off x="1697256" y="2113323"/>
            <a:ext cx="211482" cy="1370307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714348" y="2571744"/>
            <a:ext cx="1428760" cy="6429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7000892" y="1857364"/>
            <a:ext cx="1669864" cy="5000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Стандарты ФГОС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1857364"/>
            <a:ext cx="2000232" cy="5715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Профессиональные стандарты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28794" y="1857364"/>
            <a:ext cx="1669864" cy="5000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Отраслевые стандарты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43306" y="1857364"/>
            <a:ext cx="1669864" cy="4286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Стандарты </a:t>
            </a:r>
            <a:r>
              <a:rPr lang="en-US" sz="14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Worldskills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86380" y="1857364"/>
            <a:ext cx="1669864" cy="5000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Стандарты ФГОС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ОО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42844" y="4000504"/>
            <a:ext cx="3143240" cy="714380"/>
          </a:xfrm>
          <a:prstGeom prst="roundRect">
            <a:avLst/>
          </a:prstGeom>
          <a:gradFill flip="none" rotWithShape="1">
            <a:gsLst>
              <a:gs pos="3000">
                <a:schemeClr val="tx2">
                  <a:lumMod val="40000"/>
                  <a:lumOff val="60000"/>
                </a:schemeClr>
              </a:gs>
              <a:gs pos="50000">
                <a:srgbClr val="FFFFFF"/>
              </a:gs>
              <a:gs pos="90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0" y="4000504"/>
            <a:ext cx="3286116" cy="5000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СЦК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«Сварочные технологии»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643306" y="4071942"/>
            <a:ext cx="2286016" cy="714380"/>
          </a:xfrm>
          <a:prstGeom prst="roundRect">
            <a:avLst/>
          </a:prstGeom>
          <a:gradFill flip="none" rotWithShape="1">
            <a:gsLst>
              <a:gs pos="3000">
                <a:schemeClr val="tx2">
                  <a:lumMod val="40000"/>
                  <a:lumOff val="60000"/>
                </a:schemeClr>
              </a:gs>
              <a:gs pos="50000">
                <a:srgbClr val="FFFFFF"/>
              </a:gs>
              <a:gs pos="90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429388" y="4000504"/>
            <a:ext cx="2500330" cy="642942"/>
          </a:xfrm>
          <a:prstGeom prst="roundRect">
            <a:avLst/>
          </a:prstGeom>
          <a:gradFill flip="none" rotWithShape="1">
            <a:gsLst>
              <a:gs pos="3000">
                <a:schemeClr val="tx2">
                  <a:lumMod val="40000"/>
                  <a:lumOff val="60000"/>
                </a:schemeClr>
              </a:gs>
              <a:gs pos="50000">
                <a:srgbClr val="FFFFFF"/>
              </a:gs>
              <a:gs pos="90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3571868" y="4071942"/>
            <a:ext cx="2500330" cy="5000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СЦК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«Электромонтаж»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00760" y="4000504"/>
            <a:ext cx="3286116" cy="5000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СЦК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Мехатроника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»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2844" y="4929198"/>
            <a:ext cx="8858312" cy="16430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42844" y="4857760"/>
            <a:ext cx="8786874" cy="1815882"/>
          </a:xfrm>
          <a:prstGeom prst="rect">
            <a:avLst/>
          </a:prstGeom>
          <a:noFill/>
          <a:ln w="47625" cmpd="sng">
            <a:solidFill>
              <a:schemeClr val="tx2">
                <a:lumMod val="75000"/>
              </a:schemeClr>
            </a:solidFill>
            <a:prstDash val="sys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3038" marR="0" lvl="0" indent="-1730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730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Управление талантами и кадровым притоком в отрасль эффективной молодежи, квалифицированных специалистов в системе приоритетных компетенций/профессий;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3038" marR="0" lvl="0" indent="-1730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730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Профессиональное обучение на основе стандартов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WorldSkills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соответствии с потребностями в кадрах;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3038" marR="0" lvl="0" indent="-1730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730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Квалификационная подготовка/переподготовка выпускников и сотрудников в системе компетенций/профессий отрасли,  с соответствующей независимой оценкой;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3038" marR="0" lvl="0" indent="-1730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730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Развитие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чемпионат-движения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 основе методики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WorldSkills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для обучающих и сотрудников отрасли  на технологических площадках ОЦПК;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3038" marR="0" lvl="0" indent="-1730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730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Развитие наставничества в ОЦПК и на партнерских площадках предприятий и образовательных организаций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Стрелка вниз 40"/>
          <p:cNvSpPr/>
          <p:nvPr/>
        </p:nvSpPr>
        <p:spPr>
          <a:xfrm>
            <a:off x="4572000" y="3857628"/>
            <a:ext cx="285752" cy="21431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низ 41"/>
          <p:cNvSpPr/>
          <p:nvPr/>
        </p:nvSpPr>
        <p:spPr>
          <a:xfrm rot="18972893">
            <a:off x="6607789" y="3611793"/>
            <a:ext cx="285752" cy="423987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низ 42"/>
          <p:cNvSpPr/>
          <p:nvPr/>
        </p:nvSpPr>
        <p:spPr>
          <a:xfrm rot="2266069">
            <a:off x="2521101" y="3617560"/>
            <a:ext cx="286520" cy="401506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0"/>
            <a:ext cx="7850188" cy="962025"/>
          </a:xfrm>
        </p:spPr>
        <p:txBody>
          <a:bodyPr/>
          <a:lstStyle/>
          <a:p>
            <a:pPr>
              <a:defRPr/>
            </a:pPr>
            <a:r>
              <a:rPr lang="ru-RU" sz="2400" kern="1200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32439" y="6415088"/>
            <a:ext cx="489323" cy="398462"/>
          </a:xfrm>
          <a:noFill/>
        </p:spPr>
        <p:txBody>
          <a:bodyPr/>
          <a:lstStyle/>
          <a:p>
            <a:fld id="{D25EC1F1-569E-4D02-8883-49DBD50883BF}" type="slidenum">
              <a:rPr lang="ru-RU" altLang="ru-RU" smtClean="0">
                <a:solidFill>
                  <a:srgbClr val="254061"/>
                </a:solidFill>
                <a:latin typeface="Arial" pitchFamily="34" charset="0"/>
              </a:rPr>
              <a:pPr/>
              <a:t>8</a:t>
            </a:fld>
            <a:endParaRPr lang="ru-RU" altLang="ru-RU" dirty="0" smtClean="0">
              <a:solidFill>
                <a:srgbClr val="254061"/>
              </a:solidFill>
              <a:latin typeface="Arial" pitchFamily="34" charset="0"/>
            </a:endParaRPr>
          </a:p>
        </p:txBody>
      </p:sp>
      <p:sp>
        <p:nvSpPr>
          <p:cNvPr id="18436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ПЛАН </a:t>
            </a:r>
            <a:r>
              <a:rPr lang="ru-RU" alt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ЗАСТРОЙКИ</a:t>
            </a:r>
          </a:p>
          <a:p>
            <a:pPr algn="ctr" eaLnBrk="1" hangingPunct="1"/>
            <a:r>
              <a:rPr lang="ru-RU" alt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ОТРАСЛЕВОГО ЦЕНТРА ПРОФЕССИОНАЛЬНЫХ КОМПЕТЕНЦИЙ</a:t>
            </a:r>
            <a:endParaRPr lang="ru-RU" altLang="ru-RU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/>
            <a:endParaRPr lang="ru-RU" alt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7" name="TextBox 11"/>
          <p:cNvSpPr txBox="1">
            <a:spLocks noChangeArrowheads="1"/>
          </p:cNvSpPr>
          <p:nvPr/>
        </p:nvSpPr>
        <p:spPr bwMode="auto">
          <a:xfrm>
            <a:off x="2987675" y="1484313"/>
            <a:ext cx="1871663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1" name="Прямоугольник 10">
            <a:extLst>
              <a:ext uri="{FF2B5EF4-FFF2-40B4-BE49-F238E27FC236}"/>
            </a:extLst>
          </p:cNvPr>
          <p:cNvSpPr/>
          <p:nvPr/>
        </p:nvSpPr>
        <p:spPr>
          <a:xfrm>
            <a:off x="2214563" y="6488113"/>
            <a:ext cx="35036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30" dirty="0">
                <a:solidFill>
                  <a:schemeClr val="accent1">
                    <a:lumMod val="50000"/>
                  </a:schemeClr>
                </a:solidFill>
              </a:rPr>
              <a:t>Озерский технический колледж</a:t>
            </a:r>
            <a:endParaRPr lang="ru-RU" b="1" spc="3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9" name="Рисунок 9" descr="ПЦК Сварочные технологии вариант 2.JPG"/>
          <p:cNvPicPr>
            <a:picLocks noChangeAspect="1"/>
          </p:cNvPicPr>
          <p:nvPr/>
        </p:nvPicPr>
        <p:blipFill>
          <a:blip r:embed="rId3" cstate="print"/>
          <a:srcRect t="4774" r="22427" b="12637"/>
          <a:stretch>
            <a:fillRect/>
          </a:stretch>
        </p:blipFill>
        <p:spPr bwMode="auto">
          <a:xfrm>
            <a:off x="323528" y="764704"/>
            <a:ext cx="8531225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571736" y="2500306"/>
            <a:ext cx="1857388" cy="7858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b="1" dirty="0" err="1" smtClean="0">
                <a:latin typeface="Arial" pitchFamily="34" charset="0"/>
                <a:cs typeface="Arial" pitchFamily="34" charset="0"/>
              </a:rPr>
              <a:t>Мехатроника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72330" y="2643182"/>
            <a:ext cx="1000132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429388" y="2357430"/>
            <a:ext cx="1928826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Электромонтаж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71736" y="4786322"/>
            <a:ext cx="1857388" cy="9286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Сварочные технологии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5329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МАСШТАБ ВНЕДРЕНИЯ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850" y="4868863"/>
          <a:ext cx="8567738" cy="1403350"/>
        </p:xfrm>
        <a:graphic>
          <a:graphicData uri="http://schemas.openxmlformats.org/drawingml/2006/table">
            <a:tbl>
              <a:tblPr/>
              <a:tblGrid>
                <a:gridCol w="503238"/>
                <a:gridCol w="8064500"/>
              </a:tblGrid>
              <a:tr h="579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</a:p>
                  </a:txBody>
                  <a:tcPr marL="91425" marR="91425" marT="45688" marB="4568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Соответствующие программы СПО/ВО/ДПО и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профмодули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реализуемые партнерами</a:t>
                      </a:r>
                    </a:p>
                  </a:txBody>
                  <a:tcPr marL="91425" marR="91425"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AF6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1425" marR="91425" marT="45688" marB="4568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15.02.07 Автоматизация технологических процессов и производств (по отраслям)</a:t>
                      </a:r>
                    </a:p>
                  </a:txBody>
                  <a:tcPr marL="91433" marR="91433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1425" marR="91425" marT="45688" marB="4568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22.02.06 Сварочное производство</a:t>
                      </a:r>
                    </a:p>
                  </a:txBody>
                  <a:tcPr marL="91433" marR="91433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1425" marR="91425" marT="45688" marB="4568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13.02.07. Электроснабжение (по отраслям)</a:t>
                      </a:r>
                    </a:p>
                  </a:txBody>
                  <a:tcPr marL="91433" marR="91433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850" y="1196975"/>
          <a:ext cx="8496300" cy="3475314"/>
        </p:xfrm>
        <a:graphic>
          <a:graphicData uri="http://schemas.openxmlformats.org/drawingml/2006/table">
            <a:tbl>
              <a:tblPr/>
              <a:tblGrid>
                <a:gridCol w="1655763"/>
                <a:gridCol w="2303462"/>
                <a:gridCol w="2305050"/>
                <a:gridCol w="2232025"/>
              </a:tblGrid>
              <a:tr h="33526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Период</a:t>
                      </a:r>
                    </a:p>
                  </a:txBody>
                  <a:tcPr marL="91437" marR="91437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AF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Спрос на подготовку по компетенциям</a:t>
                      </a:r>
                    </a:p>
                  </a:txBody>
                  <a:tcPr marL="91437" marR="91437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52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дивизионе</a:t>
                      </a:r>
                    </a:p>
                  </a:txBody>
                  <a:tcPr marL="91437" marR="91437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отрасли</a:t>
                      </a:r>
                    </a:p>
                  </a:txBody>
                  <a:tcPr marL="91437" marR="91437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внешний рынок</a:t>
                      </a:r>
                    </a:p>
                  </a:txBody>
                  <a:tcPr marL="91437" marR="91437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AF6"/>
                    </a:solidFill>
                  </a:tcPr>
                </a:tc>
              </a:tr>
              <a:tr h="11887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2017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компетенции/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кол-во клиентов</a:t>
                      </a:r>
                    </a:p>
                  </a:txBody>
                  <a:tcPr marL="91437" marR="91437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Идет формирование прогноза потребности по 3 компетенциям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ФГУП «ПО «Маяк»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Мехатроника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/50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Сварочные технологии/50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Электромонтаж /50</a:t>
                      </a:r>
                    </a:p>
                  </a:txBody>
                  <a:tcPr marL="91445" marR="91445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Мехатроника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Сварочные технологии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Электромонтаж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Идет формирование прогноза потребности по 3 компетенциям</a:t>
                      </a:r>
                    </a:p>
                  </a:txBody>
                  <a:tcPr marL="91445" marR="91445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Мехатроника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/ 60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Сварочные технологии/ 60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Электромонтаж /40</a:t>
                      </a:r>
                    </a:p>
                  </a:txBody>
                  <a:tcPr marL="91445" marR="91445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3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период 2017-2022 гг.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компетенции/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кол-во клиентов</a:t>
                      </a:r>
                    </a:p>
                  </a:txBody>
                  <a:tcPr marL="91437" marR="91437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Идет формирование прогноза потребности по 3 компетенциям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ФГУП «ПО «Маяк»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Мехатроника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/250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Сварочные технологии /250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Электромонтаж/250</a:t>
                      </a:r>
                    </a:p>
                  </a:txBody>
                  <a:tcPr marL="91445" marR="91445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Мехатроника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Сварочные технологии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Электромонтаж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Идет формирование прогноза потребности по 3 компетенциям</a:t>
                      </a:r>
                    </a:p>
                  </a:txBody>
                  <a:tcPr marL="91445" marR="91445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Мехатроника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/ 300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Сварочные технологии/ 300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Электромонтаж /200</a:t>
                      </a:r>
                    </a:p>
                  </a:txBody>
                  <a:tcPr marL="91445" marR="91445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32439" y="6415088"/>
            <a:ext cx="489323" cy="398462"/>
          </a:xfrm>
          <a:noFill/>
        </p:spPr>
        <p:txBody>
          <a:bodyPr/>
          <a:lstStyle/>
          <a:p>
            <a:fld id="{D25EC1F1-569E-4D02-8883-49DBD50883BF}" type="slidenum">
              <a:rPr lang="ru-RU" altLang="ru-RU" sz="2000" b="1" smtClean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pPr/>
              <a:t>9</a:t>
            </a:fld>
            <a:endParaRPr lang="ru-RU" altLang="ru-RU" sz="2000" b="1" dirty="0" smtClean="0">
              <a:solidFill>
                <a:srgbClr val="25406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1_Оформление по умолчанию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noFill/>
        <a:ln w="9525" cap="flat" cmpd="sng" algn="ctr">
          <a:solidFill>
            <a:schemeClr val="accent1"/>
          </a:solidFill>
          <a:prstDash val="solid"/>
          <a:round/>
          <a:headEnd type="arrow"/>
          <a:tailEnd type="arrow"/>
        </a:ln>
        <a:effectLst/>
      </a:spPr>
      <a:bodyPr/>
      <a:lstStyle/>
    </a:lnDef>
    <a:txDef>
      <a:spPr>
        <a:noFill/>
      </a:spPr>
      <a:bodyPr wrap="none" rtlCol="0">
        <a:noAutofit/>
      </a:bodyPr>
      <a:lstStyle>
        <a:defPPr>
          <a:defRPr dirty="0"/>
        </a:defPPr>
      </a:lstStyle>
    </a:txDef>
  </a:objectDefaults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15943</TotalTime>
  <Words>1361</Words>
  <Application>Microsoft Office PowerPoint</Application>
  <PresentationFormat>Экран (4:3)</PresentationFormat>
  <Paragraphs>373</Paragraphs>
  <Slides>16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11_Оформление по умолчанию</vt:lpstr>
      <vt:lpstr>ИТОГИ РЕАЛИЗАЦИИ  РЕГИОНАЛЬНОГО СТАНДАРТА КАДРОВОГО ОБЕСПЕЧЕНИЯ ПРОМЫШЛЕННОГО РОСТА</vt:lpstr>
      <vt:lpstr>УРОВНИ РЕАЛИЗАЦИИ  РЕГИОНАЛЬНОГО СТАНДАРТА</vt:lpstr>
      <vt:lpstr>СИСТЕМНАЯ МОДЕЛЬ ДУАЛЬНОГО ОБРАЗОВАНИЯ</vt:lpstr>
      <vt:lpstr>ДЕЙСТВУЮЩАЯ МОДЕЛЬ  ПРАКТИКО-ОРИЕНТИРОВАННОГО ОБРАЗОВАНИЯ (ГБПОУ «ОзТК» и ФГУП «ПО «Маяк»)</vt:lpstr>
      <vt:lpstr>РЕЗУЛЬТАТЫ ДЕМОНСТРАЦИОННОГО ЭКЗАМЕНА 2017</vt:lpstr>
      <vt:lpstr>ОТРАСЛЕВОЙ ЦЕНТР  ПРОФЕССИОНАЛЬНЫХ КОМПЕТЕНЦИЙ</vt:lpstr>
      <vt:lpstr>МОДЕЛЬ ОТРАСЛЕВОГО ЦЕНТРА ПРОФЕССИОНАЛЬНЫХ КОМПЕТЕНЦИЙ</vt:lpstr>
      <vt:lpstr> </vt:lpstr>
      <vt:lpstr>МАСШТАБ ВНЕДРЕНИЯ</vt:lpstr>
      <vt:lpstr>ОСНОВНЫЕ ПОКАЗАТЕЛИ ЦЕНТРА Характер изменений в 2016-2018 гг.</vt:lpstr>
      <vt:lpstr>ВЫПУСКНИКИ ПРОГРАММ ЦЕНТРА ХАРАКТЕР ИЗМЕНЕНИЙ В 2017-2019 ГГ.</vt:lpstr>
      <vt:lpstr>УПРАВЛЕНИЕ ТАЛАНТАМИ И КАДРОВЫМ ПРИТОКОМ  В 2017-2019 ГГ.</vt:lpstr>
      <vt:lpstr>УПРАВЛЕНИЕ КАЧЕСТВОМ И КВАЛИФИКАЦИЕЙ ВЫПУСКНИКОВ ОЦПК/ НА 2019 ГОД</vt:lpstr>
      <vt:lpstr>ЭКСПЕРТНАЯ КОМАНДА ЦЕНТРА</vt:lpstr>
      <vt:lpstr>ОРГАНИЗАЦИОННО-ФУНКЦИОНАЛЬНАЯ СТРУКТУРА ЦЕНТРА</vt:lpstr>
      <vt:lpstr>Слайд 16</vt:lpstr>
    </vt:vector>
  </TitlesOfParts>
  <Company>ПО Маяк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raz</dc:creator>
  <cp:lastModifiedBy>Student</cp:lastModifiedBy>
  <cp:revision>789</cp:revision>
  <cp:lastPrinted>2014-12-22T09:47:02Z</cp:lastPrinted>
  <dcterms:created xsi:type="dcterms:W3CDTF">2012-02-10T03:53:37Z</dcterms:created>
  <dcterms:modified xsi:type="dcterms:W3CDTF">2017-12-05T16:22:42Z</dcterms:modified>
</cp:coreProperties>
</file>