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9" r:id="rId9"/>
    <p:sldId id="277" r:id="rId10"/>
    <p:sldId id="264" r:id="rId11"/>
    <p:sldId id="267" r:id="rId12"/>
    <p:sldId id="270" r:id="rId13"/>
    <p:sldId id="275" r:id="rId14"/>
    <p:sldId id="263" r:id="rId15"/>
    <p:sldId id="278" r:id="rId16"/>
    <p:sldId id="266" r:id="rId17"/>
    <p:sldId id="279" r:id="rId18"/>
    <p:sldId id="265" r:id="rId19"/>
    <p:sldId id="271" r:id="rId20"/>
    <p:sldId id="272" r:id="rId21"/>
    <p:sldId id="273" r:id="rId22"/>
    <p:sldId id="274" r:id="rId23"/>
    <p:sldId id="276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6A8"/>
    <a:srgbClr val="9EBCEC"/>
    <a:srgbClr val="F68D36"/>
    <a:srgbClr val="CC0066"/>
    <a:srgbClr val="E8EEF8"/>
    <a:srgbClr val="C0D0EE"/>
    <a:srgbClr val="DBE4F5"/>
    <a:srgbClr val="5589DD"/>
    <a:srgbClr val="A4BCE6"/>
    <a:srgbClr val="D5DF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9" autoAdjust="0"/>
    <p:restoredTop sz="94660"/>
  </p:normalViewPr>
  <p:slideViewPr>
    <p:cSldViewPr>
      <p:cViewPr>
        <p:scale>
          <a:sx n="100" d="100"/>
          <a:sy n="100" d="100"/>
        </p:scale>
        <p:origin x="-234" y="-6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340"/>
      <c:perspective val="30"/>
    </c:view3D>
    <c:plotArea>
      <c:layout>
        <c:manualLayout>
          <c:layoutTarget val="inner"/>
          <c:xMode val="edge"/>
          <c:yMode val="edge"/>
          <c:x val="2.4420363549349292E-2"/>
          <c:y val="9.767857804602359E-2"/>
          <c:w val="0.94030577799047965"/>
          <c:h val="0.902321421953977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114300" h="114300"/>
              <a:bevelB w="114300" h="114300"/>
            </a:sp3d>
          </c:spPr>
          <c:explosion val="12"/>
          <c:dPt>
            <c:idx val="0"/>
            <c:spPr>
              <a:solidFill>
                <a:srgbClr val="3484CC"/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Pt>
            <c:idx val="2"/>
            <c:spPr>
              <a:solidFill>
                <a:srgbClr val="A2C7E8"/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cat>
            <c:strRef>
              <c:f>Лист1!$A$2:$A$4</c:f>
              <c:strCache>
                <c:ptCount val="3"/>
                <c:pt idx="0">
                  <c:v>ЧЛЕНСКИЕ</c:v>
                </c:pt>
                <c:pt idx="1">
                  <c:v>ЦЕЛЕВЫЕ ВЗНОСЫ</c:v>
                </c:pt>
                <c:pt idx="2">
                  <c:v>ОСТАТОК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830000</c:v>
                </c:pt>
                <c:pt idx="1">
                  <c:v>180000</c:v>
                </c:pt>
                <c:pt idx="2">
                  <c:v>120010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120"/>
      <c:perspective val="30"/>
    </c:view3D>
    <c:plotArea>
      <c:layout>
        <c:manualLayout>
          <c:layoutTarget val="inner"/>
          <c:xMode val="edge"/>
          <c:yMode val="edge"/>
          <c:x val="2.4420363549349216E-2"/>
          <c:y val="9.7678578046023048E-2"/>
          <c:w val="0.94030577799047965"/>
          <c:h val="0.902321421953977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114300" h="114300"/>
              <a:bevelB w="114300" h="114300"/>
            </a:sp3d>
          </c:spPr>
          <c:explosion val="25"/>
          <c:dPt>
            <c:idx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Pt>
            <c:idx val="1"/>
            <c:spPr>
              <a:solidFill>
                <a:srgbClr val="3484CC"/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Pt>
            <c:idx val="2"/>
            <c:spPr>
              <a:solidFill>
                <a:srgbClr val="0446A8"/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Pt>
            <c:idx val="4"/>
            <c:spPr>
              <a:solidFill>
                <a:srgbClr val="C2DAF0"/>
              </a:solidFill>
              <a:scene3d>
                <a:camera prst="orthographicFront"/>
                <a:lightRig rig="threePt" dir="t"/>
              </a:scene3d>
              <a:sp3d prstMaterial="plastic">
                <a:bevelT w="114300" h="114300"/>
                <a:bevelB w="114300" h="114300"/>
              </a:sp3d>
            </c:spPr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Фонд оплаты труда</c:v>
                </c:pt>
                <c:pt idx="1">
                  <c:v>Финансирование мероприятий</c:v>
                </c:pt>
                <c:pt idx="2">
                  <c:v>Печатные издания и реклама</c:v>
                </c:pt>
                <c:pt idx="3">
                  <c:v>Юбилейные даты</c:v>
                </c:pt>
                <c:pt idx="4">
                  <c:v>Хозяйственные, канцелярские и почтовые расходы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107806</c:v>
                </c:pt>
                <c:pt idx="1">
                  <c:v>834981</c:v>
                </c:pt>
                <c:pt idx="2">
                  <c:v>50000</c:v>
                </c:pt>
                <c:pt idx="3">
                  <c:v>15000</c:v>
                </c:pt>
                <c:pt idx="4">
                  <c:v>75025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CE092-D9AB-4736-A434-59211B0FF5D7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B6BCB-2449-474E-A775-BA9432BCD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B6BCB-2449-474E-A775-BA9432BCDF0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tiff"/><Relationship Id="rId5" Type="http://schemas.openxmlformats.org/officeDocument/2006/relationships/image" Target="../media/image55.tiff"/><Relationship Id="rId4" Type="http://schemas.openxmlformats.org/officeDocument/2006/relationships/image" Target="../media/image54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-142908" y="2428874"/>
            <a:ext cx="9286908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8"/>
            <a:ext cx="9144000" cy="178595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71594" y="2000246"/>
            <a:ext cx="9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О РАБОТЕ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СОВЕТА ДИРЕКТОРОВ ПОО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АССОЦИАЦИИ ОУ СПО ЧЕЛЯБИНСКОЙ ОБЛАСТИ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2016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1935" y="3714758"/>
            <a:ext cx="7090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И.И. Тубер, председатель Совета директоров,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председатель Правления Ассоциации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742"/>
            <a:ext cx="9144000" cy="1428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357568"/>
            <a:ext cx="9144000" cy="1428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1071552"/>
            <a:ext cx="5643570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83962" y="1052302"/>
            <a:ext cx="5760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23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 августа 2016г., Законодательное Собрание ЧО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85734"/>
            <a:ext cx="8858312" cy="70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2000" dirty="0" smtClean="0">
                <a:solidFill>
                  <a:srgbClr val="0446A8"/>
                </a:solidFill>
              </a:rPr>
              <a:t>АВГУСТОВСКОЕ СОВЕЩАНИЕ РАБОТНИКОВ ОБРАЗОВАНИЯ ЧЕЛЯБИНСКОЙ ОБЛАСТИ</a:t>
            </a:r>
          </a:p>
        </p:txBody>
      </p:sp>
      <p:pic>
        <p:nvPicPr>
          <p:cNvPr id="18" name="Picture 4" descr="В Челябинской области состоялось августовское совещание работников образования"/>
          <p:cNvPicPr>
            <a:picLocks noChangeAspect="1" noChangeArrowheads="1"/>
          </p:cNvPicPr>
          <p:nvPr/>
        </p:nvPicPr>
        <p:blipFill>
          <a:blip r:embed="rId2" cstate="print"/>
          <a:srcRect l="3393" r="7971"/>
          <a:stretch>
            <a:fillRect/>
          </a:stretch>
        </p:blipFill>
        <p:spPr bwMode="auto">
          <a:xfrm>
            <a:off x="99340" y="2019386"/>
            <a:ext cx="2823954" cy="212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6" descr="Картинки по запросу АВГУСТОВСКОЕ СОВЕЩАНИЕ РАБОТНИКОВ ОБРАЗОВАНИЯ ЧЕЛЯБИНСКОЙ ОБЛАСТИ 2016"/>
          <p:cNvPicPr>
            <a:picLocks noChangeAspect="1" noChangeArrowheads="1"/>
          </p:cNvPicPr>
          <p:nvPr/>
        </p:nvPicPr>
        <p:blipFill>
          <a:blip r:embed="rId3" cstate="print"/>
          <a:srcRect l="3720" r="10358"/>
          <a:stretch>
            <a:fillRect/>
          </a:stretch>
        </p:blipFill>
        <p:spPr bwMode="auto">
          <a:xfrm>
            <a:off x="6308356" y="2019386"/>
            <a:ext cx="2736140" cy="212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71438" y="4479141"/>
            <a:ext cx="9001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Тема августовской конференции – </a:t>
            </a:r>
          </a:p>
          <a:p>
            <a:pPr algn="ctr"/>
            <a:r>
              <a:rPr lang="ru-RU" sz="1600" dirty="0" smtClean="0"/>
              <a:t>«Эффективное управление как ключевой инструмент развития образовательных систем»</a:t>
            </a:r>
          </a:p>
        </p:txBody>
      </p:sp>
      <p:pic>
        <p:nvPicPr>
          <p:cNvPr id="21" name="Picture 8" descr="Картинки по запросу АВГУСТОВСКОЕ СОВЕЩАНИЕ РАБОТНИКОВ ОБРАЗОВАНИЯ ЧЕЛЯБИНСКОЙ ОБЛАСТИ 2016"/>
          <p:cNvPicPr>
            <a:picLocks noChangeAspect="1" noChangeArrowheads="1"/>
          </p:cNvPicPr>
          <p:nvPr/>
        </p:nvPicPr>
        <p:blipFill>
          <a:blip r:embed="rId4" cstate="print"/>
          <a:srcRect l="5769" r="7692"/>
          <a:stretch>
            <a:fillRect/>
          </a:stretch>
        </p:blipFill>
        <p:spPr bwMode="auto">
          <a:xfrm>
            <a:off x="2995988" y="1851670"/>
            <a:ext cx="3240360" cy="24097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1363942"/>
            <a:ext cx="4286248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1363942"/>
            <a:ext cx="3974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19-25 сентября 2016 г.,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респ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. Крым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38" y="274820"/>
            <a:ext cx="9001156" cy="131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446A8"/>
                </a:solidFill>
              </a:rPr>
              <a:t>ОБЩЕРОССИЙСКИЙ СЕМИНАР-СОВЕЩАНИЕ РУКОВОДИТЕЛЕЙ ПОО «КАДРОВОЕ ОСНАЩЕНИЕ РЕГИОНАЛЬНОЙ ЭКОНОМИКИ: НОВЫЕ ИНСТРУМЕНТЫ И ЗАПРОСЫ ТРУДОВЫХ РЫНКОВ, </a:t>
            </a:r>
          </a:p>
          <a:p>
            <a:r>
              <a:rPr lang="ru-RU" sz="2000" dirty="0" smtClean="0">
                <a:solidFill>
                  <a:srgbClr val="0446A8"/>
                </a:solidFill>
              </a:rPr>
              <a:t>ТЕХНОЛОГИИ ОБУЧЕНИЯ»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5110" y="4443958"/>
            <a:ext cx="8286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 совещании приняли участие представители региональных Министерств образования и науки, сотрудники Федерального института развития образования</a:t>
            </a:r>
          </a:p>
        </p:txBody>
      </p:sp>
      <p:pic>
        <p:nvPicPr>
          <p:cNvPr id="18" name="Picture 2" descr="http://osorgin.ru/assets/images/medium/na-sentyabr-2014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971496" y="1881281"/>
            <a:ext cx="3279308" cy="24594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 descr="фото НПОУ Профессион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1" y="2097305"/>
            <a:ext cx="2784307" cy="20882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http://newsregions.ru/wp-content/uploads/2016/09/1c9c751141317b52a23c10a028c71c8d.jpg"/>
          <p:cNvPicPr>
            <a:picLocks noChangeAspect="1" noChangeArrowheads="1"/>
          </p:cNvPicPr>
          <p:nvPr/>
        </p:nvPicPr>
        <p:blipFill>
          <a:blip r:embed="rId4" cstate="print"/>
          <a:srcRect l="8402" r="3747"/>
          <a:stretch>
            <a:fillRect/>
          </a:stretch>
        </p:blipFill>
        <p:spPr bwMode="auto">
          <a:xfrm>
            <a:off x="66684" y="2105469"/>
            <a:ext cx="2840968" cy="21520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1122298"/>
            <a:ext cx="4429124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1122298"/>
            <a:ext cx="3974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27 октября 2016 г., ДУМ «Смена»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85734"/>
            <a:ext cx="7926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446A8"/>
                </a:solidFill>
              </a:rPr>
              <a:t>ТОРЖЕСТВЕННОЕ ПОДВЕДЕНИЕ ИТОГОВ КОМПЛЕКСНОЙ СПАРТАКИАДЫ СРЕДИ ОБУЧАЮЩХСЯ СПО</a:t>
            </a:r>
          </a:p>
        </p:txBody>
      </p:sp>
      <p:pic>
        <p:nvPicPr>
          <p:cNvPr id="19" name="Picture 8" descr="http://www.kursdela.biz/upload/medialibrary/e23/2ixxsagthlh.jpg"/>
          <p:cNvPicPr>
            <a:picLocks noChangeArrowheads="1"/>
          </p:cNvPicPr>
          <p:nvPr/>
        </p:nvPicPr>
        <p:blipFill>
          <a:blip r:embed="rId2" cstate="screen"/>
          <a:srcRect l="4878"/>
          <a:stretch>
            <a:fillRect/>
          </a:stretch>
        </p:blipFill>
        <p:spPr bwMode="auto">
          <a:xfrm>
            <a:off x="94804" y="1949078"/>
            <a:ext cx="2808312" cy="21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http://atvmedia.ru/assets/atvstavropol/media/18_16.jpg"/>
          <p:cNvPicPr>
            <a:picLocks noChangeArrowheads="1"/>
          </p:cNvPicPr>
          <p:nvPr/>
        </p:nvPicPr>
        <p:blipFill>
          <a:blip r:embed="rId3" cstate="screen"/>
          <a:srcRect l="11111" r="4445"/>
          <a:stretch>
            <a:fillRect/>
          </a:stretch>
        </p:blipFill>
        <p:spPr bwMode="auto">
          <a:xfrm>
            <a:off x="6312892" y="1949078"/>
            <a:ext cx="2736304" cy="21853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http://spo-aat.3dn.ru/foto/Sadykov/sja.jpg"/>
          <p:cNvPicPr>
            <a:picLocks noChangeAspect="1" noChangeArrowheads="1"/>
          </p:cNvPicPr>
          <p:nvPr/>
        </p:nvPicPr>
        <p:blipFill>
          <a:blip r:embed="rId4" cstate="print"/>
          <a:srcRect r="9292"/>
          <a:stretch>
            <a:fillRect/>
          </a:stretch>
        </p:blipFill>
        <p:spPr bwMode="auto">
          <a:xfrm>
            <a:off x="3000524" y="1813570"/>
            <a:ext cx="3240360" cy="2414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714348" y="4435247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Спортивный праздник, организованный Министерством образования и науки Челябинской области и ОГФСО «Юность России»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0189" y="285734"/>
            <a:ext cx="9001156" cy="101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446A8"/>
                </a:solidFill>
              </a:rPr>
              <a:t>XXIII ОБЛАСТНАЯ НАУЧНО-ПРАКТИЧЕСКАЯ КОНФЕРЕНЦИЯ «ИННОВАЦИИ В СИСТЕМЕ ПРОФОБРАЗОВАНИЯ: РЕГИОНАЛЬНЫЙ СТАНДАРТ КАДРОВОГО ОБЕСПЕЧЕНИЯ ПРОМЫШЛЕННОГО РОСТА»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1368875"/>
            <a:ext cx="4786314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62062" y="1359450"/>
            <a:ext cx="455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17-18 ноября 2016г., г. Магнитогорск </a:t>
            </a:r>
            <a:endParaRPr lang="ru-RU" dirty="0">
              <a:solidFill>
                <a:schemeClr val="tx2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4415867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Обсуждаемый вопрос – проблемы и пути решения по реализация положений Регионального стандарта кадрового обеспечения промышленного роста.</a:t>
            </a:r>
          </a:p>
        </p:txBody>
      </p:sp>
      <p:pic>
        <p:nvPicPr>
          <p:cNvPr id="18" name="Picture 8" descr="F:\Ассоциация_22.12.16\DSC_9026.jpg"/>
          <p:cNvPicPr>
            <a:picLocks noChangeAspect="1" noChangeArrowheads="1"/>
          </p:cNvPicPr>
          <p:nvPr/>
        </p:nvPicPr>
        <p:blipFill>
          <a:blip r:embed="rId2" cstate="print"/>
          <a:srcRect l="974" r="12346"/>
          <a:stretch>
            <a:fillRect/>
          </a:stretch>
        </p:blipFill>
        <p:spPr bwMode="auto">
          <a:xfrm>
            <a:off x="6300192" y="2084022"/>
            <a:ext cx="2777124" cy="2138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9" descr="F:\Ассоциация_22.12.16\DSC_9080.jpg"/>
          <p:cNvPicPr>
            <a:picLocks noChangeAspect="1" noChangeArrowheads="1"/>
          </p:cNvPicPr>
          <p:nvPr/>
        </p:nvPicPr>
        <p:blipFill>
          <a:blip r:embed="rId3" cstate="print"/>
          <a:srcRect l="6374" r="5295"/>
          <a:stretch>
            <a:fillRect/>
          </a:stretch>
        </p:blipFill>
        <p:spPr bwMode="auto">
          <a:xfrm>
            <a:off x="2987824" y="1907350"/>
            <a:ext cx="3240360" cy="24482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http://www.chirpo.ru/assets/images/resources/424/dsc-8900-1.jpg"/>
          <p:cNvPicPr>
            <a:picLocks noChangeAspect="1" noChangeArrowheads="1"/>
          </p:cNvPicPr>
          <p:nvPr/>
        </p:nvPicPr>
        <p:blipFill>
          <a:blip r:embed="rId4" cstate="print"/>
          <a:srcRect l="2273" r="9091"/>
          <a:stretch>
            <a:fillRect/>
          </a:stretch>
        </p:blipFill>
        <p:spPr bwMode="auto">
          <a:xfrm>
            <a:off x="99340" y="2084022"/>
            <a:ext cx="2808312" cy="21154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1368875"/>
            <a:ext cx="4786314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62062" y="1359450"/>
            <a:ext cx="455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14-18 ноября 2016г., г. Магнитогорск </a:t>
            </a:r>
            <a:endParaRPr lang="ru-RU" dirty="0">
              <a:solidFill>
                <a:schemeClr val="tx2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4519212"/>
            <a:ext cx="8643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Приобретение призов для награждения участников Чемпионата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66744"/>
            <a:ext cx="8786874" cy="70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446A8"/>
                </a:solidFill>
              </a:rPr>
              <a:t>IV ОТКРЫТЫЙ РЕГИОНАЛЬНЫЙ ЧЕМПИОНАТ </a:t>
            </a:r>
          </a:p>
          <a:p>
            <a:r>
              <a:rPr lang="ru-RU" sz="2000" dirty="0" smtClean="0">
                <a:solidFill>
                  <a:srgbClr val="0446A8"/>
                </a:solidFill>
              </a:rPr>
              <a:t>«МОЛОДЫЕ ПРОФЕССИОНАЛЫ» (WSR) ЮЖНЫЙ УРАЛ - 2016</a:t>
            </a:r>
          </a:p>
        </p:txBody>
      </p:sp>
      <p:pic>
        <p:nvPicPr>
          <p:cNvPr id="16" name="Picture 2" descr="https://pp.vk.me/c837430/v837430492/1449d/mayKLqYNbHU.jpg"/>
          <p:cNvPicPr>
            <a:picLocks noChangeAspect="1" noChangeArrowheads="1"/>
          </p:cNvPicPr>
          <p:nvPr/>
        </p:nvPicPr>
        <p:blipFill>
          <a:blip r:embed="rId2" cstate="print"/>
          <a:srcRect l="9961" t="14420" r="17968" b="3868"/>
          <a:stretch>
            <a:fillRect/>
          </a:stretch>
        </p:blipFill>
        <p:spPr bwMode="auto">
          <a:xfrm>
            <a:off x="3014878" y="1914294"/>
            <a:ext cx="3214710" cy="24288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4" descr="https://pp.vk.me/c837430/v837430492/142ff/HKIbm4IQD94.jpg"/>
          <p:cNvPicPr>
            <a:picLocks noChangeAspect="1" noChangeArrowheads="1"/>
          </p:cNvPicPr>
          <p:nvPr/>
        </p:nvPicPr>
        <p:blipFill>
          <a:blip r:embed="rId3" cstate="print"/>
          <a:srcRect l="7619" r="8571"/>
          <a:stretch>
            <a:fillRect/>
          </a:stretch>
        </p:blipFill>
        <p:spPr bwMode="auto">
          <a:xfrm>
            <a:off x="6310807" y="2071684"/>
            <a:ext cx="2716513" cy="21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6" descr="https://pp.vk.me/c837430/v837430492/14255/7nXf8WmUqmk.jpg"/>
          <p:cNvPicPr>
            <a:picLocks noChangeAspect="1" noChangeArrowheads="1"/>
          </p:cNvPicPr>
          <p:nvPr/>
        </p:nvPicPr>
        <p:blipFill>
          <a:blip r:embed="rId4" cstate="print"/>
          <a:srcRect l="11719" r="7421" b="8997"/>
          <a:stretch>
            <a:fillRect/>
          </a:stretch>
        </p:blipFill>
        <p:spPr bwMode="auto">
          <a:xfrm>
            <a:off x="71406" y="2071684"/>
            <a:ext cx="2857520" cy="21431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1295291"/>
            <a:ext cx="4786314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62062" y="1285866"/>
            <a:ext cx="455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14-18 ноября 2016г., г. Магнитогорск </a:t>
            </a:r>
            <a:endParaRPr lang="ru-RU" dirty="0">
              <a:solidFill>
                <a:schemeClr val="tx2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4519212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Вручение сертификата на сумму 30 000р. участнику Чемпионата, показавшему </a:t>
            </a:r>
          </a:p>
          <a:p>
            <a:pPr algn="ctr"/>
            <a:r>
              <a:rPr lang="ru-RU" sz="1600" dirty="0" smtClean="0"/>
              <a:t>самый высокий результат по итогам выполнения конкурсных заданий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66744"/>
            <a:ext cx="8786874" cy="70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446A8"/>
                </a:solidFill>
              </a:rPr>
              <a:t>IV ОТКРЫТЫЙ РЕГИОНАЛЬНЫЙ ЧЕМПИОНАТ </a:t>
            </a:r>
          </a:p>
          <a:p>
            <a:r>
              <a:rPr lang="ru-RU" sz="2000" dirty="0" smtClean="0">
                <a:solidFill>
                  <a:srgbClr val="0446A8"/>
                </a:solidFill>
              </a:rPr>
              <a:t>«МОЛОДЫЕ ПРОФЕССИОНАЛЫ» (WSR) ЮЖНЫЙ УРАЛ - 2016</a:t>
            </a:r>
          </a:p>
        </p:txBody>
      </p:sp>
      <p:pic>
        <p:nvPicPr>
          <p:cNvPr id="13" name="Рисунок 12" descr="серт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6811" y="2011172"/>
            <a:ext cx="2813252" cy="2203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3" descr="http://assn74.ru/sites/default/files/styles/slideshow/public/field/slideshow/logoasso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12" r="24727"/>
          <a:stretch>
            <a:fillRect/>
          </a:stretch>
        </p:blipFill>
        <p:spPr bwMode="auto">
          <a:xfrm>
            <a:off x="214282" y="1811332"/>
            <a:ext cx="2579217" cy="2492584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851671"/>
            <a:ext cx="3479934" cy="24482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1109438"/>
            <a:ext cx="4714876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61436" y="1109438"/>
            <a:ext cx="473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25 ноября 2016 г., ГБПОУ 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ЮУрГТК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5747" y="285734"/>
            <a:ext cx="9072594" cy="70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446A8"/>
                </a:solidFill>
              </a:rPr>
              <a:t>ОБЛАСТНАЯ СТУДЕНЧЕСКАЯ НАУЧНО-ТЕХНИЧЕСКАЯ КОНФЕРЕНЦИЯ «МОЛОДЕЖЬ. НАУКА. ТЕХНОЛОГИИ ПРОИЗВОДСТВА»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4435247"/>
            <a:ext cx="885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 конференции приняли участие более 350 студентов из 38 образовательных организаций (СПО И ВПО) Челябинской и Омской области</a:t>
            </a:r>
            <a:endParaRPr lang="ru-RU" sz="1600" dirty="0"/>
          </a:p>
        </p:txBody>
      </p:sp>
      <p:pic>
        <p:nvPicPr>
          <p:cNvPr id="19" name="Picture 5" descr="Z:\ОСО\Фото 2016\Областная научно-техническая конференция 25.11. 2016\foto (98)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21793" t="24605" r="3570" b="-2476"/>
          <a:stretch>
            <a:fillRect/>
          </a:stretch>
        </p:blipFill>
        <p:spPr bwMode="auto">
          <a:xfrm>
            <a:off x="2983516" y="1707654"/>
            <a:ext cx="3219454" cy="2520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7" descr="Z:\ОСО\Фото 2016\Областная научно-техническая конференция 25.11. 2016\foto (39).jpg"/>
          <p:cNvPicPr>
            <a:picLocks noChangeAspect="1" noChangeArrowheads="1"/>
          </p:cNvPicPr>
          <p:nvPr/>
        </p:nvPicPr>
        <p:blipFill>
          <a:blip r:embed="rId3" cstate="print"/>
          <a:srcRect l="3954" t="22228" r="18950"/>
          <a:stretch>
            <a:fillRect/>
          </a:stretch>
        </p:blipFill>
        <p:spPr bwMode="auto">
          <a:xfrm>
            <a:off x="95032" y="1851670"/>
            <a:ext cx="2808312" cy="21256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6" descr="Z:\ОСО\Фото 2016\Областная научно-техническая конференция 25.11. 2016\foto (27).jpg"/>
          <p:cNvPicPr>
            <a:picLocks noChangeAspect="1" noChangeArrowheads="1"/>
          </p:cNvPicPr>
          <p:nvPr/>
        </p:nvPicPr>
        <p:blipFill>
          <a:blip r:embed="rId4" cstate="print"/>
          <a:srcRect l="9442" t="6301"/>
          <a:stretch>
            <a:fillRect/>
          </a:stretch>
        </p:blipFill>
        <p:spPr bwMode="auto">
          <a:xfrm>
            <a:off x="6280582" y="1851670"/>
            <a:ext cx="2778938" cy="21574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92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1000114"/>
            <a:ext cx="3857620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1000114"/>
            <a:ext cx="3634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2 декабря 2016 г., г. Челябинск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285734"/>
            <a:ext cx="9072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446A8"/>
                </a:solidFill>
              </a:rPr>
              <a:t>II </a:t>
            </a:r>
            <a:r>
              <a:rPr lang="ru-RU" sz="2000" dirty="0" smtClean="0">
                <a:solidFill>
                  <a:srgbClr val="0446A8"/>
                </a:solidFill>
              </a:rPr>
              <a:t>МЕЖРЕГИОНАЛЬНЫЙ ФОРУМ «МАЛЫЙ И СРЕДНИЙ БИЗНЕС – БУДУЩЕЕ ЭКОНОМИКИ СТРАНЫ»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33338" y="4005748"/>
            <a:ext cx="9215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Работала дискуссионная площадка «Кадриль наёмного формата. Дефицит квалифицированных кадров – проблема производственного бизнеса или проф. образования». Экспертами на площадке выступили: Андрющенко А.Н., </a:t>
            </a:r>
            <a:r>
              <a:rPr lang="ru-RU" sz="1600" dirty="0" err="1" smtClean="0"/>
              <a:t>Статирова</a:t>
            </a:r>
            <a:r>
              <a:rPr lang="ru-RU" sz="1600" dirty="0" smtClean="0"/>
              <a:t> О.И., </a:t>
            </a:r>
            <a:r>
              <a:rPr lang="ru-RU" sz="1600" dirty="0" err="1" smtClean="0"/>
              <a:t>Тубер</a:t>
            </a:r>
            <a:r>
              <a:rPr lang="ru-RU" sz="1600" dirty="0" smtClean="0"/>
              <a:t> И.И.</a:t>
            </a:r>
          </a:p>
          <a:p>
            <a:pPr algn="ctr"/>
            <a:r>
              <a:rPr lang="ru-RU" sz="1600" dirty="0" smtClean="0"/>
              <a:t>По итогам работы дискуссионной площадки разработан проект резолюции.</a:t>
            </a:r>
            <a:endParaRPr lang="ru-RU" sz="1600" dirty="0"/>
          </a:p>
        </p:txBody>
      </p:sp>
      <p:pic>
        <p:nvPicPr>
          <p:cNvPr id="1026" name="Picture 2" descr="Картинки по запросу Общероссийская общественная организация малого и среднего предпринимательства «Опора России»."/>
          <p:cNvPicPr>
            <a:picLocks noChangeAspect="1" noChangeArrowheads="1"/>
          </p:cNvPicPr>
          <p:nvPr/>
        </p:nvPicPr>
        <p:blipFill>
          <a:blip r:embed="rId2" cstate="print"/>
          <a:srcRect b="30341"/>
          <a:stretch>
            <a:fillRect/>
          </a:stretch>
        </p:blipFill>
        <p:spPr bwMode="auto">
          <a:xfrm>
            <a:off x="71406" y="2328860"/>
            <a:ext cx="2857500" cy="129382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1438" y="1508105"/>
            <a:ext cx="2857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Организатор форума – Общероссийская общественная организация малого и среднего предпринимательства</a:t>
            </a:r>
            <a:endParaRPr lang="ru-RU" sz="1600" dirty="0"/>
          </a:p>
        </p:txBody>
      </p:sp>
      <p:pic>
        <p:nvPicPr>
          <p:cNvPr id="16" name="Picture 2" descr="Картинки по запросу Общероссийская общественная организация малого и среднего предпринимательства «Опора России»."/>
          <p:cNvPicPr>
            <a:picLocks noChangeAspect="1" noChangeArrowheads="1"/>
          </p:cNvPicPr>
          <p:nvPr/>
        </p:nvPicPr>
        <p:blipFill>
          <a:blip r:embed="rId2" cstate="print"/>
          <a:srcRect t="76924"/>
          <a:stretch>
            <a:fillRect/>
          </a:stretch>
        </p:blipFill>
        <p:spPr bwMode="auto">
          <a:xfrm>
            <a:off x="38100" y="3571882"/>
            <a:ext cx="2857500" cy="42861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5820" t="30903" r="39431" b="23958"/>
          <a:stretch>
            <a:fillRect/>
          </a:stretch>
        </p:blipFill>
        <p:spPr bwMode="auto">
          <a:xfrm>
            <a:off x="2890826" y="1479542"/>
            <a:ext cx="3273448" cy="24765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8533" t="30903" r="36328" b="23958"/>
          <a:stretch>
            <a:fillRect/>
          </a:stretch>
        </p:blipFill>
        <p:spPr bwMode="auto">
          <a:xfrm>
            <a:off x="6227774" y="1714516"/>
            <a:ext cx="2844000" cy="21330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8126" y="2152660"/>
            <a:ext cx="2466975" cy="1847850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627534"/>
            <a:ext cx="5292080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57172"/>
            <a:ext cx="2807500" cy="398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"/>
            <a:r>
              <a:rPr lang="ru-RU" sz="2000" dirty="0" smtClean="0">
                <a:solidFill>
                  <a:srgbClr val="0446A8"/>
                </a:solidFill>
              </a:rPr>
              <a:t>ПУБЛИКАЦИИ В СМИ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39552" y="1131590"/>
            <a:ext cx="5723640" cy="3795160"/>
            <a:chOff x="361701" y="915565"/>
            <a:chExt cx="5972906" cy="3960441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61701" y="915566"/>
              <a:ext cx="2986163" cy="3960440"/>
              <a:chOff x="323920" y="790600"/>
              <a:chExt cx="3530783" cy="4682750"/>
            </a:xfrm>
          </p:grpSpPr>
          <p:pic>
            <p:nvPicPr>
              <p:cNvPr id="8194" name="Picture 2" descr="H:\Ассоциация_22.12.16\1.tif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326703" y="790600"/>
                <a:ext cx="3528000" cy="2376264"/>
              </a:xfrm>
              <a:prstGeom prst="rect">
                <a:avLst/>
              </a:prstGeom>
              <a:noFill/>
            </p:spPr>
          </p:pic>
          <p:pic>
            <p:nvPicPr>
              <p:cNvPr id="8193" name="Picture 1" descr="H:\Ассоциация_22.12.16\2.tif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23920" y="3147814"/>
                <a:ext cx="3528000" cy="2325536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3275856" y="915565"/>
              <a:ext cx="3058751" cy="3960000"/>
              <a:chOff x="6084168" y="-439886"/>
              <a:chExt cx="6084168" cy="7794167"/>
            </a:xfrm>
          </p:grpSpPr>
          <p:pic>
            <p:nvPicPr>
              <p:cNvPr id="8196" name="Picture 4" descr="H:\Ассоциация_22.12.16\3.tif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6084168" y="-439886"/>
                <a:ext cx="6057095" cy="3996000"/>
              </a:xfrm>
              <a:prstGeom prst="rect">
                <a:avLst/>
              </a:prstGeom>
              <a:noFill/>
            </p:spPr>
          </p:pic>
          <p:pic>
            <p:nvPicPr>
              <p:cNvPr id="8195" name="Picture 3" descr="H:\Ассоциация_22.12.16\4.tif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6119664" y="3363838"/>
                <a:ext cx="6048672" cy="3990443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8" name="Прямоугольник 17"/>
          <p:cNvSpPr/>
          <p:nvPr/>
        </p:nvSpPr>
        <p:spPr>
          <a:xfrm>
            <a:off x="3707904" y="627534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«Комсомольская правда» от 25.05.2016</a:t>
            </a:r>
            <a:endParaRPr lang="ru-RU" dirty="0">
              <a:solidFill>
                <a:schemeClr val="tx2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339752" y="310474"/>
            <a:ext cx="4643406" cy="321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446A8"/>
                </a:solidFill>
              </a:rPr>
              <a:t>ЮБИЛЕЙНЫЕ ДАТЫ</a:t>
            </a:r>
            <a:r>
              <a:rPr lang="ru-RU" sz="3200" b="1" dirty="0" smtClean="0">
                <a:solidFill>
                  <a:srgbClr val="002060"/>
                </a:solidFill>
              </a:rPr>
              <a:t>	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7822" y="1456638"/>
            <a:ext cx="4566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Челябинский техникум текстильной  </a:t>
            </a:r>
          </a:p>
          <a:p>
            <a:pPr lvl="0" font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и легкой промышленности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57822" y="2534702"/>
            <a:ext cx="3535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Челябинский </a:t>
            </a:r>
          </a:p>
          <a:p>
            <a:pPr lvl="0" font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автотранспортный техникум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57822" y="3606272"/>
            <a:ext cx="4940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Кыштымский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 филиал Южно-Уральского</a:t>
            </a:r>
          </a:p>
          <a:p>
            <a:pPr lvl="0" font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государственного колледжа</a:t>
            </a:r>
          </a:p>
        </p:txBody>
      </p:sp>
      <p:pic>
        <p:nvPicPr>
          <p:cNvPr id="4102" name="Picture 6" descr="Картинки по запросу с юбилеем адрес клипар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9965"/>
          <a:stretch>
            <a:fillRect/>
          </a:stretch>
        </p:blipFill>
        <p:spPr bwMode="auto">
          <a:xfrm>
            <a:off x="5143536" y="1092208"/>
            <a:ext cx="4143372" cy="3265492"/>
          </a:xfrm>
          <a:prstGeom prst="rect">
            <a:avLst/>
          </a:prstGeom>
          <a:noFill/>
        </p:spPr>
      </p:pic>
      <p:pic>
        <p:nvPicPr>
          <p:cNvPr id="18" name="Рисунок 17" descr="4BThHGUt--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272" y="1342790"/>
            <a:ext cx="914400" cy="969264"/>
          </a:xfrm>
          <a:prstGeom prst="rect">
            <a:avLst/>
          </a:prstGeom>
        </p:spPr>
      </p:pic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9096" y="3643320"/>
            <a:ext cx="787400" cy="636283"/>
          </a:xfrm>
          <a:prstGeom prst="rect">
            <a:avLst/>
          </a:prstGeom>
        </p:spPr>
      </p:pic>
      <p:pic>
        <p:nvPicPr>
          <p:cNvPr id="20" name="Рисунок 19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896" y="2484666"/>
            <a:ext cx="1172022" cy="833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gray">
          <a:xfrm>
            <a:off x="0" y="2211710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00298" y="4019966"/>
            <a:ext cx="4500594" cy="694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107504" y="363666"/>
            <a:ext cx="9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446A8"/>
                </a:solidFill>
              </a:rPr>
              <a:t>СОСТАВ</a:t>
            </a:r>
            <a:r>
              <a:rPr lang="en-US" sz="2000" dirty="0" smtClean="0">
                <a:solidFill>
                  <a:srgbClr val="0446A8"/>
                </a:solidFill>
              </a:rPr>
              <a:t> </a:t>
            </a:r>
            <a:r>
              <a:rPr lang="ru-RU" sz="2000" dirty="0" smtClean="0">
                <a:solidFill>
                  <a:srgbClr val="0446A8"/>
                </a:solidFill>
              </a:rPr>
              <a:t>СОВЕТА ДИРЕКТОРОВ ПОО И АССОЦИАЦИИ ОУ СПО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446A8"/>
                </a:solidFill>
              </a:rPr>
              <a:t>ЧЕЛЯБИНСКОЙ ОБЛАСТИ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2844" y="2262999"/>
            <a:ext cx="8858280" cy="785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43208" y="2058413"/>
            <a:ext cx="2786082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black">
          <a:xfrm>
            <a:off x="3044030" y="2558479"/>
            <a:ext cx="298094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ОО СПО,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неподведомственных </a:t>
            </a:r>
            <a:r>
              <a:rPr lang="ru-RU" sz="1600" dirty="0" err="1" smtClean="0">
                <a:solidFill>
                  <a:srgbClr val="002060"/>
                </a:solidFill>
              </a:rPr>
              <a:t>МОиН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20184" y="2058413"/>
            <a:ext cx="2592000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black">
          <a:xfrm>
            <a:off x="5929290" y="2586375"/>
            <a:ext cx="288670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ОО ВПО, имеющих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 структуре СПО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0818" y="2058413"/>
            <a:ext cx="2571768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black">
          <a:xfrm>
            <a:off x="357126" y="2558479"/>
            <a:ext cx="278608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ОО СПО,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ДПО и ДО,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подведомственных </a:t>
            </a:r>
            <a:r>
              <a:rPr lang="ru-RU" sz="1600" dirty="0" err="1" smtClean="0">
                <a:solidFill>
                  <a:srgbClr val="002060"/>
                </a:solidFill>
              </a:rPr>
              <a:t>МОиН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146286" y="1548619"/>
            <a:ext cx="1039044" cy="1039044"/>
            <a:chOff x="1747006" y="1133262"/>
            <a:chExt cx="1194990" cy="1194990"/>
          </a:xfrm>
        </p:grpSpPr>
        <p:sp>
          <p:nvSpPr>
            <p:cNvPr id="15" name="Овал 14"/>
            <p:cNvSpPr/>
            <p:nvPr/>
          </p:nvSpPr>
          <p:spPr>
            <a:xfrm>
              <a:off x="1747006" y="1133262"/>
              <a:ext cx="1194990" cy="11949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827743" y="1230692"/>
              <a:ext cx="1000132" cy="1000132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76171" y="1256682"/>
              <a:ext cx="935069" cy="884923"/>
            </a:xfrm>
            <a:prstGeom prst="rect">
              <a:avLst/>
            </a:prstGeom>
            <a:noFill/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42</a:t>
              </a:r>
              <a:endParaRPr lang="ru-RU" sz="44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214678" y="1163898"/>
            <a:ext cx="280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АССОЦИАЦИЯ</a:t>
            </a: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2928926" y="3502097"/>
            <a:ext cx="3286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СОВЕТ ДИРЕКТОРОВ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998051" y="3938800"/>
            <a:ext cx="3616467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black">
          <a:xfrm>
            <a:off x="3297672" y="4110659"/>
            <a:ext cx="370322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директоров ОО СПО,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ДПО и ДО,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подведомственных </a:t>
            </a:r>
            <a:r>
              <a:rPr lang="ru-RU" sz="1600" dirty="0" err="1" smtClean="0">
                <a:solidFill>
                  <a:srgbClr val="002060"/>
                </a:solidFill>
              </a:rPr>
              <a:t>МОиН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2214546" y="3828450"/>
            <a:ext cx="1039044" cy="1039044"/>
            <a:chOff x="6182548" y="1133262"/>
            <a:chExt cx="1194990" cy="1194990"/>
          </a:xfrm>
        </p:grpSpPr>
        <p:sp>
          <p:nvSpPr>
            <p:cNvPr id="42" name="Овал 41"/>
            <p:cNvSpPr/>
            <p:nvPr/>
          </p:nvSpPr>
          <p:spPr>
            <a:xfrm>
              <a:off x="6182548" y="1133262"/>
              <a:ext cx="1194990" cy="11949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6265371" y="1197307"/>
              <a:ext cx="1000132" cy="100013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72000">
                  <a:srgbClr val="F68D36"/>
                </a:gs>
                <a:gs pos="100000">
                  <a:schemeClr val="accent6">
                    <a:tint val="80000"/>
                    <a:satMod val="155000"/>
                  </a:schemeClr>
                </a:gs>
              </a:gsLst>
            </a:gra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295302" y="1279058"/>
              <a:ext cx="935069" cy="8849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47</a:t>
              </a:r>
              <a:endParaRPr lang="ru-RU" sz="44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4071934" y="1542590"/>
            <a:ext cx="1039044" cy="1039044"/>
            <a:chOff x="1747006" y="1133262"/>
            <a:chExt cx="1194990" cy="1194990"/>
          </a:xfrm>
        </p:grpSpPr>
        <p:sp>
          <p:nvSpPr>
            <p:cNvPr id="38" name="Овал 37"/>
            <p:cNvSpPr/>
            <p:nvPr/>
          </p:nvSpPr>
          <p:spPr>
            <a:xfrm>
              <a:off x="1747006" y="1133262"/>
              <a:ext cx="1194990" cy="11949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1844436" y="1213999"/>
              <a:ext cx="1000132" cy="1000132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043653" y="1256682"/>
              <a:ext cx="573726" cy="884923"/>
            </a:xfrm>
            <a:prstGeom prst="rect">
              <a:avLst/>
            </a:prstGeom>
            <a:noFill/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  <a:endParaRPr lang="ru-RU" sz="44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819104" y="1528076"/>
            <a:ext cx="1039044" cy="1039044"/>
            <a:chOff x="1747006" y="1133262"/>
            <a:chExt cx="1194990" cy="1194990"/>
          </a:xfrm>
        </p:grpSpPr>
        <p:sp>
          <p:nvSpPr>
            <p:cNvPr id="50" name="Овал 49"/>
            <p:cNvSpPr/>
            <p:nvPr/>
          </p:nvSpPr>
          <p:spPr>
            <a:xfrm>
              <a:off x="1747006" y="1133262"/>
              <a:ext cx="1194990" cy="11949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827743" y="1230692"/>
              <a:ext cx="1000132" cy="1000132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043653" y="1256682"/>
              <a:ext cx="573726" cy="884923"/>
            </a:xfrm>
            <a:prstGeom prst="rect">
              <a:avLst/>
            </a:prstGeom>
            <a:noFill/>
            <a:ln>
              <a:noFill/>
            </a:ln>
            <a:effectLst>
              <a:innerShdw blurRad="114300">
                <a:prstClr val="black"/>
              </a:inn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</a:t>
              </a:r>
              <a:endParaRPr lang="ru-RU" sz="44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48874" y="339502"/>
            <a:ext cx="4643406" cy="321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446A8"/>
                </a:solidFill>
              </a:rPr>
              <a:t>ФИНАНСЫ	</a:t>
            </a:r>
            <a:endParaRPr lang="ru-RU" sz="2000" dirty="0">
              <a:solidFill>
                <a:srgbClr val="0446A8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92118" y="1046118"/>
            <a:ext cx="280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70C0"/>
                </a:solidFill>
              </a:rPr>
              <a:t>ДОХОДНАЯ ЧАСТЬ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6623793" y="2580610"/>
            <a:ext cx="546832" cy="648217"/>
          </a:xfrm>
          <a:prstGeom prst="line">
            <a:avLst/>
          </a:prstGeom>
          <a:ln w="19050">
            <a:solidFill>
              <a:srgbClr val="348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738001" y="3714776"/>
            <a:ext cx="712031" cy="55561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893341" y="1607339"/>
            <a:ext cx="571503" cy="500065"/>
          </a:xfrm>
          <a:prstGeom prst="line">
            <a:avLst/>
          </a:prstGeom>
          <a:ln w="19050">
            <a:solidFill>
              <a:srgbClr val="A2C7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203262" y="2604465"/>
            <a:ext cx="2047088" cy="375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Членские взносы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46928" y="4270389"/>
            <a:ext cx="2492108" cy="435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Целевые взносы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487862" y="1554156"/>
            <a:ext cx="33016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Остаток средств на 01.01.2016г.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1063614"/>
            <a:ext cx="1640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3484CC"/>
                </a:solidFill>
              </a:rPr>
              <a:t>120 010 р.</a:t>
            </a:r>
            <a:endParaRPr lang="ru-RU" sz="2400" dirty="0">
              <a:solidFill>
                <a:srgbClr val="3484CC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1538" y="3778258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3484CC"/>
                </a:solidFill>
              </a:rPr>
              <a:t>180 000 р.</a:t>
            </a:r>
            <a:endParaRPr lang="ru-RU" sz="2400" dirty="0">
              <a:solidFill>
                <a:srgbClr val="3484CC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135931" y="4270389"/>
            <a:ext cx="1602069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256335" y="2066856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3484CC"/>
                </a:solidFill>
              </a:rPr>
              <a:t>830 000 р.</a:t>
            </a:r>
            <a:endParaRPr lang="ru-RU" sz="2400" dirty="0">
              <a:solidFill>
                <a:srgbClr val="3484CC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62889" y="2580610"/>
            <a:ext cx="1869081" cy="0"/>
          </a:xfrm>
          <a:prstGeom prst="line">
            <a:avLst/>
          </a:prstGeom>
          <a:ln w="19050">
            <a:solidFill>
              <a:srgbClr val="348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 descr="http://slavprod.ru/images/u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58" y="1046119"/>
            <a:ext cx="936104" cy="720080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925034" y="1334150"/>
            <a:ext cx="218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1 130 010 р.</a:t>
            </a: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429124" y="1571618"/>
            <a:ext cx="1602069" cy="0"/>
          </a:xfrm>
          <a:prstGeom prst="line">
            <a:avLst/>
          </a:prstGeom>
          <a:ln w="19050">
            <a:solidFill>
              <a:srgbClr val="9EB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Диаграмма 39"/>
          <p:cNvGraphicFramePr/>
          <p:nvPr/>
        </p:nvGraphicFramePr>
        <p:xfrm>
          <a:off x="2214546" y="1428760"/>
          <a:ext cx="5785251" cy="367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67744" y="411510"/>
            <a:ext cx="4643406" cy="321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446A8"/>
                </a:solidFill>
              </a:rPr>
              <a:t>ФИНАНСЫ	</a:t>
            </a:r>
            <a:endParaRPr lang="ru-RU" sz="2000" dirty="0">
              <a:solidFill>
                <a:srgbClr val="0446A8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22660" y="680378"/>
            <a:ext cx="280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РАСХОДНАЯ ЧАСТЬ</a:t>
            </a:r>
          </a:p>
        </p:txBody>
      </p:sp>
      <p:pic>
        <p:nvPicPr>
          <p:cNvPr id="33794" name="Picture 2" descr="http://s1.iconbird.com/ico/1012/human02/w128h1281349046498forw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9756" y="609787"/>
            <a:ext cx="720080" cy="755576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5940152" y="4032298"/>
            <a:ext cx="845046" cy="6904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780958" y="4731990"/>
            <a:ext cx="165618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572264" y="2731298"/>
            <a:ext cx="485006" cy="297557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6616799" y="3435847"/>
            <a:ext cx="648072" cy="144015"/>
          </a:xfrm>
          <a:prstGeom prst="line">
            <a:avLst/>
          </a:prstGeom>
          <a:ln w="19050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887194" y="1965499"/>
            <a:ext cx="340990" cy="67768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643438" y="1159068"/>
            <a:ext cx="360040" cy="576064"/>
          </a:xfrm>
          <a:prstGeom prst="line">
            <a:avLst/>
          </a:prstGeom>
          <a:ln w="19050">
            <a:solidFill>
              <a:srgbClr val="348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943764" y="2804700"/>
            <a:ext cx="191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Юбилейные даты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3566353"/>
            <a:ext cx="2107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Хозяйственные, </a:t>
            </a:r>
          </a:p>
          <a:p>
            <a:r>
              <a:rPr lang="ru-RU" sz="1600" dirty="0" smtClean="0"/>
              <a:t>канцелярские и почтовые расходы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931470" y="1159630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Финансирование мероприятий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198840" y="1980013"/>
            <a:ext cx="29978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Публикации в СМИ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389476" y="1525881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50 000 р.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228184" y="1965499"/>
            <a:ext cx="174729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931470" y="697403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834 981 р.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51800" y="3143597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75 025 р.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269082" y="3579862"/>
            <a:ext cx="1497683" cy="0"/>
          </a:xfrm>
          <a:prstGeom prst="line">
            <a:avLst/>
          </a:prstGeom>
          <a:ln w="19050">
            <a:solidFill>
              <a:srgbClr val="C2D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047808" y="2287619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15 000 р.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057270" y="2731298"/>
            <a:ext cx="15480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003478" y="1159068"/>
            <a:ext cx="1747297" cy="0"/>
          </a:xfrm>
          <a:prstGeom prst="line">
            <a:avLst/>
          </a:prstGeom>
          <a:ln w="19050">
            <a:solidFill>
              <a:srgbClr val="348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660232" y="4706868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Фонд оплаты труда</a:t>
            </a:r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020272" y="4295725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107 806 р.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3712" y="1000114"/>
            <a:ext cx="218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1 082 812 р.</a:t>
            </a:r>
          </a:p>
        </p:txBody>
      </p:sp>
      <p:graphicFrame>
        <p:nvGraphicFramePr>
          <p:cNvPr id="35" name="Диаграмма 34"/>
          <p:cNvGraphicFramePr/>
          <p:nvPr/>
        </p:nvGraphicFramePr>
        <p:xfrm>
          <a:off x="714348" y="857238"/>
          <a:ext cx="6915496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1132" y="2428874"/>
            <a:ext cx="9142868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8087" y="378071"/>
            <a:ext cx="8676456" cy="321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446A8"/>
                </a:solidFill>
              </a:rPr>
              <a:t>УЧЕБНЫЕ ЗАВЕДЕНИЯ, ПОДВЕДОМСТВЕННЫЕ </a:t>
            </a:r>
            <a:r>
              <a:rPr lang="ru-RU" sz="2000" dirty="0" err="1" smtClean="0">
                <a:solidFill>
                  <a:srgbClr val="0446A8"/>
                </a:solidFill>
              </a:rPr>
              <a:t>МОиН</a:t>
            </a:r>
            <a:r>
              <a:rPr lang="ru-RU" sz="2000" dirty="0" smtClean="0">
                <a:solidFill>
                  <a:srgbClr val="0446A8"/>
                </a:solidFill>
              </a:rPr>
              <a:t> ЧО,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446A8"/>
                </a:solidFill>
              </a:rPr>
              <a:t>НЕ ЯВЛЯЮЩИЕСЯ ЧЛЕНАМИ АССОЦИАЦИИ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solidFill>
                <a:srgbClr val="0446A8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srgbClr val="0446A8"/>
              </a:solidFill>
            </a:endParaRPr>
          </a:p>
        </p:txBody>
      </p:sp>
      <p:pic>
        <p:nvPicPr>
          <p:cNvPr id="32770" name="Picture 2" descr="H:\Ассоциация_22.12.16\office-48859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95503"/>
            <a:ext cx="497403" cy="37461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214414" y="2539334"/>
            <a:ext cx="4102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Симский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 механический техникум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4151012"/>
            <a:ext cx="7643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Дом учащейся молодежи «Магнит», г. Магнитогорск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2071795"/>
            <a:ext cx="4321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Миасский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 педагогический колледж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14414" y="1599514"/>
            <a:ext cx="4284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Троицкий педагогический колледж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14414" y="3035278"/>
            <a:ext cx="5572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Политехнический колледж, г. Магнитогорск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14414" y="3454646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Верхнеуральский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агротехнологический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 техникум – </a:t>
            </a:r>
          </a:p>
          <a:p>
            <a:pPr lvl="0" font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казачий кадетский корпус</a:t>
            </a:r>
          </a:p>
        </p:txBody>
      </p:sp>
      <p:pic>
        <p:nvPicPr>
          <p:cNvPr id="23" name="Picture 2" descr="H:\Ассоциация_22.12.16\office-48859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93792"/>
            <a:ext cx="497403" cy="374613"/>
          </a:xfrm>
          <a:prstGeom prst="rect">
            <a:avLst/>
          </a:prstGeom>
          <a:noFill/>
        </p:spPr>
      </p:pic>
      <p:pic>
        <p:nvPicPr>
          <p:cNvPr id="24" name="Picture 2" descr="H:\Ассоциация_22.12.16\office-48859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49555"/>
            <a:ext cx="497403" cy="374613"/>
          </a:xfrm>
          <a:prstGeom prst="rect">
            <a:avLst/>
          </a:prstGeom>
          <a:noFill/>
        </p:spPr>
      </p:pic>
      <p:pic>
        <p:nvPicPr>
          <p:cNvPr id="25" name="Picture 2" descr="H:\Ассоциация_22.12.16\office-48859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26497"/>
            <a:ext cx="497403" cy="374613"/>
          </a:xfrm>
          <a:prstGeom prst="rect">
            <a:avLst/>
          </a:prstGeom>
          <a:noFill/>
        </p:spPr>
      </p:pic>
      <p:pic>
        <p:nvPicPr>
          <p:cNvPr id="26" name="Picture 2" descr="H:\Ассоциация_22.12.16\office-48859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26563"/>
            <a:ext cx="497403" cy="374613"/>
          </a:xfrm>
          <a:prstGeom prst="rect">
            <a:avLst/>
          </a:prstGeom>
          <a:noFill/>
        </p:spPr>
      </p:pic>
      <p:pic>
        <p:nvPicPr>
          <p:cNvPr id="27" name="Picture 2" descr="H:\Ассоциация_22.12.16\office-48859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143981"/>
            <a:ext cx="497403" cy="374613"/>
          </a:xfrm>
          <a:prstGeom prst="rect">
            <a:avLst/>
          </a:prstGeom>
          <a:noFill/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566863"/>
            <a:ext cx="1433514" cy="1433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-142908" y="2428874"/>
            <a:ext cx="9286908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8"/>
            <a:ext cx="9144000" cy="178595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71594" y="2127246"/>
            <a:ext cx="9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742"/>
            <a:ext cx="9144000" cy="1428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357568"/>
            <a:ext cx="9144000" cy="1428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8164" y="2449412"/>
            <a:ext cx="9164184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07504" y="251113"/>
            <a:ext cx="8928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446A8"/>
                </a:solidFill>
              </a:rPr>
              <a:t>СТРУКТУРА ОБЩЕСТВЕННО-ГОСУДАРСТВЕННОГО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446A8"/>
                </a:solidFill>
              </a:rPr>
              <a:t>УПРАВЛЕНИЯ СИСТЕМОЙ СПО</a:t>
            </a:r>
          </a:p>
        </p:txBody>
      </p:sp>
      <p:sp>
        <p:nvSpPr>
          <p:cNvPr id="12" name="Полилиния 11"/>
          <p:cNvSpPr/>
          <p:nvPr/>
        </p:nvSpPr>
        <p:spPr>
          <a:xfrm flipH="1">
            <a:off x="4805808" y="940058"/>
            <a:ext cx="4176000" cy="4140000"/>
          </a:xfrm>
          <a:custGeom>
            <a:avLst/>
            <a:gdLst>
              <a:gd name="connsiteX0" fmla="*/ 7620 w 4267200"/>
              <a:gd name="connsiteY0" fmla="*/ 2217420 h 3840480"/>
              <a:gd name="connsiteX1" fmla="*/ 7620 w 4267200"/>
              <a:gd name="connsiteY1" fmla="*/ 0 h 3840480"/>
              <a:gd name="connsiteX2" fmla="*/ 4267200 w 4267200"/>
              <a:gd name="connsiteY2" fmla="*/ 0 h 3840480"/>
              <a:gd name="connsiteX3" fmla="*/ 4251960 w 4267200"/>
              <a:gd name="connsiteY3" fmla="*/ 3840480 h 3840480"/>
              <a:gd name="connsiteX4" fmla="*/ 2712720 w 4267200"/>
              <a:gd name="connsiteY4" fmla="*/ 3840480 h 3840480"/>
              <a:gd name="connsiteX5" fmla="*/ 2712720 w 4267200"/>
              <a:gd name="connsiteY5" fmla="*/ 2164080 h 3840480"/>
              <a:gd name="connsiteX6" fmla="*/ 0 w 4267200"/>
              <a:gd name="connsiteY6" fmla="*/ 2164080 h 3840480"/>
              <a:gd name="connsiteX7" fmla="*/ 7620 w 4267200"/>
              <a:gd name="connsiteY7" fmla="*/ 2217420 h 3840480"/>
              <a:gd name="connsiteX0" fmla="*/ 0 w 4267200"/>
              <a:gd name="connsiteY0" fmla="*/ 2164080 h 3840480"/>
              <a:gd name="connsiteX1" fmla="*/ 7620 w 4267200"/>
              <a:gd name="connsiteY1" fmla="*/ 0 h 3840480"/>
              <a:gd name="connsiteX2" fmla="*/ 4267200 w 4267200"/>
              <a:gd name="connsiteY2" fmla="*/ 0 h 3840480"/>
              <a:gd name="connsiteX3" fmla="*/ 4251960 w 4267200"/>
              <a:gd name="connsiteY3" fmla="*/ 3840480 h 3840480"/>
              <a:gd name="connsiteX4" fmla="*/ 2712720 w 4267200"/>
              <a:gd name="connsiteY4" fmla="*/ 3840480 h 3840480"/>
              <a:gd name="connsiteX5" fmla="*/ 2712720 w 4267200"/>
              <a:gd name="connsiteY5" fmla="*/ 2164080 h 3840480"/>
              <a:gd name="connsiteX6" fmla="*/ 0 w 4267200"/>
              <a:gd name="connsiteY6" fmla="*/ 2164080 h 3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7200" h="3840480">
                <a:moveTo>
                  <a:pt x="0" y="2164080"/>
                </a:moveTo>
                <a:lnTo>
                  <a:pt x="7620" y="0"/>
                </a:lnTo>
                <a:lnTo>
                  <a:pt x="4267200" y="0"/>
                </a:lnTo>
                <a:lnTo>
                  <a:pt x="4251960" y="3840480"/>
                </a:lnTo>
                <a:lnTo>
                  <a:pt x="2712720" y="3840480"/>
                </a:lnTo>
                <a:lnTo>
                  <a:pt x="2712720" y="2164080"/>
                </a:lnTo>
                <a:lnTo>
                  <a:pt x="0" y="21640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05092" y="940058"/>
            <a:ext cx="4267200" cy="4140000"/>
          </a:xfrm>
          <a:custGeom>
            <a:avLst/>
            <a:gdLst>
              <a:gd name="connsiteX0" fmla="*/ 7620 w 4267200"/>
              <a:gd name="connsiteY0" fmla="*/ 2217420 h 3840480"/>
              <a:gd name="connsiteX1" fmla="*/ 7620 w 4267200"/>
              <a:gd name="connsiteY1" fmla="*/ 0 h 3840480"/>
              <a:gd name="connsiteX2" fmla="*/ 4267200 w 4267200"/>
              <a:gd name="connsiteY2" fmla="*/ 0 h 3840480"/>
              <a:gd name="connsiteX3" fmla="*/ 4251960 w 4267200"/>
              <a:gd name="connsiteY3" fmla="*/ 3840480 h 3840480"/>
              <a:gd name="connsiteX4" fmla="*/ 2712720 w 4267200"/>
              <a:gd name="connsiteY4" fmla="*/ 3840480 h 3840480"/>
              <a:gd name="connsiteX5" fmla="*/ 2712720 w 4267200"/>
              <a:gd name="connsiteY5" fmla="*/ 2164080 h 3840480"/>
              <a:gd name="connsiteX6" fmla="*/ 0 w 4267200"/>
              <a:gd name="connsiteY6" fmla="*/ 2164080 h 3840480"/>
              <a:gd name="connsiteX7" fmla="*/ 7620 w 4267200"/>
              <a:gd name="connsiteY7" fmla="*/ 2217420 h 3840480"/>
              <a:gd name="connsiteX0" fmla="*/ 0 w 4267200"/>
              <a:gd name="connsiteY0" fmla="*/ 2164080 h 3840480"/>
              <a:gd name="connsiteX1" fmla="*/ 7620 w 4267200"/>
              <a:gd name="connsiteY1" fmla="*/ 0 h 3840480"/>
              <a:gd name="connsiteX2" fmla="*/ 4267200 w 4267200"/>
              <a:gd name="connsiteY2" fmla="*/ 0 h 3840480"/>
              <a:gd name="connsiteX3" fmla="*/ 4251960 w 4267200"/>
              <a:gd name="connsiteY3" fmla="*/ 3840480 h 3840480"/>
              <a:gd name="connsiteX4" fmla="*/ 2712720 w 4267200"/>
              <a:gd name="connsiteY4" fmla="*/ 3840480 h 3840480"/>
              <a:gd name="connsiteX5" fmla="*/ 2712720 w 4267200"/>
              <a:gd name="connsiteY5" fmla="*/ 2164080 h 3840480"/>
              <a:gd name="connsiteX6" fmla="*/ 0 w 4267200"/>
              <a:gd name="connsiteY6" fmla="*/ 2164080 h 3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7200" h="3840480">
                <a:moveTo>
                  <a:pt x="0" y="2164080"/>
                </a:moveTo>
                <a:lnTo>
                  <a:pt x="7620" y="0"/>
                </a:lnTo>
                <a:lnTo>
                  <a:pt x="4267200" y="0"/>
                </a:lnTo>
                <a:lnTo>
                  <a:pt x="4251960" y="3840480"/>
                </a:lnTo>
                <a:lnTo>
                  <a:pt x="2712720" y="3840480"/>
                </a:lnTo>
                <a:lnTo>
                  <a:pt x="2712720" y="2164080"/>
                </a:lnTo>
                <a:lnTo>
                  <a:pt x="0" y="21640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336704" y="3717004"/>
            <a:ext cx="2808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70C0"/>
                </a:solidFill>
              </a:rPr>
              <a:t>СОСТАВ 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70C0"/>
                </a:solidFill>
              </a:rPr>
              <a:t>АССОЦИАЦИИ ОУ СПО ЧО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-56132" y="3717004"/>
            <a:ext cx="2951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СОСТАВ ПРЕЗИДИУМА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СОВЕТА ДИРЕКТОРОВ ПОО ЧО</a:t>
            </a:r>
          </a:p>
        </p:txBody>
      </p:sp>
      <p:grpSp>
        <p:nvGrpSpPr>
          <p:cNvPr id="61" name="Группа 82"/>
          <p:cNvGrpSpPr/>
          <p:nvPr/>
        </p:nvGrpSpPr>
        <p:grpSpPr>
          <a:xfrm>
            <a:off x="2936000" y="979410"/>
            <a:ext cx="3358123" cy="584676"/>
            <a:chOff x="261645" y="2323093"/>
            <a:chExt cx="3358123" cy="584676"/>
          </a:xfrm>
        </p:grpSpPr>
        <p:grpSp>
          <p:nvGrpSpPr>
            <p:cNvPr id="106" name="Группа 69"/>
            <p:cNvGrpSpPr/>
            <p:nvPr/>
          </p:nvGrpSpPr>
          <p:grpSpPr>
            <a:xfrm>
              <a:off x="627182" y="2323093"/>
              <a:ext cx="2819143" cy="532985"/>
              <a:chOff x="411158" y="1728361"/>
              <a:chExt cx="2819143" cy="532985"/>
            </a:xfrm>
          </p:grpSpPr>
          <p:sp>
            <p:nvSpPr>
              <p:cNvPr id="109" name="Прямоугольник 108"/>
              <p:cNvSpPr/>
              <p:nvPr/>
            </p:nvSpPr>
            <p:spPr>
              <a:xfrm>
                <a:off x="411158" y="1757346"/>
                <a:ext cx="2819143" cy="504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539552" y="1728361"/>
                <a:ext cx="10801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И.И. Тубер</a:t>
                </a:r>
              </a:p>
            </p:txBody>
          </p:sp>
        </p:grpSp>
        <p:pic>
          <p:nvPicPr>
            <p:cNvPr id="107" name="Picture 3" descr="http://chelyabinsk.uralstudent.ru/i/uploads/Guest/logo/o2202599.jpg?ts=1445243523"/>
            <p:cNvPicPr>
              <a:picLocks noChangeAspect="1" noChangeArrowheads="1"/>
            </p:cNvPicPr>
            <p:nvPr/>
          </p:nvPicPr>
          <p:blipFill>
            <a:blip r:embed="rId2" cstate="screen"/>
            <a:srcRect l="4566" b="11145"/>
            <a:stretch>
              <a:fillRect/>
            </a:stretch>
          </p:blipFill>
          <p:spPr bwMode="auto">
            <a:xfrm>
              <a:off x="261645" y="2353681"/>
              <a:ext cx="535236" cy="50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TextBox 107"/>
            <p:cNvSpPr txBox="1"/>
            <p:nvPr/>
          </p:nvSpPr>
          <p:spPr>
            <a:xfrm>
              <a:off x="739448" y="2476882"/>
              <a:ext cx="28803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Председатель Совета директоров ПОО и правления Ассоциации ОУ СПО ЧО</a:t>
              </a:r>
              <a:endParaRPr lang="ru-RU" sz="1100" dirty="0"/>
            </a:p>
          </p:txBody>
        </p:sp>
      </p:grpSp>
      <p:grpSp>
        <p:nvGrpSpPr>
          <p:cNvPr id="66" name="Группа 130"/>
          <p:cNvGrpSpPr/>
          <p:nvPr/>
        </p:nvGrpSpPr>
        <p:grpSpPr>
          <a:xfrm>
            <a:off x="2969503" y="4077286"/>
            <a:ext cx="3134849" cy="468407"/>
            <a:chOff x="3067047" y="3996600"/>
            <a:chExt cx="3134849" cy="468407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3397012" y="4037368"/>
              <a:ext cx="2804884" cy="3960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4" name="Группа 106"/>
            <p:cNvGrpSpPr/>
            <p:nvPr/>
          </p:nvGrpSpPr>
          <p:grpSpPr>
            <a:xfrm>
              <a:off x="3067047" y="3996600"/>
              <a:ext cx="2364686" cy="468407"/>
              <a:chOff x="5157184" y="3620242"/>
              <a:chExt cx="2295137" cy="468407"/>
            </a:xfrm>
          </p:grpSpPr>
          <p:grpSp>
            <p:nvGrpSpPr>
              <p:cNvPr id="85" name="Группа 231"/>
              <p:cNvGrpSpPr/>
              <p:nvPr/>
            </p:nvGrpSpPr>
            <p:grpSpPr>
              <a:xfrm>
                <a:off x="5618213" y="3627831"/>
                <a:ext cx="1834108" cy="442292"/>
                <a:chOff x="1657773" y="3193630"/>
                <a:chExt cx="1834108" cy="442292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1668372" y="3193630"/>
                  <a:ext cx="18173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Е.А. </a:t>
                  </a:r>
                  <a:r>
                    <a:rPr lang="ru-RU" sz="1200" dirty="0" err="1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Валеева</a:t>
                  </a:r>
                  <a:endParaRPr lang="ru-RU" sz="1200" dirty="0" smtClean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8" name="Rectangle 4"/>
                <p:cNvSpPr>
                  <a:spLocks noChangeArrowheads="1"/>
                </p:cNvSpPr>
                <p:nvPr/>
              </p:nvSpPr>
              <p:spPr bwMode="auto">
                <a:xfrm>
                  <a:off x="1657773" y="3374312"/>
                  <a:ext cx="1834108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100" dirty="0" smtClean="0"/>
                    <a:t>Директор ГБПОУ «</a:t>
                  </a:r>
                  <a:r>
                    <a:rPr lang="ru-RU" sz="1100" dirty="0" err="1" smtClean="0"/>
                    <a:t>ОзТК</a:t>
                  </a:r>
                  <a:r>
                    <a:rPr lang="ru-RU" sz="1100" dirty="0" smtClean="0"/>
                    <a:t>»</a:t>
                  </a:r>
                </a:p>
              </p:txBody>
            </p:sp>
          </p:grpSp>
          <p:pic>
            <p:nvPicPr>
              <p:cNvPr id="86" name="Picture 4" descr="http://chel.mk.ru/upload/article_images/95/f8/fb/495_44021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 r="3825" b="-326"/>
              <a:stretch>
                <a:fillRect/>
              </a:stretch>
            </p:blipFill>
            <p:spPr bwMode="auto">
              <a:xfrm>
                <a:off x="5157184" y="3620242"/>
                <a:ext cx="454235" cy="4684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4" name="Группа 163"/>
          <p:cNvGrpSpPr/>
          <p:nvPr/>
        </p:nvGrpSpPr>
        <p:grpSpPr>
          <a:xfrm>
            <a:off x="2968656" y="4561929"/>
            <a:ext cx="3140055" cy="476069"/>
            <a:chOff x="2932144" y="4578257"/>
            <a:chExt cx="3140055" cy="476069"/>
          </a:xfrm>
        </p:grpSpPr>
        <p:grpSp>
          <p:nvGrpSpPr>
            <p:cNvPr id="64" name="Группа 123"/>
            <p:cNvGrpSpPr/>
            <p:nvPr/>
          </p:nvGrpSpPr>
          <p:grpSpPr>
            <a:xfrm>
              <a:off x="3332625" y="4619441"/>
              <a:ext cx="2739574" cy="425073"/>
              <a:chOff x="3404633" y="4432131"/>
              <a:chExt cx="2739574" cy="425073"/>
            </a:xfrm>
          </p:grpSpPr>
          <p:sp>
            <p:nvSpPr>
              <p:cNvPr id="95" name="Прямоугольник 94"/>
              <p:cNvSpPr/>
              <p:nvPr/>
            </p:nvSpPr>
            <p:spPr>
              <a:xfrm>
                <a:off x="3404633" y="4443958"/>
                <a:ext cx="2739574" cy="396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6" name="Группа 241"/>
              <p:cNvGrpSpPr/>
              <p:nvPr/>
            </p:nvGrpSpPr>
            <p:grpSpPr>
              <a:xfrm>
                <a:off x="3537600" y="4432131"/>
                <a:ext cx="2160240" cy="425073"/>
                <a:chOff x="1703007" y="3117506"/>
                <a:chExt cx="2160240" cy="425073"/>
              </a:xfrm>
            </p:grpSpPr>
            <p:sp>
              <p:nvSpPr>
                <p:cNvPr id="97" name="TextBox 96"/>
                <p:cNvSpPr txBox="1"/>
                <p:nvPr/>
              </p:nvSpPr>
              <p:spPr>
                <a:xfrm>
                  <a:off x="1712100" y="3117506"/>
                  <a:ext cx="18173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Н.А. Пименова</a:t>
                  </a:r>
                </a:p>
              </p:txBody>
            </p:sp>
            <p:sp>
              <p:nvSpPr>
                <p:cNvPr id="98" name="Rectangle 4"/>
                <p:cNvSpPr>
                  <a:spLocks noChangeArrowheads="1"/>
                </p:cNvSpPr>
                <p:nvPr/>
              </p:nvSpPr>
              <p:spPr bwMode="auto">
                <a:xfrm>
                  <a:off x="1703007" y="3280969"/>
                  <a:ext cx="2160240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100" dirty="0" smtClean="0"/>
                    <a:t>Директор ГБПОУ «ЧГПГТ»</a:t>
                  </a:r>
                </a:p>
              </p:txBody>
            </p:sp>
          </p:grpSp>
        </p:grpSp>
        <p:pic>
          <p:nvPicPr>
            <p:cNvPr id="70" name="Picture 4" descr="pimenova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932144" y="4578257"/>
              <a:ext cx="468000" cy="4760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Прямоугольник 148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3" name="Группа 162"/>
          <p:cNvGrpSpPr/>
          <p:nvPr/>
        </p:nvGrpSpPr>
        <p:grpSpPr>
          <a:xfrm>
            <a:off x="2970016" y="3574653"/>
            <a:ext cx="3143044" cy="497360"/>
            <a:chOff x="2933504" y="3590981"/>
            <a:chExt cx="3143044" cy="497360"/>
          </a:xfrm>
        </p:grpSpPr>
        <p:grpSp>
          <p:nvGrpSpPr>
            <p:cNvPr id="68" name="Группа 129"/>
            <p:cNvGrpSpPr/>
            <p:nvPr/>
          </p:nvGrpSpPr>
          <p:grpSpPr>
            <a:xfrm>
              <a:off x="3311565" y="3622982"/>
              <a:ext cx="2764983" cy="436444"/>
              <a:chOff x="3383573" y="3453869"/>
              <a:chExt cx="2764983" cy="436444"/>
            </a:xfrm>
          </p:grpSpPr>
          <p:sp>
            <p:nvSpPr>
              <p:cNvPr id="71" name="Прямоугольник 70"/>
              <p:cNvSpPr/>
              <p:nvPr/>
            </p:nvSpPr>
            <p:spPr>
              <a:xfrm>
                <a:off x="3383573" y="3478884"/>
                <a:ext cx="2764983" cy="396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3" name="Группа 246"/>
              <p:cNvGrpSpPr/>
              <p:nvPr/>
            </p:nvGrpSpPr>
            <p:grpSpPr>
              <a:xfrm>
                <a:off x="3460864" y="3453869"/>
                <a:ext cx="2130304" cy="436444"/>
                <a:chOff x="1579024" y="3158414"/>
                <a:chExt cx="2130304" cy="436444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1579560" y="3158414"/>
                  <a:ext cx="18173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О.А. </a:t>
                  </a:r>
                  <a:r>
                    <a:rPr lang="ru-RU" sz="1200" dirty="0" err="1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Пундикова</a:t>
                  </a:r>
                  <a:endParaRPr lang="ru-RU" sz="1200" dirty="0" smtClean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6" name="Rectangle 4"/>
                <p:cNvSpPr>
                  <a:spLocks noChangeArrowheads="1"/>
                </p:cNvSpPr>
                <p:nvPr/>
              </p:nvSpPr>
              <p:spPr bwMode="auto">
                <a:xfrm>
                  <a:off x="1579024" y="3333248"/>
                  <a:ext cx="2130304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100" dirty="0" smtClean="0"/>
                    <a:t>Директор ГБОУ ПОО «МТК»</a:t>
                  </a:r>
                </a:p>
              </p:txBody>
            </p:sp>
          </p:grpSp>
        </p:grpSp>
        <p:pic>
          <p:nvPicPr>
            <p:cNvPr id="151" name="Рисунок 150" descr="http://www.mtcol.ru/3.png"/>
            <p:cNvPicPr/>
            <p:nvPr/>
          </p:nvPicPr>
          <p:blipFill>
            <a:blip r:embed="rId5" cstate="print"/>
            <a:srcRect l="28817" t="10918" r="27500" b="55234"/>
            <a:stretch>
              <a:fillRect/>
            </a:stretch>
          </p:blipFill>
          <p:spPr bwMode="auto">
            <a:xfrm>
              <a:off x="2933504" y="3590981"/>
              <a:ext cx="468000" cy="49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2" name="Группа 161"/>
          <p:cNvGrpSpPr/>
          <p:nvPr/>
        </p:nvGrpSpPr>
        <p:grpSpPr>
          <a:xfrm>
            <a:off x="2968656" y="3058011"/>
            <a:ext cx="3172328" cy="504000"/>
            <a:chOff x="2932144" y="3090667"/>
            <a:chExt cx="3172328" cy="504000"/>
          </a:xfrm>
        </p:grpSpPr>
        <p:grpSp>
          <p:nvGrpSpPr>
            <p:cNvPr id="67" name="Группа 128"/>
            <p:cNvGrpSpPr/>
            <p:nvPr/>
          </p:nvGrpSpPr>
          <p:grpSpPr>
            <a:xfrm>
              <a:off x="3319185" y="3145470"/>
              <a:ext cx="2785287" cy="410564"/>
              <a:chOff x="3391193" y="2976880"/>
              <a:chExt cx="2785287" cy="410564"/>
            </a:xfrm>
          </p:grpSpPr>
          <p:sp>
            <p:nvSpPr>
              <p:cNvPr id="77" name="Прямоугольник 76"/>
              <p:cNvSpPr/>
              <p:nvPr/>
            </p:nvSpPr>
            <p:spPr>
              <a:xfrm>
                <a:off x="3391193" y="2976880"/>
                <a:ext cx="2764983" cy="396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Rectangle 4"/>
              <p:cNvSpPr>
                <a:spLocks noChangeArrowheads="1"/>
              </p:cNvSpPr>
              <p:nvPr/>
            </p:nvSpPr>
            <p:spPr bwMode="auto">
              <a:xfrm>
                <a:off x="3468474" y="3125834"/>
                <a:ext cx="2708006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100" dirty="0" smtClean="0"/>
                  <a:t>Директор ГБПОУ «</a:t>
                </a:r>
                <a:r>
                  <a:rPr lang="ru-RU" sz="1100" dirty="0" err="1" smtClean="0"/>
                  <a:t>Пед</a:t>
                </a:r>
                <a:r>
                  <a:rPr lang="ru-RU" sz="1100" dirty="0" smtClean="0"/>
                  <a:t>. колледж №1»</a:t>
                </a: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3397547" y="3121389"/>
              <a:ext cx="1817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accent6">
                      <a:lumMod val="75000"/>
                    </a:schemeClr>
                  </a:solidFill>
                </a:rPr>
                <a:t>М.А. </a:t>
              </a:r>
              <a:r>
                <a:rPr lang="ru-RU" sz="1200" dirty="0" err="1" smtClean="0">
                  <a:solidFill>
                    <a:schemeClr val="accent6">
                      <a:lumMod val="75000"/>
                    </a:schemeClr>
                  </a:solidFill>
                </a:rPr>
                <a:t>Энгельман</a:t>
              </a:r>
              <a:endParaRPr lang="ru-RU" sz="12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53" name="Рисунок 152" descr="http://chgpk.ru/administratshia/ehngelman_m.a.jpg"/>
            <p:cNvPicPr/>
            <p:nvPr/>
          </p:nvPicPr>
          <p:blipFill>
            <a:blip r:embed="rId6" cstate="print"/>
            <a:srcRect l="13190" t="10828" r="14850" b="36976"/>
            <a:stretch>
              <a:fillRect/>
            </a:stretch>
          </p:blipFill>
          <p:spPr bwMode="auto">
            <a:xfrm>
              <a:off x="2932144" y="3090667"/>
              <a:ext cx="468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8" name="Группа 157"/>
          <p:cNvGrpSpPr/>
          <p:nvPr/>
        </p:nvGrpSpPr>
        <p:grpSpPr>
          <a:xfrm>
            <a:off x="2968656" y="1522818"/>
            <a:ext cx="3233557" cy="504000"/>
            <a:chOff x="2932144" y="1611154"/>
            <a:chExt cx="3233557" cy="504000"/>
          </a:xfrm>
        </p:grpSpPr>
        <p:grpSp>
          <p:nvGrpSpPr>
            <p:cNvPr id="62" name="Группа 213"/>
            <p:cNvGrpSpPr/>
            <p:nvPr/>
          </p:nvGrpSpPr>
          <p:grpSpPr>
            <a:xfrm>
              <a:off x="3328710" y="1651974"/>
              <a:ext cx="2836991" cy="434201"/>
              <a:chOff x="1600518" y="3121169"/>
              <a:chExt cx="2836991" cy="434201"/>
            </a:xfrm>
          </p:grpSpPr>
          <p:sp>
            <p:nvSpPr>
              <p:cNvPr id="102" name="Прямоугольник 101"/>
              <p:cNvSpPr/>
              <p:nvPr/>
            </p:nvSpPr>
            <p:spPr>
              <a:xfrm>
                <a:off x="1600518" y="3147705"/>
                <a:ext cx="2764983" cy="396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653580" y="3121169"/>
                <a:ext cx="1817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В.В. Сидоров</a:t>
                </a:r>
              </a:p>
            </p:txBody>
          </p:sp>
          <p:sp>
            <p:nvSpPr>
              <p:cNvPr id="105" name="Rectangle 4"/>
              <p:cNvSpPr>
                <a:spLocks noChangeArrowheads="1"/>
              </p:cNvSpPr>
              <p:nvPr/>
            </p:nvSpPr>
            <p:spPr bwMode="auto">
              <a:xfrm>
                <a:off x="1657772" y="3293760"/>
                <a:ext cx="2779737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100" dirty="0" smtClean="0"/>
                  <a:t>Зам. председателя Совета директоров</a:t>
                </a:r>
              </a:p>
            </p:txBody>
          </p:sp>
        </p:grpSp>
        <p:pic>
          <p:nvPicPr>
            <p:cNvPr id="155" name="Рисунок 154" descr="http://anosov.ru/images/about/sidorov_2.jpg"/>
            <p:cNvPicPr/>
            <p:nvPr/>
          </p:nvPicPr>
          <p:blipFill>
            <a:blip r:embed="rId7" cstate="print"/>
            <a:srcRect l="16564" t="9571" r="20557" b="44318"/>
            <a:stretch>
              <a:fillRect/>
            </a:stretch>
          </p:blipFill>
          <p:spPr bwMode="auto">
            <a:xfrm>
              <a:off x="2932144" y="1611154"/>
              <a:ext cx="468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0" name="Группа 159"/>
          <p:cNvGrpSpPr/>
          <p:nvPr/>
        </p:nvGrpSpPr>
        <p:grpSpPr>
          <a:xfrm>
            <a:off x="2976820" y="2043202"/>
            <a:ext cx="3196818" cy="487728"/>
            <a:chOff x="2940308" y="2131538"/>
            <a:chExt cx="3196818" cy="487728"/>
          </a:xfrm>
        </p:grpSpPr>
        <p:grpSp>
          <p:nvGrpSpPr>
            <p:cNvPr id="63" name="Группа 214"/>
            <p:cNvGrpSpPr/>
            <p:nvPr/>
          </p:nvGrpSpPr>
          <p:grpSpPr>
            <a:xfrm>
              <a:off x="3322995" y="2181772"/>
              <a:ext cx="2814131" cy="407665"/>
              <a:chOff x="1623378" y="3172197"/>
              <a:chExt cx="2814131" cy="407665"/>
            </a:xfrm>
          </p:grpSpPr>
          <p:sp>
            <p:nvSpPr>
              <p:cNvPr id="99" name="Прямоугольник 98"/>
              <p:cNvSpPr/>
              <p:nvPr/>
            </p:nvSpPr>
            <p:spPr>
              <a:xfrm>
                <a:off x="1623378" y="3172197"/>
                <a:ext cx="2764983" cy="396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Rectangle 4"/>
              <p:cNvSpPr>
                <a:spLocks noChangeArrowheads="1"/>
              </p:cNvSpPr>
              <p:nvPr/>
            </p:nvSpPr>
            <p:spPr bwMode="auto">
              <a:xfrm>
                <a:off x="1657772" y="3318252"/>
                <a:ext cx="2779737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100" dirty="0" smtClean="0"/>
                  <a:t>Зам. председателя Совета директоров</a:t>
                </a: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3380955" y="2151875"/>
              <a:ext cx="1817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accent6">
                      <a:lumMod val="75000"/>
                    </a:schemeClr>
                  </a:solidFill>
                </a:rPr>
                <a:t>В.Г. Лапин</a:t>
              </a:r>
            </a:p>
          </p:txBody>
        </p:sp>
        <p:pic>
          <p:nvPicPr>
            <p:cNvPr id="156" name="mission-foto" descr="&amp;Lcy;&amp;acy;&amp;pcy;&amp;icy;&amp;ncy; &amp;Vcy;. &amp;Gcy;."/>
            <p:cNvPicPr/>
            <p:nvPr/>
          </p:nvPicPr>
          <p:blipFill>
            <a:blip r:embed="rId8" cstate="print"/>
            <a:srcRect l="32763" t="10840" r="33681" b="52052"/>
            <a:stretch>
              <a:fillRect/>
            </a:stretch>
          </p:blipFill>
          <p:spPr bwMode="auto">
            <a:xfrm>
              <a:off x="2940308" y="2131538"/>
              <a:ext cx="468000" cy="48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1" name="Группа 160"/>
          <p:cNvGrpSpPr/>
          <p:nvPr/>
        </p:nvGrpSpPr>
        <p:grpSpPr>
          <a:xfrm>
            <a:off x="2968656" y="2539094"/>
            <a:ext cx="3152024" cy="504000"/>
            <a:chOff x="2932144" y="2579914"/>
            <a:chExt cx="3152024" cy="504000"/>
          </a:xfrm>
        </p:grpSpPr>
        <p:grpSp>
          <p:nvGrpSpPr>
            <p:cNvPr id="65" name="Группа 127"/>
            <p:cNvGrpSpPr/>
            <p:nvPr/>
          </p:nvGrpSpPr>
          <p:grpSpPr>
            <a:xfrm>
              <a:off x="3319185" y="2607880"/>
              <a:ext cx="2764983" cy="438370"/>
              <a:chOff x="3391193" y="2436652"/>
              <a:chExt cx="2764983" cy="438370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3391193" y="2465204"/>
                <a:ext cx="2764983" cy="396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1" name="Группа 226"/>
              <p:cNvGrpSpPr/>
              <p:nvPr/>
            </p:nvGrpSpPr>
            <p:grpSpPr>
              <a:xfrm>
                <a:off x="3441644" y="2436652"/>
                <a:ext cx="2714531" cy="438370"/>
                <a:chOff x="1633280" y="3182673"/>
                <a:chExt cx="2714531" cy="438370"/>
              </a:xfrm>
            </p:grpSpPr>
            <p:sp>
              <p:nvSpPr>
                <p:cNvPr id="93" name="TextBox 92"/>
                <p:cNvSpPr txBox="1"/>
                <p:nvPr/>
              </p:nvSpPr>
              <p:spPr>
                <a:xfrm>
                  <a:off x="1653580" y="3182673"/>
                  <a:ext cx="18173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А.П. Большаков</a:t>
                  </a:r>
                </a:p>
              </p:txBody>
            </p:sp>
            <p:sp>
              <p:nvSpPr>
                <p:cNvPr id="94" name="Rectangle 4"/>
                <p:cNvSpPr>
                  <a:spLocks noChangeArrowheads="1"/>
                </p:cNvSpPr>
                <p:nvPr/>
              </p:nvSpPr>
              <p:spPr bwMode="auto">
                <a:xfrm>
                  <a:off x="1633280" y="3359433"/>
                  <a:ext cx="2714531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100" dirty="0" smtClean="0"/>
                    <a:t>Директор ГБПОУ «ЮУМК»</a:t>
                  </a:r>
                </a:p>
              </p:txBody>
            </p:sp>
          </p:grpSp>
        </p:grpSp>
        <p:pic>
          <p:nvPicPr>
            <p:cNvPr id="157" name="Рисунок 156" descr="http://www.suvc.ru/sites/default/files/u4/prep/bolshakov.jpg"/>
            <p:cNvPicPr/>
            <p:nvPr/>
          </p:nvPicPr>
          <p:blipFill>
            <a:blip r:embed="rId9" cstate="print"/>
            <a:srcRect l="13582" t="14474" r="15062" b="30717"/>
            <a:stretch>
              <a:fillRect/>
            </a:stretch>
          </p:blipFill>
          <p:spPr bwMode="auto">
            <a:xfrm>
              <a:off x="2932144" y="2579914"/>
              <a:ext cx="468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5" name="Группа 164"/>
          <p:cNvGrpSpPr/>
          <p:nvPr/>
        </p:nvGrpSpPr>
        <p:grpSpPr>
          <a:xfrm>
            <a:off x="179512" y="1524286"/>
            <a:ext cx="2696952" cy="504056"/>
            <a:chOff x="179512" y="1524286"/>
            <a:chExt cx="2696952" cy="504056"/>
          </a:xfrm>
        </p:grpSpPr>
        <p:grpSp>
          <p:nvGrpSpPr>
            <p:cNvPr id="114" name="Группа 156"/>
            <p:cNvGrpSpPr/>
            <p:nvPr/>
          </p:nvGrpSpPr>
          <p:grpSpPr>
            <a:xfrm>
              <a:off x="543633" y="1563638"/>
              <a:ext cx="2332831" cy="443592"/>
              <a:chOff x="510977" y="1517508"/>
              <a:chExt cx="2332831" cy="443592"/>
            </a:xfrm>
          </p:grpSpPr>
          <p:grpSp>
            <p:nvGrpSpPr>
              <p:cNvPr id="126" name="Группа 151"/>
              <p:cNvGrpSpPr/>
              <p:nvPr/>
            </p:nvGrpSpPr>
            <p:grpSpPr>
              <a:xfrm>
                <a:off x="510977" y="1517508"/>
                <a:ext cx="2332831" cy="422536"/>
                <a:chOff x="611560" y="1517508"/>
                <a:chExt cx="2332831" cy="422536"/>
              </a:xfrm>
            </p:grpSpPr>
            <p:sp>
              <p:nvSpPr>
                <p:cNvPr id="128" name="Прямоугольник 127"/>
                <p:cNvSpPr/>
                <p:nvPr/>
              </p:nvSpPr>
              <p:spPr>
                <a:xfrm>
                  <a:off x="611560" y="1544044"/>
                  <a:ext cx="2332831" cy="396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690865" y="1517508"/>
                  <a:ext cx="196141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Е.М. </a:t>
                  </a:r>
                  <a:r>
                    <a:rPr lang="ru-RU" sz="1200" dirty="0" err="1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Зайко</a:t>
                  </a:r>
                  <a:r>
                    <a:rPr lang="ru-RU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p:grpSp>
          <p:sp>
            <p:nvSpPr>
              <p:cNvPr id="127" name="Rectangle 4"/>
              <p:cNvSpPr>
                <a:spLocks noChangeArrowheads="1"/>
              </p:cNvSpPr>
              <p:nvPr/>
            </p:nvSpPr>
            <p:spPr bwMode="auto">
              <a:xfrm>
                <a:off x="599601" y="1699490"/>
                <a:ext cx="1993413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100" dirty="0" smtClean="0"/>
                  <a:t>Зам. министра </a:t>
                </a:r>
                <a:r>
                  <a:rPr lang="ru-RU" sz="1100" dirty="0" err="1" smtClean="0"/>
                  <a:t>МОиН</a:t>
                </a:r>
                <a:r>
                  <a:rPr lang="ru-RU" sz="1100" dirty="0" smtClean="0"/>
                  <a:t> ЧО</a:t>
                </a:r>
              </a:p>
            </p:txBody>
          </p:sp>
        </p:grpSp>
        <p:pic>
          <p:nvPicPr>
            <p:cNvPr id="14338" name="Picture 2" descr="http://www.minobr74.ru/Upload/images/zayko_em.jpg"/>
            <p:cNvPicPr>
              <a:picLocks noChangeAspect="1" noChangeArrowheads="1"/>
            </p:cNvPicPr>
            <p:nvPr/>
          </p:nvPicPr>
          <p:blipFill>
            <a:blip r:embed="rId10" cstate="print"/>
            <a:srcRect l="32555" t="7223" r="20422" b="59068"/>
            <a:stretch>
              <a:fillRect/>
            </a:stretch>
          </p:blipFill>
          <p:spPr bwMode="auto">
            <a:xfrm>
              <a:off x="179512" y="1524286"/>
              <a:ext cx="468000" cy="504056"/>
            </a:xfrm>
            <a:prstGeom prst="rect">
              <a:avLst/>
            </a:prstGeom>
            <a:noFill/>
          </p:spPr>
        </p:pic>
      </p:grpSp>
      <p:grpSp>
        <p:nvGrpSpPr>
          <p:cNvPr id="166" name="Группа 165"/>
          <p:cNvGrpSpPr/>
          <p:nvPr/>
        </p:nvGrpSpPr>
        <p:grpSpPr>
          <a:xfrm>
            <a:off x="179512" y="2051366"/>
            <a:ext cx="2696952" cy="514800"/>
            <a:chOff x="179512" y="2075858"/>
            <a:chExt cx="2696952" cy="514800"/>
          </a:xfrm>
        </p:grpSpPr>
        <p:grpSp>
          <p:nvGrpSpPr>
            <p:cNvPr id="115" name="Группа 167"/>
            <p:cNvGrpSpPr/>
            <p:nvPr/>
          </p:nvGrpSpPr>
          <p:grpSpPr>
            <a:xfrm>
              <a:off x="543577" y="2131366"/>
              <a:ext cx="2332887" cy="443800"/>
              <a:chOff x="510921" y="2014736"/>
              <a:chExt cx="2332887" cy="443800"/>
            </a:xfrm>
          </p:grpSpPr>
          <p:grpSp>
            <p:nvGrpSpPr>
              <p:cNvPr id="121" name="Группа 151"/>
              <p:cNvGrpSpPr/>
              <p:nvPr/>
            </p:nvGrpSpPr>
            <p:grpSpPr>
              <a:xfrm>
                <a:off x="510921" y="2014736"/>
                <a:ext cx="2332887" cy="422536"/>
                <a:chOff x="611560" y="1525672"/>
                <a:chExt cx="2332887" cy="422536"/>
              </a:xfrm>
            </p:grpSpPr>
            <p:sp>
              <p:nvSpPr>
                <p:cNvPr id="124" name="Прямоугольник 123"/>
                <p:cNvSpPr/>
                <p:nvPr/>
              </p:nvSpPr>
              <p:spPr>
                <a:xfrm>
                  <a:off x="611560" y="1552208"/>
                  <a:ext cx="2332887" cy="396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690865" y="1525672"/>
                  <a:ext cx="196141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Е.П. </a:t>
                  </a:r>
                  <a:r>
                    <a:rPr lang="ru-RU" sz="1200" dirty="0" err="1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Сичинский</a:t>
                  </a:r>
                  <a:endParaRPr lang="ru-RU" sz="1200" dirty="0" smtClean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123" name="Rectangle 4"/>
              <p:cNvSpPr>
                <a:spLocks noChangeArrowheads="1"/>
              </p:cNvSpPr>
              <p:nvPr/>
            </p:nvSpPr>
            <p:spPr bwMode="auto">
              <a:xfrm>
                <a:off x="601173" y="2196926"/>
                <a:ext cx="1991841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100" dirty="0" smtClean="0"/>
                  <a:t>Ректор ЧИРПО</a:t>
                </a:r>
              </a:p>
            </p:txBody>
          </p:sp>
        </p:grpSp>
        <p:pic>
          <p:nvPicPr>
            <p:cNvPr id="14340" name="Picture 4" descr="http://www.chirpo.ru/img/rektor.jpg"/>
            <p:cNvPicPr>
              <a:picLocks noChangeAspect="1" noChangeArrowheads="1"/>
            </p:cNvPicPr>
            <p:nvPr/>
          </p:nvPicPr>
          <p:blipFill>
            <a:blip r:embed="rId11" cstate="print"/>
            <a:srcRect l="37799" t="19187" r="20201" b="38600"/>
            <a:stretch>
              <a:fillRect/>
            </a:stretch>
          </p:blipFill>
          <p:spPr bwMode="auto">
            <a:xfrm>
              <a:off x="179512" y="2075858"/>
              <a:ext cx="468000" cy="514800"/>
            </a:xfrm>
            <a:prstGeom prst="rect">
              <a:avLst/>
            </a:prstGeom>
            <a:noFill/>
          </p:spPr>
        </p:pic>
      </p:grpSp>
      <p:sp>
        <p:nvSpPr>
          <p:cNvPr id="14342" name="AutoShape 6" descr="http://www.%D1%87%D0%B5%D0%BB%D0%BE%D0%B2%D0%B5%D0%BA%D0%B3%D0%BE%D0%B4%D0%B0-%D1%87%D0%B5%D0%BB.%D1%80%D1%84/sites/default/files/imagecache/photo150_145/experts/aristov-say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://www.%D1%87%D0%B5%D0%BB%D0%BE%D0%B2%D0%B5%D0%BA%D0%B3%D0%BE%D0%B4%D0%B0-%D1%87%D0%B5%D0%BB.%D1%80%D1%84/sites/default/files/imagecache/photo150_145/experts/aristov-say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7" name="Группа 166"/>
          <p:cNvGrpSpPr/>
          <p:nvPr/>
        </p:nvGrpSpPr>
        <p:grpSpPr>
          <a:xfrm>
            <a:off x="179512" y="2586610"/>
            <a:ext cx="2696952" cy="532587"/>
            <a:chOff x="179512" y="2586610"/>
            <a:chExt cx="2696952" cy="532587"/>
          </a:xfrm>
        </p:grpSpPr>
        <p:grpSp>
          <p:nvGrpSpPr>
            <p:cNvPr id="116" name="Группа 175"/>
            <p:cNvGrpSpPr/>
            <p:nvPr/>
          </p:nvGrpSpPr>
          <p:grpSpPr>
            <a:xfrm>
              <a:off x="543529" y="2638739"/>
              <a:ext cx="2332935" cy="424676"/>
              <a:chOff x="510873" y="2527384"/>
              <a:chExt cx="2332935" cy="424676"/>
            </a:xfrm>
          </p:grpSpPr>
          <p:sp>
            <p:nvSpPr>
              <p:cNvPr id="117" name="Прямоугольник 116"/>
              <p:cNvSpPr/>
              <p:nvPr/>
            </p:nvSpPr>
            <p:spPr>
              <a:xfrm>
                <a:off x="510873" y="2553920"/>
                <a:ext cx="2332935" cy="396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598947" y="2527384"/>
                <a:ext cx="1817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И.В. Аристов</a:t>
                </a: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597201" y="2690450"/>
                <a:ext cx="1843633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100" dirty="0" smtClean="0"/>
                  <a:t>Вице-президент ЮУ ТПП</a:t>
                </a:r>
              </a:p>
            </p:txBody>
          </p:sp>
        </p:grpSp>
        <p:pic>
          <p:nvPicPr>
            <p:cNvPr id="14345" name="Picture 9" descr="H:\Ассоциация_22.12.16\aristov-sayt.jpg"/>
            <p:cNvPicPr>
              <a:picLocks noChangeAspect="1" noChangeArrowheads="1"/>
            </p:cNvPicPr>
            <p:nvPr/>
          </p:nvPicPr>
          <p:blipFill>
            <a:blip r:embed="rId12" cstate="print"/>
            <a:srcRect l="15104" t="5525" r="4645"/>
            <a:stretch>
              <a:fillRect/>
            </a:stretch>
          </p:blipFill>
          <p:spPr bwMode="auto">
            <a:xfrm>
              <a:off x="179512" y="2586610"/>
              <a:ext cx="468000" cy="532587"/>
            </a:xfrm>
            <a:prstGeom prst="rect">
              <a:avLst/>
            </a:prstGeom>
            <a:noFill/>
          </p:spPr>
        </p:pic>
      </p:grpSp>
      <p:grpSp>
        <p:nvGrpSpPr>
          <p:cNvPr id="169" name="Группа 168"/>
          <p:cNvGrpSpPr/>
          <p:nvPr/>
        </p:nvGrpSpPr>
        <p:grpSpPr>
          <a:xfrm>
            <a:off x="6228184" y="1491630"/>
            <a:ext cx="2664567" cy="520000"/>
            <a:chOff x="6228184" y="1563638"/>
            <a:chExt cx="2664567" cy="520000"/>
          </a:xfrm>
        </p:grpSpPr>
        <p:grpSp>
          <p:nvGrpSpPr>
            <p:cNvPr id="132" name="Группа 176"/>
            <p:cNvGrpSpPr/>
            <p:nvPr/>
          </p:nvGrpSpPr>
          <p:grpSpPr>
            <a:xfrm>
              <a:off x="6559920" y="1604956"/>
              <a:ext cx="2332831" cy="443592"/>
              <a:chOff x="510977" y="1525672"/>
              <a:chExt cx="2332831" cy="443592"/>
            </a:xfrm>
          </p:grpSpPr>
          <p:grpSp>
            <p:nvGrpSpPr>
              <p:cNvPr id="145" name="Группа 151"/>
              <p:cNvGrpSpPr/>
              <p:nvPr/>
            </p:nvGrpSpPr>
            <p:grpSpPr>
              <a:xfrm>
                <a:off x="510977" y="1525672"/>
                <a:ext cx="2332831" cy="422536"/>
                <a:chOff x="611560" y="1525672"/>
                <a:chExt cx="2332831" cy="422536"/>
              </a:xfrm>
            </p:grpSpPr>
            <p:sp>
              <p:nvSpPr>
                <p:cNvPr id="147" name="Прямоугольник 146"/>
                <p:cNvSpPr/>
                <p:nvPr/>
              </p:nvSpPr>
              <p:spPr>
                <a:xfrm>
                  <a:off x="611560" y="1552208"/>
                  <a:ext cx="2332831" cy="396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706697" y="1525672"/>
                  <a:ext cx="196141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А.В. Молодчик</a:t>
                  </a:r>
                </a:p>
              </p:txBody>
            </p:sp>
          </p:grpSp>
          <p:sp>
            <p:nvSpPr>
              <p:cNvPr id="146" name="Rectangle 4"/>
              <p:cNvSpPr>
                <a:spLocks noChangeArrowheads="1"/>
              </p:cNvSpPr>
              <p:nvPr/>
            </p:nvSpPr>
            <p:spPr bwMode="auto">
              <a:xfrm>
                <a:off x="606981" y="1707654"/>
                <a:ext cx="1993413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100" dirty="0" smtClean="0"/>
                  <a:t>Представитель НОУ</a:t>
                </a:r>
              </a:p>
            </p:txBody>
          </p:sp>
        </p:grpSp>
        <p:pic>
          <p:nvPicPr>
            <p:cNvPr id="14349" name="Picture 13" descr="http://www.inueco.ru/userfiles/molodchikav.jpg"/>
            <p:cNvPicPr>
              <a:picLocks noChangeAspect="1" noChangeArrowheads="1"/>
            </p:cNvPicPr>
            <p:nvPr/>
          </p:nvPicPr>
          <p:blipFill>
            <a:blip r:embed="rId13" cstate="print"/>
            <a:srcRect l="26459" t="8260" r="31961" b="59657"/>
            <a:stretch>
              <a:fillRect/>
            </a:stretch>
          </p:blipFill>
          <p:spPr bwMode="auto">
            <a:xfrm>
              <a:off x="6228184" y="1563638"/>
              <a:ext cx="468000" cy="520000"/>
            </a:xfrm>
            <a:prstGeom prst="rect">
              <a:avLst/>
            </a:prstGeom>
            <a:noFill/>
          </p:spPr>
        </p:pic>
      </p:grpSp>
      <p:grpSp>
        <p:nvGrpSpPr>
          <p:cNvPr id="171" name="Группа 170"/>
          <p:cNvGrpSpPr/>
          <p:nvPr/>
        </p:nvGrpSpPr>
        <p:grpSpPr>
          <a:xfrm>
            <a:off x="6236348" y="2035038"/>
            <a:ext cx="2778604" cy="550588"/>
            <a:chOff x="6236348" y="2061982"/>
            <a:chExt cx="2778604" cy="550588"/>
          </a:xfrm>
        </p:grpSpPr>
        <p:grpSp>
          <p:nvGrpSpPr>
            <p:cNvPr id="133" name="Группа 182"/>
            <p:cNvGrpSpPr/>
            <p:nvPr/>
          </p:nvGrpSpPr>
          <p:grpSpPr>
            <a:xfrm>
              <a:off x="6559864" y="2123956"/>
              <a:ext cx="2455088" cy="443800"/>
              <a:chOff x="510921" y="2014736"/>
              <a:chExt cx="2455088" cy="443800"/>
            </a:xfrm>
          </p:grpSpPr>
          <p:grpSp>
            <p:nvGrpSpPr>
              <p:cNvPr id="141" name="Группа 151"/>
              <p:cNvGrpSpPr/>
              <p:nvPr/>
            </p:nvGrpSpPr>
            <p:grpSpPr>
              <a:xfrm>
                <a:off x="510921" y="2014736"/>
                <a:ext cx="2332887" cy="422536"/>
                <a:chOff x="611560" y="1525672"/>
                <a:chExt cx="2332887" cy="422536"/>
              </a:xfrm>
            </p:grpSpPr>
            <p:sp>
              <p:nvSpPr>
                <p:cNvPr id="143" name="Прямоугольник 142"/>
                <p:cNvSpPr/>
                <p:nvPr/>
              </p:nvSpPr>
              <p:spPr>
                <a:xfrm>
                  <a:off x="611560" y="1552208"/>
                  <a:ext cx="2332887" cy="396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679360" y="1525672"/>
                  <a:ext cx="217126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М.А. </a:t>
                  </a:r>
                  <a:r>
                    <a:rPr lang="ru-RU" sz="1200" dirty="0" err="1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Копотилова</a:t>
                  </a:r>
                  <a:endParaRPr lang="ru-RU" sz="1200" dirty="0" smtClean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142" name="Rectangle 4"/>
              <p:cNvSpPr>
                <a:spLocks noChangeArrowheads="1"/>
              </p:cNvSpPr>
              <p:nvPr/>
            </p:nvSpPr>
            <p:spPr bwMode="auto">
              <a:xfrm>
                <a:off x="578632" y="2196926"/>
                <a:ext cx="2387377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100" dirty="0" smtClean="0"/>
                  <a:t>Представитель ПОО </a:t>
                </a:r>
                <a:r>
                  <a:rPr lang="ru-RU" sz="1100" dirty="0" err="1" smtClean="0"/>
                  <a:t>МинЗдрава</a:t>
                </a:r>
                <a:endParaRPr lang="ru-RU" sz="1100" dirty="0" smtClean="0"/>
              </a:p>
            </p:txBody>
          </p:sp>
        </p:grpSp>
        <p:pic>
          <p:nvPicPr>
            <p:cNvPr id="14355" name="Picture 19" descr="http://www.best-pedagog.ru/file/view2/file/kopotilova-marina-aleksandrovna/director.jpg/r=150,0_i.jpg"/>
            <p:cNvPicPr>
              <a:picLocks noChangeAspect="1" noChangeArrowheads="1"/>
            </p:cNvPicPr>
            <p:nvPr/>
          </p:nvPicPr>
          <p:blipFill>
            <a:blip r:embed="rId14" cstate="print"/>
            <a:srcRect r="14321" b="23637"/>
            <a:stretch>
              <a:fillRect/>
            </a:stretch>
          </p:blipFill>
          <p:spPr bwMode="auto">
            <a:xfrm>
              <a:off x="6236348" y="2061982"/>
              <a:ext cx="468000" cy="550588"/>
            </a:xfrm>
            <a:prstGeom prst="rect">
              <a:avLst/>
            </a:prstGeom>
            <a:noFill/>
          </p:spPr>
        </p:pic>
      </p:grpSp>
      <p:grpSp>
        <p:nvGrpSpPr>
          <p:cNvPr id="172" name="Группа 171"/>
          <p:cNvGrpSpPr/>
          <p:nvPr/>
        </p:nvGrpSpPr>
        <p:grpSpPr>
          <a:xfrm>
            <a:off x="6239748" y="2611102"/>
            <a:ext cx="2653003" cy="506916"/>
            <a:chOff x="6239748" y="2640898"/>
            <a:chExt cx="2653003" cy="506916"/>
          </a:xfrm>
        </p:grpSpPr>
        <p:grpSp>
          <p:nvGrpSpPr>
            <p:cNvPr id="134" name="Группа 188"/>
            <p:cNvGrpSpPr/>
            <p:nvPr/>
          </p:nvGrpSpPr>
          <p:grpSpPr>
            <a:xfrm>
              <a:off x="6559816" y="2679596"/>
              <a:ext cx="2332935" cy="443726"/>
              <a:chOff x="510873" y="2490217"/>
              <a:chExt cx="2332935" cy="443726"/>
            </a:xfrm>
          </p:grpSpPr>
          <p:sp>
            <p:nvSpPr>
              <p:cNvPr id="138" name="Прямоугольник 137"/>
              <p:cNvSpPr/>
              <p:nvPr/>
            </p:nvSpPr>
            <p:spPr>
              <a:xfrm>
                <a:off x="510873" y="2516753"/>
                <a:ext cx="2332935" cy="396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597950" y="2490217"/>
                <a:ext cx="1817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С.А. </a:t>
                </a:r>
                <a:r>
                  <a:rPr lang="ru-RU" sz="12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Махновский</a:t>
                </a:r>
                <a:endParaRPr lang="ru-RU" sz="12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611064" y="2672333"/>
                <a:ext cx="1843633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100" dirty="0" smtClean="0"/>
                  <a:t>Представитель ВУЗ</a:t>
                </a:r>
              </a:p>
            </p:txBody>
          </p:sp>
        </p:grpSp>
        <p:pic>
          <p:nvPicPr>
            <p:cNvPr id="14356" name="Picture 20" descr="C:\Users\Leo\Downloads\mahnovsky2.jpg"/>
            <p:cNvPicPr>
              <a:picLocks noChangeAspect="1" noChangeArrowheads="1"/>
            </p:cNvPicPr>
            <p:nvPr/>
          </p:nvPicPr>
          <p:blipFill>
            <a:blip r:embed="rId15" cstate="print"/>
            <a:srcRect l="31014" t="7365" r="31299" b="63960"/>
            <a:stretch>
              <a:fillRect/>
            </a:stretch>
          </p:blipFill>
          <p:spPr bwMode="auto">
            <a:xfrm>
              <a:off x="6239748" y="2640898"/>
              <a:ext cx="468000" cy="5069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Прямоугольник 190"/>
          <p:cNvSpPr/>
          <p:nvPr/>
        </p:nvSpPr>
        <p:spPr>
          <a:xfrm>
            <a:off x="-32" y="3490819"/>
            <a:ext cx="1142976" cy="285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рямоугольник 191"/>
          <p:cNvSpPr/>
          <p:nvPr/>
        </p:nvSpPr>
        <p:spPr>
          <a:xfrm>
            <a:off x="142812" y="3490819"/>
            <a:ext cx="1143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март</a:t>
            </a:r>
          </a:p>
        </p:txBody>
      </p:sp>
      <p:pic>
        <p:nvPicPr>
          <p:cNvPr id="193" name="Picture 2" descr="Картинки по запросу голубая г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30" y="3390353"/>
            <a:ext cx="305208" cy="305208"/>
          </a:xfrm>
          <a:prstGeom prst="rect">
            <a:avLst/>
          </a:prstGeom>
          <a:noFill/>
        </p:spPr>
      </p:pic>
      <p:sp>
        <p:nvSpPr>
          <p:cNvPr id="178" name="Прямоугольник 177"/>
          <p:cNvSpPr/>
          <p:nvPr/>
        </p:nvSpPr>
        <p:spPr>
          <a:xfrm>
            <a:off x="0" y="1970899"/>
            <a:ext cx="1142976" cy="285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3714758"/>
            <a:ext cx="9144000" cy="142874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Rectangle 1"/>
          <p:cNvSpPr>
            <a:spLocks noChangeArrowheads="1"/>
          </p:cNvSpPr>
          <p:nvPr/>
        </p:nvSpPr>
        <p:spPr bwMode="auto">
          <a:xfrm>
            <a:off x="731837" y="207680"/>
            <a:ext cx="77421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446A8"/>
                </a:solidFill>
              </a:rPr>
              <a:t>ДЕЯТЕЛЬНОСТЬ ПРЕЗИДИУМА СОВЕТА ДИРЕКТОРОВ ПОО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446A8"/>
                </a:solidFill>
              </a:rPr>
              <a:t>И ПРАВЛЕНИЯ АССОЦИАЦИИ ОУ СПО ЧО</a:t>
            </a:r>
          </a:p>
        </p:txBody>
      </p:sp>
      <p:sp>
        <p:nvSpPr>
          <p:cNvPr id="115" name="Rectangle 1"/>
          <p:cNvSpPr>
            <a:spLocks noChangeArrowheads="1"/>
          </p:cNvSpPr>
          <p:nvPr/>
        </p:nvSpPr>
        <p:spPr bwMode="auto">
          <a:xfrm>
            <a:off x="5537174" y="961544"/>
            <a:ext cx="36433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ОБСУЖДАЕМЫЕ ВОПРОСЫ</a:t>
            </a:r>
          </a:p>
        </p:txBody>
      </p:sp>
      <p:sp>
        <p:nvSpPr>
          <p:cNvPr id="153" name="Rectangle 1"/>
          <p:cNvSpPr>
            <a:spLocks noChangeArrowheads="1"/>
          </p:cNvSpPr>
          <p:nvPr/>
        </p:nvSpPr>
        <p:spPr bwMode="auto">
          <a:xfrm>
            <a:off x="-32" y="928676"/>
            <a:ext cx="2428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План работы на 2016 год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-32" y="1214428"/>
            <a:ext cx="19288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Общие собрания Ассоциации ОУ СПО </a:t>
            </a:r>
          </a:p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и Совета директоров </a:t>
            </a:r>
          </a:p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ПОО СПО ЧО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142844" y="1970899"/>
            <a:ext cx="1143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март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0" y="2704816"/>
            <a:ext cx="19287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Заседания Президиума Совета директоров ПОО СПО ЧО и Правления Ассоциации</a:t>
            </a:r>
          </a:p>
        </p:txBody>
      </p:sp>
      <p:sp>
        <p:nvSpPr>
          <p:cNvPr id="175" name="Прямоугольник 174"/>
          <p:cNvSpPr/>
          <p:nvPr/>
        </p:nvSpPr>
        <p:spPr>
          <a:xfrm>
            <a:off x="2155808" y="1314653"/>
            <a:ext cx="6858048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50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Проблемы и перспективы развития профессионального образования в Челябинской области</a:t>
            </a:r>
          </a:p>
          <a:p>
            <a:pPr algn="just" fontAlgn="base">
              <a:spcBef>
                <a:spcPts val="50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Разработка, апробация и введение в действие новых программ профессионального образования</a:t>
            </a:r>
          </a:p>
          <a:p>
            <a:pPr lvl="0" algn="just" fontAlgn="base">
              <a:spcBef>
                <a:spcPts val="50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комплексных мероприятий, направленных на повышение качества подготовки кадров для региональной экономики</a:t>
            </a:r>
          </a:p>
          <a:p>
            <a:pPr algn="just" eaLnBrk="0" fontAlgn="base" hangingPunct="0">
              <a:spcBef>
                <a:spcPts val="50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Опыт работы ПОО СПО ЧО по реализации инновационных моделей и технологий подготовки и переподготовки специалистов разных уровней в условиях изменяющегося рынка труда </a:t>
            </a:r>
          </a:p>
          <a:p>
            <a:pPr algn="just" eaLnBrk="0" fontAlgn="base" hangingPunct="0">
              <a:spcBef>
                <a:spcPts val="50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Обеспечение функционирования в ОО систем качества образования. Показатели эффективности деятельности ПОО СПО</a:t>
            </a:r>
          </a:p>
          <a:p>
            <a:pPr lvl="0" algn="just" eaLnBrk="0" fontAlgn="base" hangingPunct="0">
              <a:spcBef>
                <a:spcPts val="50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Внедрение процедур независимой оценки деятельности образовательных организаций и процессов. Концепция независимой общественной оценки качества образования </a:t>
            </a:r>
          </a:p>
          <a:p>
            <a:pPr lvl="0" algn="just" eaLnBrk="0" fontAlgn="base" hangingPunct="0">
              <a:spcBef>
                <a:spcPts val="50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Внедрение и поддержка механизмов государственно-частного партнерства, обеспечивающих эффективное финансирование образования</a:t>
            </a:r>
          </a:p>
          <a:p>
            <a:pPr algn="just" eaLnBrk="0" fontAlgn="base" hangingPunct="0">
              <a:spcBef>
                <a:spcPts val="50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Опыт работы ресурсных центров и МЦПК. Приобретение необходимых прикладных квалификаций на протяжении всей трудовой деятельности различных категорий населения</a:t>
            </a:r>
          </a:p>
          <a:p>
            <a:pPr lvl="0" algn="just" eaLnBrk="0" fontAlgn="base" hangingPunct="0">
              <a:spcBef>
                <a:spcPts val="50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Международное сотрудничество как фактор расширения образовательного пространства ПОО СПО</a:t>
            </a:r>
          </a:p>
          <a:p>
            <a:pPr lvl="0" algn="just" fontAlgn="base">
              <a:spcBef>
                <a:spcPts val="500"/>
              </a:spcBef>
              <a:spcAft>
                <a:spcPct val="0"/>
              </a:spcAft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-32" y="2319336"/>
            <a:ext cx="1142976" cy="285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>
            <a:off x="142844" y="2328089"/>
            <a:ext cx="1143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декабрь</a:t>
            </a:r>
          </a:p>
        </p:txBody>
      </p:sp>
      <p:sp>
        <p:nvSpPr>
          <p:cNvPr id="181" name="Прямоугольник 180"/>
          <p:cNvSpPr/>
          <p:nvPr/>
        </p:nvSpPr>
        <p:spPr>
          <a:xfrm>
            <a:off x="32" y="3857634"/>
            <a:ext cx="1142976" cy="285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рямоугольник 181"/>
          <p:cNvSpPr/>
          <p:nvPr/>
        </p:nvSpPr>
        <p:spPr>
          <a:xfrm>
            <a:off x="142844" y="3857634"/>
            <a:ext cx="1143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май</a:t>
            </a:r>
          </a:p>
        </p:txBody>
      </p:sp>
      <p:sp>
        <p:nvSpPr>
          <p:cNvPr id="183" name="Прямоугольник 182"/>
          <p:cNvSpPr/>
          <p:nvPr/>
        </p:nvSpPr>
        <p:spPr>
          <a:xfrm>
            <a:off x="0" y="4214824"/>
            <a:ext cx="1142976" cy="285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рямоугольник 183"/>
          <p:cNvSpPr/>
          <p:nvPr/>
        </p:nvSpPr>
        <p:spPr>
          <a:xfrm>
            <a:off x="114948" y="4214824"/>
            <a:ext cx="1143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октябрь</a:t>
            </a:r>
          </a:p>
        </p:txBody>
      </p:sp>
      <p:sp>
        <p:nvSpPr>
          <p:cNvPr id="185" name="Прямоугольник 184"/>
          <p:cNvSpPr/>
          <p:nvPr/>
        </p:nvSpPr>
        <p:spPr>
          <a:xfrm>
            <a:off x="-32" y="4572014"/>
            <a:ext cx="1142976" cy="285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Прямоугольник 185"/>
          <p:cNvSpPr/>
          <p:nvPr/>
        </p:nvSpPr>
        <p:spPr>
          <a:xfrm>
            <a:off x="99302" y="4557500"/>
            <a:ext cx="1143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декабрь</a:t>
            </a:r>
          </a:p>
        </p:txBody>
      </p:sp>
      <p:pic>
        <p:nvPicPr>
          <p:cNvPr id="16386" name="Picture 2" descr="Картинки по запросу голубая г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99461"/>
            <a:ext cx="305208" cy="305208"/>
          </a:xfrm>
          <a:prstGeom prst="rect">
            <a:avLst/>
          </a:prstGeom>
          <a:noFill/>
        </p:spPr>
      </p:pic>
      <p:pic>
        <p:nvPicPr>
          <p:cNvPr id="187" name="Picture 2" descr="Картинки по запросу голубая г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09192"/>
            <a:ext cx="305208" cy="305208"/>
          </a:xfrm>
          <a:prstGeom prst="rect">
            <a:avLst/>
          </a:prstGeom>
          <a:noFill/>
        </p:spPr>
      </p:pic>
      <p:pic>
        <p:nvPicPr>
          <p:cNvPr id="188" name="Picture 2" descr="Картинки по запросу голубая г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729272"/>
            <a:ext cx="305208" cy="305208"/>
          </a:xfrm>
          <a:prstGeom prst="rect">
            <a:avLst/>
          </a:prstGeom>
          <a:noFill/>
        </p:spPr>
      </p:pic>
      <p:pic>
        <p:nvPicPr>
          <p:cNvPr id="189" name="Picture 2" descr="Картинки по запросу голубая г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104474"/>
            <a:ext cx="305208" cy="305208"/>
          </a:xfrm>
          <a:prstGeom prst="rect">
            <a:avLst/>
          </a:prstGeom>
          <a:noFill/>
        </p:spPr>
      </p:pic>
      <p:pic>
        <p:nvPicPr>
          <p:cNvPr id="190" name="Picture 2" descr="Картинки по запросу голубая г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438866"/>
            <a:ext cx="305208" cy="30520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2071670" y="1390642"/>
            <a:ext cx="71438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071670" y="1643056"/>
            <a:ext cx="71438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071670" y="2071684"/>
            <a:ext cx="71438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071670" y="2500312"/>
            <a:ext cx="71438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071670" y="2928940"/>
            <a:ext cx="71438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071670" y="3344868"/>
            <a:ext cx="71438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071670" y="3786196"/>
            <a:ext cx="71438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071670" y="4214824"/>
            <a:ext cx="71438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071670" y="4643452"/>
            <a:ext cx="71438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-142908" y="2428874"/>
            <a:ext cx="9286908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8"/>
            <a:ext cx="9144000" cy="178595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06" y="1933571"/>
            <a:ext cx="9144000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ЗНАЧИМЫЕ МЕРОПРИЯТИЯ, ПРОВОДИМЫЕ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ПОДДЕРЖКЕ АССОЦИАЦИИ ОУ СПО ЧЕЛЯБИНСКОЙ ОБЛАСТИ В 2016 ГОДУ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286130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28" y="332446"/>
            <a:ext cx="9429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90" dirty="0" smtClean="0">
                <a:solidFill>
                  <a:srgbClr val="0446A8"/>
                </a:solidFill>
              </a:rPr>
              <a:t>ОБЛАСТНАЯ СТУДЕНЧЕСКАЯ ЭКОЛОГИЧЕСКАЯ НАУЧНО-ПРАКТИЧЕСКАЯ КОНФЕРЕНЦИЯ «ЭКОЛОГИЧЕСКИЕ ПРОБЛЕМЫ СОВРЕМЕННОСТИ»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1156248"/>
            <a:ext cx="4714876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69600" y="1147176"/>
            <a:ext cx="4731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2 марта 2016 г., ГБПОУ 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ЮУрГТК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36512" y="44158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 конференции приняли участие 155 учащихся из 21 образовательной организации области.</a:t>
            </a:r>
          </a:p>
          <a:p>
            <a:pPr algn="ctr"/>
            <a:r>
              <a:rPr lang="ru-RU" sz="1600" dirty="0" smtClean="0"/>
              <a:t>Работа конференции проходила в 8 секциях по различным экологическим проблемам.</a:t>
            </a:r>
          </a:p>
        </p:txBody>
      </p:sp>
      <p:pic>
        <p:nvPicPr>
          <p:cNvPr id="2050" name="Picture 2" descr="Z:\ОСО\Фото 2016\Конференция Экологические основы природопользования\DSC06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941680"/>
            <a:ext cx="2843808" cy="21328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Z:\ОСО\Фото 2016\Конференция Экологические основы природопользования\DSC06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25656"/>
            <a:ext cx="3240360" cy="24302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Z:\ОСО\Фото 2016\Конференция Экологические основы природопользования\DSC06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41680"/>
            <a:ext cx="2784308" cy="20882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1071552"/>
            <a:ext cx="4143372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1071552"/>
            <a:ext cx="3974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20-23 апреля 2016 г., г. Сочи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02062"/>
            <a:ext cx="7929618" cy="70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2000" dirty="0" smtClean="0">
                <a:solidFill>
                  <a:srgbClr val="0446A8"/>
                </a:solidFill>
              </a:rPr>
              <a:t>МЕЖДУНАРОДНАЯ КОНФЕРЕНЦИЯ </a:t>
            </a:r>
            <a:r>
              <a:rPr lang="ru-RU" sz="2000" spc="-90" dirty="0" smtClean="0">
                <a:solidFill>
                  <a:srgbClr val="0446A8"/>
                </a:solidFill>
              </a:rPr>
              <a:t>« </a:t>
            </a:r>
            <a:r>
              <a:rPr lang="ru-RU" sz="2000" dirty="0" smtClean="0">
                <a:solidFill>
                  <a:srgbClr val="0446A8"/>
                </a:solidFill>
              </a:rPr>
              <a:t>РАЗВИТИЕ СРЕДНЕГО ПРОФЕССИОНАЛЬНОГО ОБРАЗВАНИЯ»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32" y="4227934"/>
            <a:ext cx="9144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Мероприятие посетили более 100 руководителей ОО из регионов России </a:t>
            </a:r>
          </a:p>
          <a:p>
            <a:pPr algn="ctr"/>
            <a:r>
              <a:rPr lang="ru-RU" sz="1600" dirty="0" smtClean="0"/>
              <a:t>и стран ближнего зарубежья. Участники оценили современное состояние отрасли </a:t>
            </a:r>
          </a:p>
          <a:p>
            <a:pPr algn="ctr"/>
            <a:r>
              <a:rPr lang="ru-RU" sz="1600" dirty="0" smtClean="0"/>
              <a:t>и обсудили последние образовательные тенденции.</a:t>
            </a:r>
          </a:p>
        </p:txBody>
      </p:sp>
      <p:pic>
        <p:nvPicPr>
          <p:cNvPr id="18" name="Picture 2" descr="Международная конференция «Развитие среднего профессионального образования»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r="12681"/>
          <a:stretch>
            <a:fillRect/>
          </a:stretch>
        </p:blipFill>
        <p:spPr bwMode="auto">
          <a:xfrm>
            <a:off x="3016082" y="1635646"/>
            <a:ext cx="3180914" cy="243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 descr="Международная конференция «Развитие среднего профессионального образования»"/>
          <p:cNvPicPr>
            <a:picLocks noChangeAspect="1" noChangeArrowheads="1"/>
          </p:cNvPicPr>
          <p:nvPr/>
        </p:nvPicPr>
        <p:blipFill>
          <a:blip r:embed="rId3" cstate="print"/>
          <a:srcRect l="5418" r="5516"/>
          <a:stretch>
            <a:fillRect/>
          </a:stretch>
        </p:blipFill>
        <p:spPr bwMode="auto">
          <a:xfrm>
            <a:off x="74848" y="1828646"/>
            <a:ext cx="2880320" cy="21602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6" descr="Международная конференция «Развитие среднего профессионального образования»"/>
          <p:cNvPicPr>
            <a:picLocks noChangeAspect="1" noChangeArrowheads="1"/>
          </p:cNvPicPr>
          <p:nvPr/>
        </p:nvPicPr>
        <p:blipFill>
          <a:blip r:embed="rId4" cstate="print"/>
          <a:srcRect l="6910" r="3255"/>
          <a:stretch>
            <a:fillRect/>
          </a:stretch>
        </p:blipFill>
        <p:spPr bwMode="auto">
          <a:xfrm>
            <a:off x="6259372" y="1836810"/>
            <a:ext cx="2808311" cy="20882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1262906"/>
            <a:ext cx="4071934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1262906"/>
            <a:ext cx="3974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9-10 июня 2016 г., г. Пермь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346" y="247634"/>
            <a:ext cx="9072626" cy="101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2000" dirty="0" smtClean="0">
                <a:solidFill>
                  <a:srgbClr val="0446A8"/>
                </a:solidFill>
              </a:rPr>
              <a:t>ЗАСЕДАНИЕ МЕЖРЕГИОНАЛЬНОГО СОВЕТА ПО ПРОФОБРАЗОВАНИЮ ПРИВОЛЖСКОГО ФЕДЕРАЛЬНОГО ОКРУГА «МОДЕЛИ ДУАЛЬНОГО ОБУЧЕНИЯ В ИННОВАЦИОННОЙ ПРАКТИКЕ ПРОФОБРАЗОВАНИЯ»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8996" y="4248333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Рассмотрены вопросы нормативного обеспечения региональной практики дуального обучения, организации эффективного взаимодействия с предприятиями и организациями, внедрения лучших практик подготовки кадров по ТОП-50</a:t>
            </a:r>
          </a:p>
        </p:txBody>
      </p:sp>
      <p:pic>
        <p:nvPicPr>
          <p:cNvPr id="17" name="Picture 2" descr="https://lh3.googleusercontent.com/aQL8v0LQwLM-7atjdYk2K1nOf5Qn6Vk4nV5wE6ttwn4p70qP9Ke-Hmi-Pao3JsoKEViJ0LdD3PSXV6u6tgb0-pFYFCciASWrgZi3bx3Mb5IaJrABfnoEu81CuCIrtmfBBIzpOw=w1001-h750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03" y="1938536"/>
            <a:ext cx="2808000" cy="21038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4" descr="https://lh3.googleusercontent.com/BWG3Dmh2Xx9_KuEazw8GJnww-cEaz6EuAF_V2l7HhZh8pbo2yCpxHC7zBCn1EwykJqobj_TLOlhlDxSeh5CmsmMbmOVC-pYOFglFWK8dz3f_ObHOBm_mAaVpkGfvYP3gvjRK1w=w563-h750-no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t="27330" b="15954"/>
          <a:stretch>
            <a:fillRect/>
          </a:stretch>
        </p:blipFill>
        <p:spPr bwMode="auto">
          <a:xfrm>
            <a:off x="2987824" y="1779662"/>
            <a:ext cx="3240360" cy="24482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6" descr="https://lh3.googleusercontent.com/mPL6HopZa9KUkTG1KP3SMo33onUcby3OiKER29o7Mc1cFytCGiAZBpJqyWCy3_48eO7xVwLQioRyjgyPVReIGaL0phh-L6BOyFJshvdQXej5_SX0mKLzEVar3rpKsSArHcA9IQ=w563-h750-no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t="19610" b="21560"/>
          <a:stretch>
            <a:fillRect/>
          </a:stretch>
        </p:blipFill>
        <p:spPr bwMode="auto">
          <a:xfrm>
            <a:off x="6300192" y="1923678"/>
            <a:ext cx="2756449" cy="21602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0" y="2428874"/>
            <a:ext cx="9144000" cy="271462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" y="51982"/>
            <a:ext cx="9144000" cy="1428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5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1071552"/>
            <a:ext cx="5643570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83962" y="1052302"/>
            <a:ext cx="5760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19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 августа 2016г., ГБПОУ 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ЧТПиГХ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Times New Roman"/>
              </a:rPr>
              <a:t>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85734"/>
            <a:ext cx="8858312" cy="70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2000" dirty="0" smtClean="0">
                <a:solidFill>
                  <a:srgbClr val="0446A8"/>
                </a:solidFill>
              </a:rPr>
              <a:t>АВГУСТОВСКОЕ СОВЕЩАНИЕ РАБОТНИКОВ ОБРАЗОВАНИЯ ЧЕЛЯБИНСКОЙ ОБЛАСТИ – СЕКЦИЯ СПО</a:t>
            </a:r>
          </a:p>
        </p:txBody>
      </p:sp>
      <p:pic>
        <p:nvPicPr>
          <p:cNvPr id="11266" name="Picture 2" descr="001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971336" y="1831687"/>
            <a:ext cx="3214710" cy="24110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8770" y="4414624"/>
            <a:ext cx="9072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Директора ПОО приняли участие в тренинге, посвященном </a:t>
            </a:r>
            <a:r>
              <a:rPr lang="ru-RU" sz="1600" dirty="0" err="1" smtClean="0">
                <a:solidFill>
                  <a:prstClr val="black"/>
                </a:solidFill>
              </a:rPr>
              <a:t>командообразованию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как одному из эффективных способов управления образовательным учреждением</a:t>
            </a:r>
          </a:p>
        </p:txBody>
      </p:sp>
      <p:pic>
        <p:nvPicPr>
          <p:cNvPr id="34818" name="Picture 2" descr="00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r="2136"/>
          <a:stretch>
            <a:fillRect/>
          </a:stretch>
        </p:blipFill>
        <p:spPr bwMode="auto">
          <a:xfrm>
            <a:off x="6244102" y="1985528"/>
            <a:ext cx="2786082" cy="21351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25079" t="19965" r="11635" b="15798"/>
          <a:stretch>
            <a:fillRect/>
          </a:stretch>
        </p:blipFill>
        <p:spPr bwMode="auto">
          <a:xfrm>
            <a:off x="85920" y="1985528"/>
            <a:ext cx="2813978" cy="21422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1023</Words>
  <Application>Microsoft Office PowerPoint</Application>
  <PresentationFormat>Экран (16:9)</PresentationFormat>
  <Paragraphs>170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Leo</dc:creator>
  <cp:lastModifiedBy>sadohina</cp:lastModifiedBy>
  <cp:revision>122</cp:revision>
  <dcterms:modified xsi:type="dcterms:W3CDTF">2017-02-16T05:12:56Z</dcterms:modified>
</cp:coreProperties>
</file>