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3" r:id="rId3"/>
    <p:sldId id="275" r:id="rId4"/>
    <p:sldId id="272" r:id="rId5"/>
    <p:sldId id="279" r:id="rId6"/>
    <p:sldId id="281" r:id="rId7"/>
    <p:sldId id="284" r:id="rId8"/>
    <p:sldId id="290" r:id="rId9"/>
    <p:sldId id="291" r:id="rId10"/>
    <p:sldId id="294" r:id="rId11"/>
    <p:sldId id="285" r:id="rId12"/>
    <p:sldId id="286" r:id="rId13"/>
    <p:sldId id="295" r:id="rId14"/>
    <p:sldId id="293" r:id="rId15"/>
    <p:sldId id="292" r:id="rId16"/>
    <p:sldId id="274" r:id="rId17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99"/>
    <a:srgbClr val="003300"/>
    <a:srgbClr val="FFC016"/>
    <a:srgbClr val="FEE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&#1057;&#1086;&#1074;&#1077;&#1090;%20&#1076;&#1080;&#1088;&#1077;&#1082;&#1090;&#1086;&#1088;&#1086;&#1074;\&#1087;&#1088;&#1077;&#1079;&#1080;&#1076;&#1080;&#1091;&#1084;%2006.12.2017\&#1048;&#1058;&#1054;&#1043;%20&#1073;&#1077;&#1079;%20&#1076;&#1080;&#1085;&#1072;&#1084;&#1080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&#1057;&#1086;&#1074;&#1077;&#1090;%20&#1076;&#1080;&#1088;&#1077;&#1082;&#1090;&#1086;&#1088;&#1086;&#1074;\&#1087;&#1088;&#1077;&#1079;&#1080;&#1076;&#1080;&#1091;&#1084;%2006.12.2017\&#1048;&#1058;&#1054;&#1043;%20&#1073;&#1077;&#1079;%20&#1076;&#1080;&#1085;&#1072;&#1084;&#1080;&#1082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0033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003399"/>
                </a:solidFill>
              </a:ln>
              <a:effectLst/>
            </c:spPr>
          </c:marker>
          <c:cat>
            <c:numRef>
              <c:f>Лист1!$N$7:$N$19</c:f>
              <c:numCache>
                <c:formatCode>0.0%</c:formatCode>
                <c:ptCount val="13"/>
                <c:pt idx="0">
                  <c:v>-0.60256318395144182</c:v>
                </c:pt>
                <c:pt idx="1">
                  <c:v>-0.44492238796358136</c:v>
                </c:pt>
                <c:pt idx="2">
                  <c:v>-0.2872815919757209</c:v>
                </c:pt>
                <c:pt idx="3">
                  <c:v>-0.12964079598786046</c:v>
                </c:pt>
                <c:pt idx="4">
                  <c:v>2.8000000000000001E-2</c:v>
                </c:pt>
                <c:pt idx="5">
                  <c:v>0.18564079598786046</c:v>
                </c:pt>
                <c:pt idx="6">
                  <c:v>0.34328159197572095</c:v>
                </c:pt>
                <c:pt idx="7">
                  <c:v>0.50092238796358135</c:v>
                </c:pt>
                <c:pt idx="8">
                  <c:v>0.65856318395144187</c:v>
                </c:pt>
                <c:pt idx="9">
                  <c:v>0.81620397993930238</c:v>
                </c:pt>
                <c:pt idx="10">
                  <c:v>0.9738447759271629</c:v>
                </c:pt>
                <c:pt idx="11">
                  <c:v>1.1314855719150234</c:v>
                </c:pt>
                <c:pt idx="12">
                  <c:v>1.2891263679028839</c:v>
                </c:pt>
              </c:numCache>
            </c:numRef>
          </c:cat>
          <c:val>
            <c:numRef>
              <c:f>Лист1!$O$7:$O$20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18</c:v>
                </c:pt>
                <c:pt idx="5">
                  <c:v>10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74617600"/>
        <c:axId val="-874617056"/>
      </c:lineChart>
      <c:catAx>
        <c:axId val="-874617600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874617056"/>
        <c:crosses val="autoZero"/>
        <c:auto val="1"/>
        <c:lblAlgn val="ctr"/>
        <c:lblOffset val="100"/>
        <c:noMultiLvlLbl val="0"/>
      </c:catAx>
      <c:valAx>
        <c:axId val="-87461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87461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24530887791179E-2"/>
          <c:y val="9.1017806945473914E-2"/>
          <c:w val="0.94817242528607937"/>
          <c:h val="0.6163692659185466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трудоустройство!$N$21:$N$45</c:f>
              <c:numCache>
                <c:formatCode>0.0%</c:formatCode>
                <c:ptCount val="25"/>
                <c:pt idx="0">
                  <c:v>-0.52374278595751167</c:v>
                </c:pt>
                <c:pt idx="1">
                  <c:v>-0.44492238796358141</c:v>
                </c:pt>
                <c:pt idx="2">
                  <c:v>-0.36610198996965115</c:v>
                </c:pt>
                <c:pt idx="3">
                  <c:v>-0.2872815919757209</c:v>
                </c:pt>
                <c:pt idx="4">
                  <c:v>-0.20846119398179069</c:v>
                </c:pt>
                <c:pt idx="5">
                  <c:v>-0.12964079598786046</c:v>
                </c:pt>
                <c:pt idx="6">
                  <c:v>-5.0820397993930233E-2</c:v>
                </c:pt>
                <c:pt idx="7" formatCode="0.00%">
                  <c:v>2.8000000000000001E-2</c:v>
                </c:pt>
                <c:pt idx="8">
                  <c:v>0.10682039799393023</c:v>
                </c:pt>
                <c:pt idx="9">
                  <c:v>0.18564079598786046</c:v>
                </c:pt>
                <c:pt idx="10">
                  <c:v>0.26446119398179069</c:v>
                </c:pt>
                <c:pt idx="11">
                  <c:v>0.34328159197572095</c:v>
                </c:pt>
                <c:pt idx="12">
                  <c:v>0.4221019899696512</c:v>
                </c:pt>
                <c:pt idx="13">
                  <c:v>0.50092238796358146</c:v>
                </c:pt>
                <c:pt idx="14">
                  <c:v>0.57974278595751172</c:v>
                </c:pt>
                <c:pt idx="15">
                  <c:v>0.65856318395144198</c:v>
                </c:pt>
                <c:pt idx="16">
                  <c:v>0.73738358194537224</c:v>
                </c:pt>
                <c:pt idx="17">
                  <c:v>0.81620397993930249</c:v>
                </c:pt>
                <c:pt idx="18">
                  <c:v>0.89502437793323275</c:v>
                </c:pt>
                <c:pt idx="19">
                  <c:v>0.97384477592716301</c:v>
                </c:pt>
                <c:pt idx="20">
                  <c:v>1.0526651739210933</c:v>
                </c:pt>
                <c:pt idx="21">
                  <c:v>1.1314855719150234</c:v>
                </c:pt>
                <c:pt idx="22">
                  <c:v>1.2103059699089536</c:v>
                </c:pt>
                <c:pt idx="23">
                  <c:v>1.2891263679028837</c:v>
                </c:pt>
                <c:pt idx="24">
                  <c:v>1.3679467658968139</c:v>
                </c:pt>
              </c:numCache>
            </c:numRef>
          </c:cat>
          <c:val>
            <c:numRef>
              <c:f>трудоустройство!$O$21:$O$45</c:f>
              <c:numCache>
                <c:formatCode>General</c:formatCode>
                <c:ptCount val="2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8</c:v>
                </c:pt>
                <c:pt idx="7">
                  <c:v>10</c:v>
                </c:pt>
                <c:pt idx="8">
                  <c:v>7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74614336"/>
        <c:axId val="-874602368"/>
      </c:lineChart>
      <c:catAx>
        <c:axId val="-874614336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874602368"/>
        <c:crosses val="autoZero"/>
        <c:auto val="1"/>
        <c:lblAlgn val="ctr"/>
        <c:lblOffset val="100"/>
        <c:noMultiLvlLbl val="0"/>
      </c:catAx>
      <c:valAx>
        <c:axId val="-87460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87461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88F76-ADA7-4778-8ED3-41C69BA87228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15BF-5CD5-4278-9333-5AB2C4A31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9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71150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664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73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52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85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60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49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11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56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562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982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92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04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88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56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660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1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86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65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4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7352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57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13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20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632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35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54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06.12.2017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8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06.12.2017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65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900" dirty="0">
              <a:solidFill>
                <a:srgbClr val="898989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195094" y="5365833"/>
            <a:ext cx="6671931" cy="85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Статирова О.И.,</a:t>
            </a:r>
            <a:endParaRPr lang="ru-RU" altLang="ru-RU" sz="18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lang="ru-RU" alt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начальник Управления профессионального образования</a:t>
            </a:r>
          </a:p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Министерства образования и науки Челябинской области</a:t>
            </a:r>
            <a:endParaRPr lang="ru-RU" alt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09360" y="1901567"/>
            <a:ext cx="8686800" cy="261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ВОПРОСУ О КОМПЛЕКСНОЙ ОЦЕНКЕ ДЕЯТЕЛЬНОСТИ ПРОФЕССИОНАЛЬНЫХ ОБРАЗОВАТЕЛЬНЫХ ОРГАНИЗАЦИЙ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5616" y="908720"/>
            <a:ext cx="745915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38" y="221640"/>
            <a:ext cx="784461" cy="107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09360" y="1688354"/>
            <a:ext cx="1812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</a:t>
            </a: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Челябинск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1636662"/>
            <a:ext cx="3070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 декабря 2017 года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8493" y="275201"/>
            <a:ext cx="6819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Заседание президиума Совета директоров ПОО Челябинской области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454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 ОЦЕНКИ И МЕТОДИКА РАСЧЕТА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132856"/>
            <a:ext cx="8568952" cy="3785652"/>
          </a:xfrm>
          <a:prstGeom prst="rect">
            <a:avLst/>
          </a:prstGeom>
          <a:ln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pPr indent="442913"/>
            <a:r>
              <a:rPr lang="ru-RU" sz="2000" dirty="0"/>
              <a:t>Показатели, предполагающие оценку динамики по годам, делятся на позитивные и негативные.</a:t>
            </a:r>
          </a:p>
          <a:p>
            <a:pPr indent="442913"/>
            <a:r>
              <a:rPr lang="ru-RU" sz="2000" dirty="0"/>
              <a:t>При наличии положительной (отрицательной) динамики позитивного (негативного) показателя в 2016-2017 учебном году по отношению к среднему показателю предыдущих двух лет участник конкурса получает дополнительно 40 % от полученного балла по данному показателю.</a:t>
            </a:r>
          </a:p>
          <a:p>
            <a:pPr indent="442913"/>
            <a:r>
              <a:rPr lang="ru-RU" sz="2000" dirty="0"/>
              <a:t>При наличии отрицательной (положительной) динамики позитивного (негативного) показателя в 2016-2017 учебном году по отношению к среднему показателю предыдущих двух лет с участника конкурса снимается 40 % от полученного балла по данному показателю.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488" y="948179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Утверждены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 от 06 июля 2017 №03/2139 (с изм. От 20.07.2017 №03/2328)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8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037976"/>
              </p:ext>
            </p:extLst>
          </p:nvPr>
        </p:nvGraphicFramePr>
        <p:xfrm>
          <a:off x="0" y="3409520"/>
          <a:ext cx="8959034" cy="330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ДИНАМИКА ИЗМЕНЕНИЯ ЗНАЧЕНИЯ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" y="945827"/>
            <a:ext cx="2775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ТРУДОУСТРОЙСТВО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11845"/>
              </p:ext>
            </p:extLst>
          </p:nvPr>
        </p:nvGraphicFramePr>
        <p:xfrm>
          <a:off x="121024" y="992839"/>
          <a:ext cx="8838010" cy="1876425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2357288"/>
                <a:gridCol w="2016224"/>
                <a:gridCol w="1872208"/>
                <a:gridCol w="2592290"/>
              </a:tblGrid>
              <a:tr h="286234"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минимум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-52,5%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131,8%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(</a:t>
                      </a:r>
                      <a:r>
                        <a:rPr lang="ru-RU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lang="ru-RU" sz="2000" u="none" strike="noStrike" baseline="-25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0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664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стандартное отклонение (</a:t>
                      </a:r>
                      <a:r>
                        <a:rPr lang="el-G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275856" y="3621158"/>
            <a:ext cx="0" cy="276017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51720" y="3409520"/>
            <a:ext cx="2362744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14852" y="4211057"/>
            <a:ext cx="3141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Х</a:t>
            </a:r>
            <a:r>
              <a:rPr lang="ru-RU" sz="2000" baseline="-25000" dirty="0" err="1"/>
              <a:t>ср</a:t>
            </a:r>
            <a:r>
              <a:rPr lang="ru-RU" sz="2000" dirty="0" smtClean="0"/>
              <a:t> + </a:t>
            </a:r>
            <a:r>
              <a:rPr lang="el-GR" sz="2000" dirty="0" smtClean="0"/>
              <a:t>σ</a:t>
            </a:r>
            <a:r>
              <a:rPr lang="ru-RU" sz="2000" dirty="0" smtClean="0"/>
              <a:t> = 34,3%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511" y="4243789"/>
            <a:ext cx="2685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Х</a:t>
            </a:r>
            <a:r>
              <a:rPr lang="ru-RU" sz="2000" baseline="-25000" dirty="0" err="1"/>
              <a:t>ср</a:t>
            </a:r>
            <a:r>
              <a:rPr lang="ru-RU" sz="2000" dirty="0" smtClean="0"/>
              <a:t> - </a:t>
            </a:r>
            <a:r>
              <a:rPr lang="el-GR" sz="2000" dirty="0" smtClean="0"/>
              <a:t>σ =</a:t>
            </a:r>
            <a:r>
              <a:rPr lang="ru-RU" sz="2000" dirty="0" smtClean="0"/>
              <a:t> -28,7%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36231" y="2943229"/>
            <a:ext cx="23427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показатель рассеивания значений случайной величины относительно её математического ожидания.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600" y="2976997"/>
            <a:ext cx="895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 smtClean="0">
                <a:solidFill>
                  <a:srgbClr val="7030A0"/>
                </a:solidFill>
              </a:rPr>
              <a:t>Коридор вариативности среднего значения (</a:t>
            </a:r>
            <a:r>
              <a:rPr lang="ru-RU" sz="1800" dirty="0" err="1" smtClean="0">
                <a:solidFill>
                  <a:srgbClr val="7030A0"/>
                </a:solidFill>
              </a:rPr>
              <a:t>Х</a:t>
            </a:r>
            <a:r>
              <a:rPr lang="ru-RU" sz="1800" baseline="-25000" dirty="0" err="1" smtClean="0">
                <a:solidFill>
                  <a:srgbClr val="7030A0"/>
                </a:solidFill>
              </a:rPr>
              <a:t>ср</a:t>
            </a:r>
            <a:r>
              <a:rPr lang="ru-RU" sz="1800" i="1" dirty="0" smtClean="0">
                <a:solidFill>
                  <a:srgbClr val="7030A0"/>
                </a:solidFill>
              </a:rPr>
              <a:t> ± </a:t>
            </a:r>
            <a:r>
              <a:rPr lang="el-GR" sz="1800" i="1" dirty="0" smtClean="0">
                <a:solidFill>
                  <a:srgbClr val="7030A0"/>
                </a:solidFill>
              </a:rPr>
              <a:t>σ</a:t>
            </a:r>
            <a:r>
              <a:rPr lang="ru-RU" sz="1800" i="1" dirty="0" smtClean="0">
                <a:solidFill>
                  <a:srgbClr val="7030A0"/>
                </a:solidFill>
              </a:rPr>
              <a:t>)</a:t>
            </a:r>
            <a:endParaRPr lang="ru-RU" sz="1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2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216457"/>
              </p:ext>
            </p:extLst>
          </p:nvPr>
        </p:nvGraphicFramePr>
        <p:xfrm>
          <a:off x="251520" y="1206044"/>
          <a:ext cx="8568952" cy="517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ДИНАМИКА ИЗМЕНЕНИЯ ЗНАЧЕНИЯ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25711" y="1080696"/>
            <a:ext cx="78137" cy="41485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77120" y="1606154"/>
            <a:ext cx="2550864" cy="33318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69480" y="1606154"/>
            <a:ext cx="1382440" cy="333184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47581" y="1606154"/>
            <a:ext cx="644299" cy="33318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94117" y="1606154"/>
            <a:ext cx="5328592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686600" y="2871968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→25 ПОО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333" y="1248766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Коридор вариативности </a:t>
            </a:r>
            <a:r>
              <a:rPr lang="ru-RU" sz="2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000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el-G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5720" y="1309242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→39 ПОО</a:t>
            </a:r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9366" y="1830366"/>
            <a:ext cx="1225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sz="20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ср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±</a:t>
            </a:r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</a:rPr>
              <a:t>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/2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5720" y="1821404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→31 ПОО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4976" y="2312691"/>
            <a:ext cx="5540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Зона незначительных 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изменений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Х</a:t>
            </a:r>
            <a:r>
              <a:rPr lang="ru-RU" sz="2000" baseline="-25000" dirty="0" err="1" smtClean="0">
                <a:solidFill>
                  <a:srgbClr val="C00000"/>
                </a:solidFill>
              </a:rPr>
              <a:t>ср</a:t>
            </a:r>
            <a:r>
              <a:rPr lang="ru-RU" sz="2000" dirty="0" smtClean="0">
                <a:solidFill>
                  <a:srgbClr val="C00000"/>
                </a:solidFill>
              </a:rPr>
              <a:t>±</a:t>
            </a:r>
            <a:r>
              <a:rPr lang="el-GR" sz="2000" dirty="0" smtClean="0">
                <a:solidFill>
                  <a:srgbClr val="C00000"/>
                </a:solidFill>
              </a:rPr>
              <a:t>σ</a:t>
            </a:r>
            <a:r>
              <a:rPr lang="ru-RU" sz="2000" dirty="0" smtClean="0">
                <a:solidFill>
                  <a:srgbClr val="C00000"/>
                </a:solidFill>
              </a:rPr>
              <a:t>/4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14328" y="1606154"/>
            <a:ext cx="1998895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2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ДИНАМИКА ИЗМЕНЕНИЯ ЗНАЧЕНИЯ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71243"/>
              </p:ext>
            </p:extLst>
          </p:nvPr>
        </p:nvGraphicFramePr>
        <p:xfrm>
          <a:off x="251520" y="1017445"/>
          <a:ext cx="8747882" cy="5526290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2346447"/>
                <a:gridCol w="871538"/>
                <a:gridCol w="871538"/>
                <a:gridCol w="804496"/>
                <a:gridCol w="938579"/>
                <a:gridCol w="1008162"/>
                <a:gridCol w="864096"/>
                <a:gridCol w="1043026"/>
              </a:tblGrid>
              <a:tr h="530826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Частота попадания в зону допустимых отклонений</a:t>
                      </a: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89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Вариабельность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lang="ru-RU" sz="2800" u="none" strike="noStrike" baseline="-25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l-GR" sz="2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l-GR" sz="2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ru-RU" sz="2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</a:t>
                      </a:r>
                      <a:r>
                        <a:rPr kumimoji="0" lang="el-GR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σ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/4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ctr">
                    <a:solidFill>
                      <a:schemeClr val="bg1"/>
                    </a:solidFill>
                  </a:tcPr>
                </a:tc>
              </a:tr>
              <a:tr h="416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Трудоустройство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131,8%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72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 контингента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-8,4%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-1,8%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72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17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-100,0%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183,9%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64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</a:t>
                      </a:r>
                      <a:r>
                        <a:rPr lang="ru-RU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др.конкурсах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-76,4%</a:t>
                      </a: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227,9%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55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Доп.оразование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-75,6%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382,4%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79,5%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394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394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</a:t>
                      </a:r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МТБ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-99,4%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344,6%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101,1%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72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</a:t>
                      </a:r>
                      <a:r>
                        <a:rPr lang="ru-RU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педмастерства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  <a:tr h="472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 высшей категории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4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2276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ПРЕДЛОЖЕНИЯ ПО ИЗМЕНЕНИЮ МЕТОДИКИ УЧЕТА </a:t>
            </a:r>
            <a:b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ДИНАМИКИ ИЗМЕНЕНИЯ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6262" y="1628800"/>
            <a:ext cx="88977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Для каждого показателя ввести определение зоны значимости изменений, соотнеся ее размер со стандартным отклонением для этого значения</a:t>
            </a:r>
          </a:p>
          <a:p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Считать несущественными отклонения фактических значений показателей, не превышающих ____________стандартного отклонения</a:t>
            </a:r>
          </a:p>
          <a:p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Считать значимыми и заслуживающими поощрения (или наоборот)  любые изменения показателя больше ______________стандартного отклонения</a:t>
            </a:r>
          </a:p>
        </p:txBody>
      </p:sp>
    </p:spTree>
    <p:extLst>
      <p:ext uri="{BB962C8B-B14F-4D97-AF65-F5344CB8AC3E}">
        <p14:creationId xmlns:p14="http://schemas.microsoft.com/office/powerpoint/2010/main" val="204867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9253" y="908720"/>
            <a:ext cx="8185520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93" y="2587679"/>
            <a:ext cx="7175614" cy="16826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771" y="4305631"/>
            <a:ext cx="688907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0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481" y="2427373"/>
            <a:ext cx="8651304" cy="26571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качество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подготовки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воспитания, социализации, личностного самоопределения и развития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здоровьесбережения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доступность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уровень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квалификации инженерно-педагогических кадров.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336881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КРИТЕРИИ ОЦЕНКИ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45" y="967212"/>
            <a:ext cx="902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Определены постановлением Губернатора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Челябинской области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от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15.06.2016 г. № 123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 организации и проведении в 2017 году конкурса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образовательная 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учреждении премии имени В.П. Омельченко»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600" y="5084511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 оценки деятельности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участника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конкурса на звание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образовательная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утверждены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 от </a:t>
            </a:r>
            <a:r>
              <a:rPr lang="ru-RU" sz="1800" b="1" kern="1200" spc="-15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от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 06 июля 2017 №03/2139 (с изм. от 20.07.2017 №03/2328)</a:t>
            </a:r>
          </a:p>
          <a:p>
            <a:pPr algn="ctr"/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29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1. КАЧЕСТВО ПОДГОТОВКИ ОБУЧАЮЩИХСЯ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53701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Доля выпускников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трудоустроенных в соответствии с направлением подготовки 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выпуска, в общем количестве выпускников текущего года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6372" y="204888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20,57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333202" y="1805410"/>
            <a:ext cx="0" cy="454344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77508" y="1832527"/>
            <a:ext cx="0" cy="42722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112708" y="1989495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129,57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78415" y="2032582"/>
            <a:ext cx="8558260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324719" y="3767273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53,34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582541" y="3319340"/>
            <a:ext cx="0" cy="466619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59005" y="3319340"/>
            <a:ext cx="0" cy="446277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831014" y="3765617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140,00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05557" y="3548955"/>
            <a:ext cx="8558260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582541" y="3635384"/>
            <a:ext cx="4443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3542" y="2245533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1.2. Доля обучающихся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исключением отчисленных по неуважительной причине, в общем объеме среднегодового контингента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4047" y="4056786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1.3. Результативность участия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 в очных олимпиадах, конкурсах, чемпионатах профессионального мастерства различных уровней: регионального, национального, международного (по количеству и уровню достигнутых призовых мест);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2170" y="607425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242170" y="5706602"/>
            <a:ext cx="18699" cy="456974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302978" y="5675398"/>
            <a:ext cx="0" cy="488178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7883385" y="6084189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215,0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92226" y="5967286"/>
            <a:ext cx="8844449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6584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2. СОЗДАНИЕ УСЛОВИЙ ДЛЯ ВОСПИТАНИЯ, СОЦИАЛИЗАЦИИ, ЛИЧНОСТНОГО САМООПРЕДЕЛЕНИЯ И РАЗВИТИЯ ОБУЧАЮЩИХСЯ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4460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Доля обучающихся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совершивших правонарушения в течение текущего года в общем количестве обучающихся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58448" y="1834623"/>
            <a:ext cx="5373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024" y="184482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4733" y="1578913"/>
            <a:ext cx="0" cy="3111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75656" y="1611906"/>
            <a:ext cx="0" cy="2329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84976" y="1834622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6,62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1890" y="1808946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21024" y="2177569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Доля обучающихся–участников 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областных конкурсов спортивной, технической, научной, социальной, художественной направленностей в общем количестве обучающихся;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84279" y="3394244"/>
            <a:ext cx="489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16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04105" y="3996725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3,40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75782" y="3762437"/>
            <a:ext cx="0" cy="3679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44134" y="3692115"/>
            <a:ext cx="0" cy="3679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450602" y="398283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62,07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99718" y="3995069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96505" y="4357553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2.3. Доля обучающихся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охваченных программами дополнительного образования, в общем количестве обучающихся;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14221" y="6185692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6,08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90820" y="5657160"/>
            <a:ext cx="0" cy="3641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308304" y="5657160"/>
            <a:ext cx="0" cy="40709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0516" y="6184036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135,69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94733" y="6021288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055094" y="5193813"/>
            <a:ext cx="4981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7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4850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3. ДОСТУПНОСТЬ МАТЕРИАЛЬНО-ТЕХНИЧЕСКОЙ БАЗЫ ОБРАЗОВАНИЯ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17193"/>
            <a:ext cx="8555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3.1. Доля выполненных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требований по созданию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безбарьерной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архитектурной среды и информационной доступности к их общему нормативно определенному количеству;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2686" y="2233028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9552" y="2090214"/>
            <a:ext cx="0" cy="32079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10880" y="2044583"/>
            <a:ext cx="0" cy="32079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199715" y="2239491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51520" y="2275692"/>
            <a:ext cx="855826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51520" y="2907706"/>
            <a:ext cx="8555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3.2. Доля средств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 иной приносящей доход деятельности, направленных на укрепление материально-технической базы, в общем объеме средств от иной приносящей доход деятельности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4465693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0,05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84648" y="4099692"/>
            <a:ext cx="0" cy="3374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6016" y="4120034"/>
            <a:ext cx="0" cy="31707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739406" y="4482145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96,63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251520" y="4437112"/>
            <a:ext cx="855826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0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-56742" y="6146319"/>
            <a:ext cx="9171956" cy="711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4. КВАЛИФИКАЦИЯ ИНЖЕНЕРНО-ПЕДАГОГИЧЕСКИХ КАДРОВ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68282"/>
            <a:ext cx="8555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 Результативность участия </a:t>
            </a:r>
            <a:r>
              <a:rPr lang="ru-RU" sz="2000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педагогических работников в областных конкурсах профессиональной направленности (по количеству и уровню достигнутых призовых мест)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2560" y="242088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763" y="2122444"/>
            <a:ext cx="0" cy="3260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2123364"/>
            <a:ext cx="0" cy="3260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929192" y="2446632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75,0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92763" y="2420888"/>
            <a:ext cx="855826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92763" y="3157076"/>
            <a:ext cx="8555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Доля педагогических </a:t>
            </a:r>
            <a:r>
              <a:rPr lang="ru-RU" sz="2000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работников, имеющих высшую квалификационную категорию, в общем количестве педагогических работников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67025" y="542070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8,16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91572" y="4852730"/>
            <a:ext cx="0" cy="3911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67944" y="4873072"/>
            <a:ext cx="0" cy="37076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22239" y="540538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91,40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92763" y="5233668"/>
            <a:ext cx="855826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220072" y="4217288"/>
            <a:ext cx="3923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-</a:t>
            </a:r>
            <a:r>
              <a:rPr lang="ru-RU" sz="16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7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49" y="1362171"/>
            <a:ext cx="8791194" cy="54807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84584" y="992839"/>
            <a:ext cx="771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ДИАПАЗОН ИТОГОВЫХ ЗНАЧЕНИЙ </a:t>
            </a:r>
            <a:r>
              <a:rPr lang="en-US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[94,41 – 441,57]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27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2276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ПРЕДЛОЖЕНИЯ ПО ИЗМЕНЕНИЮ ПОКАЗАТЕЛЕЙ </a:t>
            </a:r>
            <a:b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 ИХ ЗНАЧИМОСТИ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1268760"/>
            <a:ext cx="85689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Уменьшить значимость показателя по трудоустройству в 2 раза, минимизировав учет не зависящих от ПОО обстоятельств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Исключить из учета показатель по сохранности контингента как не отражающий ни качества образования, ни результатов воспитательной работы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Увеличить значимость показателя по обучающимся, совершившим правонарушения, применив коэффициент «выравнивания» -100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Ввести в качестве показателя, отражающего соответствие МТБ современным требованиям, долю образовательных программ, </a:t>
            </a:r>
            <a:r>
              <a:rPr lang="ru-RU" sz="2000" b="1" kern="1200" spc="-15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пролицензировнных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 новым ФГОС, в общем количестве </a:t>
            </a:r>
            <a:r>
              <a:rPr lang="ru-RU" sz="2000" b="1" kern="1200" spc="-15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пролицензированных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образовательных программ</a:t>
            </a: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12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684584" y="992839"/>
            <a:ext cx="771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ДИАПАЗОН ИТОГОВЫХ ЗНАЧЕНИЙ </a:t>
            </a:r>
            <a:r>
              <a:rPr lang="en-US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[94,41 – 441,57]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88" y="758720"/>
            <a:ext cx="8212024" cy="53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8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880</Words>
  <Application>Microsoft Office PowerPoint</Application>
  <PresentationFormat>Экран (4:3)</PresentationFormat>
  <Paragraphs>188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MS Mincho</vt:lpstr>
      <vt:lpstr>Times New Roman</vt:lpstr>
      <vt:lpstr>Wingdings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Ольга Статирова</cp:lastModifiedBy>
  <cp:revision>137</cp:revision>
  <cp:lastPrinted>2017-09-26T07:02:41Z</cp:lastPrinted>
  <dcterms:modified xsi:type="dcterms:W3CDTF">2017-12-06T07:10:59Z</dcterms:modified>
</cp:coreProperties>
</file>