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3" r:id="rId2"/>
    <p:sldId id="325" r:id="rId3"/>
    <p:sldId id="334" r:id="rId4"/>
    <p:sldId id="330" r:id="rId5"/>
    <p:sldId id="331" r:id="rId6"/>
    <p:sldId id="326" r:id="rId7"/>
    <p:sldId id="342" r:id="rId8"/>
    <p:sldId id="339" r:id="rId9"/>
    <p:sldId id="322" r:id="rId10"/>
    <p:sldId id="340" r:id="rId11"/>
    <p:sldId id="335" r:id="rId12"/>
    <p:sldId id="259" r:id="rId13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22B7284-A842-43BC-AC7C-649A72EF681C}">
          <p14:sldIdLst>
            <p14:sldId id="333"/>
            <p14:sldId id="325"/>
            <p14:sldId id="334"/>
            <p14:sldId id="330"/>
            <p14:sldId id="331"/>
            <p14:sldId id="326"/>
            <p14:sldId id="342"/>
            <p14:sldId id="339"/>
            <p14:sldId id="322"/>
            <p14:sldId id="340"/>
            <p14:sldId id="335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Дмитрий В. Устинович" initials="ДВУ" lastIdx="4" clrIdx="0"/>
  <p:cmAuthor id="1" name="Юлия А. Чудинова" initials="ЮАЧ" lastIdx="2" clrIdx="1">
    <p:extLst>
      <p:ext uri="{19B8F6BF-5375-455C-9EA6-DF929625EA0E}">
        <p15:presenceInfo xmlns:p15="http://schemas.microsoft.com/office/powerpoint/2012/main" userId="S-1-5-21-4263192925-2670078964-694734022-1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292929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3774" autoAdjust="0"/>
  </p:normalViewPr>
  <p:slideViewPr>
    <p:cSldViewPr>
      <p:cViewPr varScale="1">
        <p:scale>
          <a:sx n="116" d="100"/>
          <a:sy n="116" d="100"/>
        </p:scale>
        <p:origin x="138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344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78FD2-42E4-4153-BC39-3B0987DDC073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7DF80-099F-42CE-B016-F4EF3F643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320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9E464-0B37-4142-85CD-C50CE283A9C0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27C86-A7B4-4989-89EA-829102D5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5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7C86-A7B4-4989-89EA-829102D5A4B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603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99" cy="4114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3884760" y="8685360"/>
            <a:ext cx="2971499" cy="45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ru-RU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ru-RU" sz="12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712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7C86-A7B4-4989-89EA-829102D5A4B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17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7C86-A7B4-4989-89EA-829102D5A4B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89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7C86-A7B4-4989-89EA-829102D5A4B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5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7C86-A7B4-4989-89EA-829102D5A4B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927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7C86-A7B4-4989-89EA-829102D5A4B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68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7C86-A7B4-4989-89EA-829102D5A4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96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7C86-A7B4-4989-89EA-829102D5A4B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48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3" y="116632"/>
            <a:ext cx="8229600" cy="44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Пятиугольник 6"/>
          <p:cNvSpPr/>
          <p:nvPr userDrawn="1"/>
        </p:nvSpPr>
        <p:spPr>
          <a:xfrm rot="5400000">
            <a:off x="8005990" y="-514753"/>
            <a:ext cx="369333" cy="1835696"/>
          </a:xfrm>
          <a:prstGeom prst="homePlate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ятиугольник 8"/>
          <p:cNvSpPr/>
          <p:nvPr userDrawn="1"/>
        </p:nvSpPr>
        <p:spPr>
          <a:xfrm rot="5400000" flipV="1">
            <a:off x="5664367" y="3363109"/>
            <a:ext cx="6893583" cy="96198"/>
          </a:xfrm>
          <a:prstGeom prst="homePlat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251520" y="581584"/>
            <a:ext cx="8892480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ятиугольник 10"/>
          <p:cNvSpPr/>
          <p:nvPr userDrawn="1"/>
        </p:nvSpPr>
        <p:spPr>
          <a:xfrm rot="5400000">
            <a:off x="7661910" y="-146973"/>
            <a:ext cx="453451" cy="1100132"/>
          </a:xfrm>
          <a:prstGeom prst="homePlate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41" y="225538"/>
            <a:ext cx="949162" cy="33838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61918" y="231168"/>
            <a:ext cx="420307" cy="32316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lang="ru-RU" sz="1500" b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B19B0651-EE4F-4900-A07F-96A6BFA9D0F0}" type="slidenum">
              <a:rPr lang="ru-RU" smtClean="0"/>
              <a:pPr algn="ctr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ike.ru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://shop.sike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hop.sike.ru/shop/category/simulators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ike.ru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hop.sike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hop.sike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8"/>
          <a:stretch/>
        </p:blipFill>
        <p:spPr>
          <a:xfrm>
            <a:off x="-144807" y="-33779"/>
            <a:ext cx="9211069" cy="67691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64344" y="-53111"/>
            <a:ext cx="9241737" cy="665974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43135" y="6525344"/>
            <a:ext cx="9325155" cy="3326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3277" y="6526288"/>
            <a:ext cx="8987931" cy="303272"/>
            <a:chOff x="241173" y="188640"/>
            <a:chExt cx="6995123" cy="303272"/>
          </a:xfrm>
        </p:grpSpPr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241173" y="188640"/>
              <a:ext cx="6995123" cy="30327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5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ru-RU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8(3519)</a:t>
              </a:r>
              <a:r>
                <a:rPr lang="en-US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39-30-93</a:t>
              </a:r>
              <a:r>
                <a:rPr 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</a:t>
              </a:r>
              <a:r>
                <a:rPr lang="en-US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info@sike.ru</a:t>
              </a:r>
              <a:r>
                <a:rPr lang="ru-RU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</a:t>
              </a:r>
              <a:r>
                <a:rPr lang="en-US" sz="1400" b="0" u="sng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sike.ru</a:t>
              </a:r>
              <a:r>
                <a:rPr lang="en-US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</a:t>
              </a:r>
              <a:r>
                <a:rPr lang="en-US" sz="1400" b="0" u="sng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shop.sike.ru</a:t>
              </a:r>
              <a:endParaRPr lang="ru-RU" sz="1400" b="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3010752" y="322139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118776" y="322139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4836633" y="322139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>
            <a:hlinkClick r:id="rId3"/>
          </p:cNvPr>
          <p:cNvSpPr/>
          <p:nvPr/>
        </p:nvSpPr>
        <p:spPr>
          <a:xfrm>
            <a:off x="5162406" y="6509600"/>
            <a:ext cx="782032" cy="344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4"/>
          </p:cNvPr>
          <p:cNvSpPr/>
          <p:nvPr/>
        </p:nvSpPr>
        <p:spPr>
          <a:xfrm>
            <a:off x="6083387" y="6491486"/>
            <a:ext cx="1239259" cy="344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7812360" y="6411468"/>
            <a:ext cx="1100132" cy="453451"/>
            <a:chOff x="7355822" y="6287916"/>
            <a:chExt cx="1100132" cy="453451"/>
          </a:xfrm>
        </p:grpSpPr>
        <p:sp>
          <p:nvSpPr>
            <p:cNvPr id="19" name="Пятиугольник 18"/>
            <p:cNvSpPr/>
            <p:nvPr/>
          </p:nvSpPr>
          <p:spPr>
            <a:xfrm rot="5400000">
              <a:off x="7679162" y="5964576"/>
              <a:ext cx="453451" cy="1100132"/>
            </a:xfrm>
            <a:prstGeom prst="homePlate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093" y="6337087"/>
              <a:ext cx="949162" cy="338382"/>
            </a:xfrm>
            <a:prstGeom prst="rect">
              <a:avLst/>
            </a:prstGeom>
          </p:spPr>
        </p:pic>
      </p:grpSp>
      <p:sp>
        <p:nvSpPr>
          <p:cNvPr id="8" name="Shape 52"/>
          <p:cNvSpPr/>
          <p:nvPr/>
        </p:nvSpPr>
        <p:spPr>
          <a:xfrm>
            <a:off x="3135550" y="2245275"/>
            <a:ext cx="3176699" cy="4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53"/>
          <p:cNvSpPr/>
          <p:nvPr/>
        </p:nvSpPr>
        <p:spPr>
          <a:xfrm>
            <a:off x="3135550" y="4000375"/>
            <a:ext cx="3176699" cy="4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85800" y="2348880"/>
            <a:ext cx="763061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400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Внедрение обучающих систем SIKE </a:t>
            </a:r>
          </a:p>
          <a:p>
            <a:pPr algn="ctr"/>
            <a:r>
              <a:rPr lang="ru-RU" sz="2400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учебный процесс профессиональных образовательных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284344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0" cap="all" dirty="0">
                <a:ea typeface="Verdana" panose="020B0604030504040204" pitchFamily="34" charset="0"/>
              </a:rPr>
              <a:t>Участвуйте в акции!</a:t>
            </a:r>
            <a:endParaRPr lang="ru-RU" sz="2200" b="0" dirty="0">
              <a:ea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5" y="595287"/>
            <a:ext cx="876385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095279"/>
            <a:ext cx="509489" cy="54868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11560" y="3140968"/>
            <a:ext cx="4608512" cy="724013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78412" y="3153162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Откройте форму заявки</a:t>
            </a:r>
            <a:endParaRPr lang="ru-RU" sz="2000" cap="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830222" y="3144695"/>
            <a:ext cx="620198" cy="672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98150" y="3816800"/>
            <a:ext cx="0" cy="764328"/>
          </a:xfrm>
          <a:prstGeom prst="line">
            <a:avLst/>
          </a:prstGeom>
          <a:ln w="76200">
            <a:solidFill>
              <a:srgbClr val="E46C0A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-164344" y="-53112"/>
            <a:ext cx="9241737" cy="737054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r="2012"/>
          <a:stretch/>
        </p:blipFill>
        <p:spPr>
          <a:xfrm>
            <a:off x="2483768" y="-64544"/>
            <a:ext cx="3456384" cy="7101408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 flipV="1">
            <a:off x="3822486" y="1741450"/>
            <a:ext cx="1998886" cy="31366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3788379" y="1711583"/>
            <a:ext cx="72008" cy="781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1124744"/>
            <a:ext cx="4440711" cy="7200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08222" y="1136937"/>
            <a:ext cx="3631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Заполните и отправьте </a:t>
            </a:r>
          </a:p>
          <a:p>
            <a:r>
              <a:rPr lang="ru-RU" sz="2000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форму заявки</a:t>
            </a:r>
            <a:endParaRPr lang="ru-RU" sz="2000" cap="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860032" y="1128470"/>
            <a:ext cx="620198" cy="672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-36512" y="6021288"/>
            <a:ext cx="9265247" cy="936104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59632" y="6290543"/>
            <a:ext cx="7442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Получите выбранную систему бесплатно!</a:t>
            </a:r>
            <a:endParaRPr lang="ru-RU" sz="2000" cap="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9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5" grpId="0"/>
      <p:bldP spid="16" grpId="0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6"/>
          <a:stretch/>
        </p:blipFill>
        <p:spPr>
          <a:xfrm>
            <a:off x="-3560" y="588196"/>
            <a:ext cx="9063509" cy="62971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37944" y="587736"/>
            <a:ext cx="6122112" cy="645492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41173" y="-315416"/>
            <a:ext cx="8229600" cy="4472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2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3181" y="1195005"/>
            <a:ext cx="59150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Обучение «в ногу со временем» 	         с минимумом затрат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статуса учебного заведения, возможность привлечения инвестиций</a:t>
            </a:r>
            <a:endParaRPr lang="en-US" sz="2000" kern="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Безопасные тренировки в учебных классах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Самостоятельное обучение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уровня навыков и интереса к учебе у студентов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kern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Единый объективный инструмент повышения и контроля знаний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5085184"/>
            <a:ext cx="4201226" cy="677115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91740" y="5013176"/>
            <a:ext cx="4248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kern="5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Давайте </a:t>
            </a:r>
            <a:r>
              <a:rPr lang="ru-RU" sz="2400" kern="5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вместе</a:t>
            </a:r>
            <a:r>
              <a:rPr lang="ru-RU" kern="5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вовлечем студентов в мир знаний!</a:t>
            </a:r>
            <a:endParaRPr lang="ru-RU" sz="2000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188620" y="6385473"/>
            <a:ext cx="9249878" cy="677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943" y="6435182"/>
            <a:ext cx="898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 </a:t>
            </a:r>
            <a:r>
              <a:rPr lang="ru-RU" sz="1600" cap="all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демоверсии</a:t>
            </a:r>
            <a:r>
              <a:rPr lang="ru-RU" sz="16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тренажеров доступны на </a:t>
            </a:r>
            <a:r>
              <a:rPr lang="en-US" sz="1600" u="sng" cap="all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shop.sike.ru</a:t>
            </a:r>
            <a:r>
              <a:rPr lang="ru-RU" sz="1600" cap="all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6" name="Прямоугольник 15">
            <a:hlinkClick r:id="rId3"/>
          </p:cNvPr>
          <p:cNvSpPr/>
          <p:nvPr/>
        </p:nvSpPr>
        <p:spPr>
          <a:xfrm>
            <a:off x="6324468" y="6413696"/>
            <a:ext cx="1576084" cy="420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41173" y="116632"/>
            <a:ext cx="8229600" cy="447288"/>
          </a:xfrm>
        </p:spPr>
        <p:txBody>
          <a:bodyPr>
            <a:normAutofit/>
          </a:bodyPr>
          <a:lstStyle/>
          <a:p>
            <a:r>
              <a:rPr lang="ru-RU" sz="2200" b="0" cap="all" dirty="0">
                <a:ea typeface="Verdana" panose="020B0604030504040204" pitchFamily="34" charset="0"/>
              </a:rPr>
              <a:t>Преимущества работы с нами</a:t>
            </a:r>
            <a:endParaRPr lang="ru-RU" sz="2200" b="0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9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0" cap="all" dirty="0">
                <a:ea typeface="Verdana" panose="020B0604030504040204" pitchFamily="34" charset="0"/>
              </a:rPr>
              <a:t>Контакты</a:t>
            </a:r>
          </a:p>
        </p:txBody>
      </p:sp>
      <p:pic>
        <p:nvPicPr>
          <p:cNvPr id="4" name="Shape 2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905" y="2101153"/>
            <a:ext cx="3575185" cy="1560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05"/>
          <p:cNvSpPr txBox="1"/>
          <p:nvPr/>
        </p:nvSpPr>
        <p:spPr>
          <a:xfrm>
            <a:off x="753379" y="3923324"/>
            <a:ext cx="7400964" cy="15939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rPr lang="ru-RU" sz="1600" b="1" dirty="0">
                <a:solidFill>
                  <a:srgbClr val="E46C0A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АДРЕС: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г. Магнитогорск, пр-т Металлургов, дом 7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rPr lang="ru-RU" sz="1600" b="1" dirty="0">
                <a:solidFill>
                  <a:srgbClr val="E46C0A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ТЕЛ.: 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8 (3519)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39-30-93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lv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rPr lang="ru-RU" sz="1600" b="1" dirty="0">
                <a:solidFill>
                  <a:srgbClr val="E46C0A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E-MAIL: </a:t>
            </a:r>
            <a:r>
              <a:rPr lang="ru-RU" sz="16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info@sike.ru</a:t>
            </a:r>
          </a:p>
          <a:p>
            <a:pPr>
              <a:spcBef>
                <a:spcPts val="600"/>
              </a:spcBef>
              <a:buClr>
                <a:schemeClr val="dk1"/>
              </a:buClr>
            </a:pPr>
            <a:r>
              <a:rPr lang="ru-RU" sz="1600" b="1" cap="all" dirty="0">
                <a:solidFill>
                  <a:srgbClr val="E46C0A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Сайт: </a:t>
            </a:r>
            <a:r>
              <a:rPr lang="en-US" altLang="ru-RU" sz="16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sike.ru</a:t>
            </a:r>
          </a:p>
          <a:p>
            <a:pPr>
              <a:spcBef>
                <a:spcPts val="600"/>
              </a:spcBef>
              <a:buClr>
                <a:schemeClr val="dk1"/>
              </a:buClr>
            </a:pPr>
            <a:r>
              <a:rPr lang="ru-RU" altLang="ru-RU" sz="1600" b="1" cap="all" dirty="0">
                <a:solidFill>
                  <a:srgbClr val="E46C0A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Интернет-магазин: </a:t>
            </a:r>
            <a:r>
              <a:rPr lang="en-US" altLang="ru-RU" sz="16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shop.sike.ru</a:t>
            </a:r>
            <a:endParaRPr lang="ru-RU" altLang="ru-RU" sz="1600" dirty="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7" name="Shape 60"/>
          <p:cNvSpPr/>
          <p:nvPr/>
        </p:nvSpPr>
        <p:spPr>
          <a:xfrm>
            <a:off x="753379" y="3661222"/>
            <a:ext cx="9043763" cy="76200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205"/>
          <p:cNvSpPr txBox="1"/>
          <p:nvPr/>
        </p:nvSpPr>
        <p:spPr>
          <a:xfrm>
            <a:off x="3779912" y="738553"/>
            <a:ext cx="5184576" cy="3384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rPr lang="ru-RU" sz="1600" b="1" cap="all" dirty="0">
                <a:solidFill>
                  <a:srgbClr val="E46C0A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Благодарим за внимание!</a:t>
            </a:r>
            <a:endParaRPr lang="ru-RU" altLang="ru-RU" sz="1600" cap="all" dirty="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43135" y="6525344"/>
            <a:ext cx="9325155" cy="3326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73277" y="6526288"/>
            <a:ext cx="8987931" cy="303272"/>
            <a:chOff x="241173" y="188640"/>
            <a:chExt cx="6995123" cy="303272"/>
          </a:xfrm>
        </p:grpSpPr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241173" y="188640"/>
              <a:ext cx="6995123" cy="30327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5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ru-RU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8(3519)</a:t>
              </a:r>
              <a:r>
                <a:rPr lang="en-US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39-30-93</a:t>
              </a:r>
              <a:r>
                <a:rPr 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</a:t>
              </a:r>
              <a:r>
                <a:rPr lang="en-US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info@sike.ru</a:t>
              </a:r>
              <a:r>
                <a:rPr lang="ru-RU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</a:t>
              </a:r>
              <a:r>
                <a:rPr lang="en-US" sz="1400" b="0" u="sng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sike.ru</a:t>
              </a:r>
              <a:r>
                <a:rPr lang="en-US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400" b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</a:t>
              </a:r>
              <a:r>
                <a:rPr lang="en-US" sz="1400" b="0" u="sng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shop.sike.ru</a:t>
              </a:r>
              <a:endParaRPr lang="ru-RU" sz="1400" b="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3010752" y="322139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118776" y="322139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836633" y="322139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>
            <a:hlinkClick r:id="rId3"/>
          </p:cNvPr>
          <p:cNvSpPr/>
          <p:nvPr/>
        </p:nvSpPr>
        <p:spPr>
          <a:xfrm>
            <a:off x="5162406" y="6509600"/>
            <a:ext cx="782032" cy="344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4"/>
          </p:cNvPr>
          <p:cNvSpPr/>
          <p:nvPr/>
        </p:nvSpPr>
        <p:spPr>
          <a:xfrm>
            <a:off x="6083387" y="6491486"/>
            <a:ext cx="1239259" cy="344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4"/>
          </p:cNvPr>
          <p:cNvSpPr/>
          <p:nvPr/>
        </p:nvSpPr>
        <p:spPr>
          <a:xfrm>
            <a:off x="3094498" y="5221291"/>
            <a:ext cx="1167251" cy="344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3"/>
          </p:cNvPr>
          <p:cNvSpPr/>
          <p:nvPr/>
        </p:nvSpPr>
        <p:spPr>
          <a:xfrm>
            <a:off x="1475656" y="4941168"/>
            <a:ext cx="720080" cy="280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53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241173" y="116632"/>
            <a:ext cx="8229600" cy="447288"/>
          </a:xfrm>
        </p:spPr>
        <p:txBody>
          <a:bodyPr>
            <a:normAutofit fontScale="90000"/>
          </a:bodyPr>
          <a:lstStyle/>
          <a:p>
            <a:r>
              <a:rPr lang="ru-RU" sz="2200" b="0" dirty="0"/>
              <a:t>МЫ – ЭТО </a:t>
            </a:r>
            <a:r>
              <a:rPr lang="ru-RU" sz="2400" dirty="0"/>
              <a:t>БОЛЕЕ</a:t>
            </a:r>
            <a:r>
              <a:rPr lang="ru-RU" sz="2200" b="0" dirty="0"/>
              <a:t> …</a:t>
            </a:r>
          </a:p>
        </p:txBody>
      </p:sp>
      <p:sp>
        <p:nvSpPr>
          <p:cNvPr id="14" name="Shape 60"/>
          <p:cNvSpPr/>
          <p:nvPr/>
        </p:nvSpPr>
        <p:spPr>
          <a:xfrm>
            <a:off x="-59968" y="908720"/>
            <a:ext cx="5184576" cy="1171893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b="1" dirty="0"/>
          </a:p>
        </p:txBody>
      </p:sp>
      <p:sp>
        <p:nvSpPr>
          <p:cNvPr id="15" name="Shape 77"/>
          <p:cNvSpPr txBox="1"/>
          <p:nvPr/>
        </p:nvSpPr>
        <p:spPr>
          <a:xfrm>
            <a:off x="383836" y="2249815"/>
            <a:ext cx="4332180" cy="26994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Тренажеры-имитаторы</a:t>
            </a:r>
            <a:endParaRPr lang="en-US" sz="2000" b="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Электронные курсы и плакаты</a:t>
            </a:r>
            <a:endParaRPr lang="en-US" sz="2000" b="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000" b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атласы оборудования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Виртуальный механик</a:t>
            </a:r>
            <a:endParaRPr lang="en-US" sz="2000" b="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772" y="916842"/>
            <a:ext cx="5119563" cy="933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</a:t>
            </a:r>
            <a:r>
              <a:rPr lang="ru-RU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лет в сфере разработки обучающих систем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200</a:t>
            </a:r>
            <a:r>
              <a:rPr lang="ru-RU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РАЗРАБОТАННЫХ и ИСПОЛЬЗУЕМЫХ обучающих систем: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90" y="2348485"/>
            <a:ext cx="2334669" cy="2334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24" y="1692846"/>
            <a:ext cx="2334669" cy="2334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08" y="2390475"/>
            <a:ext cx="2334669" cy="233466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995936" y="4949260"/>
            <a:ext cx="5065322" cy="677115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23928" y="4949268"/>
            <a:ext cx="502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kern="5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Поставляем «коробочные» версии и разрабатываем под заказ!</a:t>
            </a:r>
            <a:endParaRPr lang="ru-RU" sz="2000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70986" y="5714092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kern="5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Стоимость </a:t>
            </a:r>
            <a:r>
              <a:rPr lang="ru-RU" sz="1400" b="1" kern="5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договорная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kern="5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 от 2 месяцев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943" y="6402814"/>
            <a:ext cx="898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Обсудить заказ можно по тел. </a:t>
            </a:r>
            <a:r>
              <a:rPr lang="ru-RU" sz="1600" cap="all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8(3519)39-30-93</a:t>
            </a:r>
            <a:r>
              <a:rPr lang="ru-RU" sz="16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en-US" sz="16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 </a:t>
            </a:r>
            <a:r>
              <a:rPr lang="en-US" sz="1600" cap="all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info@sike.ru</a:t>
            </a:r>
            <a:endParaRPr lang="ru-RU" sz="1600" cap="all" dirty="0">
              <a:solidFill>
                <a:srgbClr val="E46C0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0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43501"/>
            <a:ext cx="8712968" cy="5925860"/>
          </a:xfrm>
          <a:prstGeom prst="rect">
            <a:avLst/>
          </a:prstGeom>
          <a:effectLst>
            <a:softEdge rad="0"/>
          </a:effectLst>
        </p:spPr>
      </p:pic>
      <p:sp>
        <p:nvSpPr>
          <p:cNvPr id="38" name="TextBox 37"/>
          <p:cNvSpPr txBox="1"/>
          <p:nvPr/>
        </p:nvSpPr>
        <p:spPr>
          <a:xfrm>
            <a:off x="1211080" y="3456217"/>
            <a:ext cx="728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41173" y="116632"/>
            <a:ext cx="8229600" cy="4472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200" b="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Наши системы помогают в обучении:</a:t>
            </a:r>
            <a:endParaRPr lang="ru-RU" sz="2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149080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61" y="4218331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4" name="Овал 3"/>
          <p:cNvSpPr/>
          <p:nvPr/>
        </p:nvSpPr>
        <p:spPr>
          <a:xfrm>
            <a:off x="3923928" y="5157192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76979" y="5168225"/>
            <a:ext cx="1150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62" y="4400428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56" y="4292612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49" y="4713352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21" name="Овал 20"/>
          <p:cNvSpPr/>
          <p:nvPr/>
        </p:nvSpPr>
        <p:spPr>
          <a:xfrm>
            <a:off x="2966065" y="4662057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006525" y="4559557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Тюмень</a:t>
            </a:r>
          </a:p>
        </p:txBody>
      </p:sp>
      <p:sp>
        <p:nvSpPr>
          <p:cNvPr id="23" name="Овал 22"/>
          <p:cNvSpPr/>
          <p:nvPr/>
        </p:nvSpPr>
        <p:spPr>
          <a:xfrm>
            <a:off x="4224660" y="4859885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268899" y="4752702"/>
            <a:ext cx="631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</a:t>
            </a:r>
          </a:p>
        </p:txBody>
      </p:sp>
      <p:sp>
        <p:nvSpPr>
          <p:cNvPr id="25" name="Овал 24"/>
          <p:cNvSpPr/>
          <p:nvPr/>
        </p:nvSpPr>
        <p:spPr>
          <a:xfrm>
            <a:off x="7938681" y="4749286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053064" y="4638769"/>
            <a:ext cx="941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Хабаровск</a:t>
            </a:r>
          </a:p>
        </p:txBody>
      </p:sp>
      <p:sp>
        <p:nvSpPr>
          <p:cNvPr id="27" name="Овал 26"/>
          <p:cNvSpPr/>
          <p:nvPr/>
        </p:nvSpPr>
        <p:spPr>
          <a:xfrm>
            <a:off x="2258298" y="4745823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698030" y="4837687"/>
            <a:ext cx="1201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Магнитогорск</a:t>
            </a:r>
          </a:p>
        </p:txBody>
      </p:sp>
      <p:sp>
        <p:nvSpPr>
          <p:cNvPr id="33" name="Овал 32"/>
          <p:cNvSpPr/>
          <p:nvPr/>
        </p:nvSpPr>
        <p:spPr>
          <a:xfrm>
            <a:off x="854735" y="4279563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906560" y="4109787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Липецк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64" y="3094929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37" name="Овал 36"/>
          <p:cNvSpPr/>
          <p:nvPr/>
        </p:nvSpPr>
        <p:spPr>
          <a:xfrm>
            <a:off x="1181154" y="3554386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88" y="3239792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40" name="Овал 39"/>
          <p:cNvSpPr/>
          <p:nvPr/>
        </p:nvSpPr>
        <p:spPr>
          <a:xfrm>
            <a:off x="3716078" y="3699249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756538" y="3596749"/>
            <a:ext cx="13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Уренгой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36" y="3939406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43" name="Овал 42"/>
          <p:cNvSpPr/>
          <p:nvPr/>
        </p:nvSpPr>
        <p:spPr>
          <a:xfrm>
            <a:off x="2722040" y="4383132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2411760" y="4437112"/>
            <a:ext cx="613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Ревда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67" y="3299426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46" name="Овал 45"/>
          <p:cNvSpPr/>
          <p:nvPr/>
        </p:nvSpPr>
        <p:spPr>
          <a:xfrm>
            <a:off x="930179" y="3736802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963508" y="3652296"/>
            <a:ext cx="658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Калуга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83" y="3799837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49" name="Овал 48"/>
          <p:cNvSpPr/>
          <p:nvPr/>
        </p:nvSpPr>
        <p:spPr>
          <a:xfrm>
            <a:off x="3270287" y="4243563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3310747" y="4141063"/>
            <a:ext cx="67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Сургут</a:t>
            </a:r>
          </a:p>
        </p:txBody>
      </p:sp>
      <p:sp>
        <p:nvSpPr>
          <p:cNvPr id="51" name="Овал 50"/>
          <p:cNvSpPr/>
          <p:nvPr/>
        </p:nvSpPr>
        <p:spPr>
          <a:xfrm>
            <a:off x="2756004" y="5243095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2437160" y="5280491"/>
            <a:ext cx="725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Рудный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17" y="4797152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54" name="Овал 53"/>
          <p:cNvSpPr/>
          <p:nvPr/>
        </p:nvSpPr>
        <p:spPr>
          <a:xfrm>
            <a:off x="3219746" y="4864220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18" y="4972918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60" name="TextBox 59"/>
          <p:cNvSpPr txBox="1"/>
          <p:nvPr/>
        </p:nvSpPr>
        <p:spPr>
          <a:xfrm>
            <a:off x="4512245" y="5299541"/>
            <a:ext cx="1121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Новокузнецк</a:t>
            </a:r>
          </a:p>
        </p:txBody>
      </p:sp>
      <p:sp>
        <p:nvSpPr>
          <p:cNvPr id="61" name="Овал 60"/>
          <p:cNvSpPr/>
          <p:nvPr/>
        </p:nvSpPr>
        <p:spPr>
          <a:xfrm>
            <a:off x="4465778" y="5411316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6649821" y="4217604"/>
            <a:ext cx="1219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Комсомольск-</a:t>
            </a:r>
          </a:p>
          <a:p>
            <a:pPr algn="ctr"/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на-Амуре</a:t>
            </a:r>
          </a:p>
        </p:txBody>
      </p:sp>
      <p:sp>
        <p:nvSpPr>
          <p:cNvPr id="63" name="Овал 62"/>
          <p:cNvSpPr/>
          <p:nvPr/>
        </p:nvSpPr>
        <p:spPr>
          <a:xfrm>
            <a:off x="3224965" y="5395619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2918821" y="5433015"/>
            <a:ext cx="690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78" y="4949676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2" y="4340828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72" name="Овал 71"/>
          <p:cNvSpPr/>
          <p:nvPr/>
        </p:nvSpPr>
        <p:spPr>
          <a:xfrm>
            <a:off x="2081514" y="478455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/>
          <p:cNvSpPr txBox="1"/>
          <p:nvPr/>
        </p:nvSpPr>
        <p:spPr>
          <a:xfrm>
            <a:off x="1478801" y="4677181"/>
            <a:ext cx="63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Сибай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11" y="4299880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4" y="3798874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40" y="2996952"/>
            <a:ext cx="294042" cy="437562"/>
          </a:xfrm>
          <a:prstGeom prst="rect">
            <a:avLst/>
          </a:prstGeom>
          <a:effectLst>
            <a:glow rad="1016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75" name="Овал 74"/>
          <p:cNvSpPr/>
          <p:nvPr/>
        </p:nvSpPr>
        <p:spPr>
          <a:xfrm>
            <a:off x="1516954" y="3411033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/>
          <p:cNvSpPr txBox="1"/>
          <p:nvPr/>
        </p:nvSpPr>
        <p:spPr>
          <a:xfrm>
            <a:off x="1584035" y="3292349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Череповец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-33440" y="1090921"/>
            <a:ext cx="9094212" cy="77008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53" y="1258847"/>
            <a:ext cx="841531" cy="44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85" y="1266003"/>
            <a:ext cx="1465147" cy="43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6" y="1321336"/>
            <a:ext cx="1655668" cy="4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05" y="1122469"/>
            <a:ext cx="1214129" cy="59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55" y="1230625"/>
            <a:ext cx="627675" cy="50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205880"/>
            <a:ext cx="1154288" cy="5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19229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395"/>
          <a:stretch/>
        </p:blipFill>
        <p:spPr>
          <a:xfrm>
            <a:off x="3947384" y="1745783"/>
            <a:ext cx="5112568" cy="513960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" y="4042682"/>
            <a:ext cx="4548762" cy="26436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r="13610" b="29802"/>
          <a:stretch/>
        </p:blipFill>
        <p:spPr>
          <a:xfrm>
            <a:off x="-36512" y="4026941"/>
            <a:ext cx="4608512" cy="2786435"/>
          </a:xfrm>
          <a:prstGeom prst="rect">
            <a:avLst/>
          </a:prstGeom>
        </p:spPr>
      </p:pic>
      <p:pic>
        <p:nvPicPr>
          <p:cNvPr id="2053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214" y="4243388"/>
            <a:ext cx="3650400" cy="226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" b="7088"/>
          <a:stretch/>
        </p:blipFill>
        <p:spPr bwMode="auto">
          <a:xfrm>
            <a:off x="4235416" y="578601"/>
            <a:ext cx="4824536" cy="335445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587823"/>
            <a:ext cx="4553218" cy="33912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3" y="116632"/>
            <a:ext cx="8229600" cy="447288"/>
          </a:xfrm>
        </p:spPr>
        <p:txBody>
          <a:bodyPr>
            <a:normAutofit fontScale="90000"/>
          </a:bodyPr>
          <a:lstStyle/>
          <a:p>
            <a:r>
              <a:rPr lang="ru-RU" altLang="ru-RU" sz="2400" b="0" dirty="0"/>
              <a:t>ТРЕНАЖЕРЫ-ИМИТАТОРЫ</a:t>
            </a:r>
            <a:endParaRPr lang="ru-RU" sz="2200" b="0" dirty="0">
              <a:ea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48" y="572374"/>
            <a:ext cx="7222551" cy="623294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048" y="557693"/>
            <a:ext cx="679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cap="sm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тренировка навыков осознанного управления технологическим процессом на конкретном рабочем месте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26" y="3677782"/>
            <a:ext cx="9124090" cy="3692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048" y="3660778"/>
            <a:ext cx="4487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kern="50" cap="sm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Комплексные</a:t>
            </a:r>
            <a:endParaRPr lang="ru-RU" sz="2000" cap="sm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80912" y="3660778"/>
            <a:ext cx="4487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kern="50" cap="sm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Компьютерные</a:t>
            </a:r>
            <a:endParaRPr lang="ru-RU" sz="2000" cap="sm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28" y="6494186"/>
            <a:ext cx="9124090" cy="3692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542" y="6469090"/>
            <a:ext cx="4487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kern="50" cap="sm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применением </a:t>
            </a:r>
            <a:r>
              <a:rPr lang="en-US" sz="2000" kern="50" cap="sm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</a:t>
            </a:r>
            <a:endParaRPr lang="ru-RU" sz="2000" cap="sm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88406" y="6469090"/>
            <a:ext cx="4487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kern="50" cap="sm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применением </a:t>
            </a:r>
            <a:r>
              <a:rPr lang="en-US" sz="2000" kern="50" cap="sm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VR</a:t>
            </a:r>
            <a:endParaRPr lang="ru-RU" sz="2000" cap="sm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4553218" y="1195668"/>
            <a:ext cx="18782" cy="54736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661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92" y="590472"/>
            <a:ext cx="9144000" cy="64028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3" y="116632"/>
            <a:ext cx="8229600" cy="447288"/>
          </a:xfrm>
        </p:spPr>
        <p:txBody>
          <a:bodyPr>
            <a:normAutofit fontScale="90000"/>
          </a:bodyPr>
          <a:lstStyle/>
          <a:p>
            <a:r>
              <a:rPr lang="ru-RU" altLang="ru-RU" sz="2400" b="0" cap="all" dirty="0"/>
              <a:t>Электронные курсы</a:t>
            </a:r>
            <a:endParaRPr lang="ru-RU" sz="2200" b="0" cap="all" dirty="0">
              <a:ea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32019" y="588850"/>
            <a:ext cx="5137283" cy="623294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79313" y="574169"/>
            <a:ext cx="5136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cap="sm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сформировать комплекс знаний по теме курса в простой и увлекательной форме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331" y="557693"/>
            <a:ext cx="3383389" cy="6399699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449854" y="6144420"/>
            <a:ext cx="2289638" cy="5326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cap="small" dirty="0">
                <a:latin typeface="Arial" panose="020B0604020202020204" pitchFamily="34" charset="0"/>
                <a:cs typeface="Arial" panose="020B0604020202020204" pitchFamily="34" charset="0"/>
              </a:rPr>
              <a:t>Оказание первой помощи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449854" y="3879658"/>
            <a:ext cx="2288165" cy="5326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cap="small" dirty="0">
                <a:latin typeface="Arial" panose="020B0604020202020204" pitchFamily="34" charset="0"/>
                <a:cs typeface="Arial" panose="020B0604020202020204" pitchFamily="34" charset="0"/>
              </a:rPr>
              <a:t>Охрана труда и </a:t>
            </a:r>
            <a:r>
              <a:rPr lang="ru-RU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промбезопасность</a:t>
            </a:r>
            <a:endParaRPr lang="ru-RU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449854" y="2093800"/>
            <a:ext cx="2288165" cy="5326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cap="small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по профессии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1"/>
          <a:stretch/>
        </p:blipFill>
        <p:spPr>
          <a:xfrm>
            <a:off x="137870" y="2869412"/>
            <a:ext cx="3121200" cy="1689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" y="592659"/>
            <a:ext cx="3121509" cy="2180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0" y="4627114"/>
            <a:ext cx="3121200" cy="2196779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 flipH="1">
            <a:off x="2859172" y="6705030"/>
            <a:ext cx="2880000" cy="0"/>
          </a:xfrm>
          <a:prstGeom prst="line">
            <a:avLst/>
          </a:prstGeom>
          <a:ln w="76200">
            <a:solidFill>
              <a:srgbClr val="E46C0A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859172" y="4439538"/>
            <a:ext cx="2880000" cy="0"/>
          </a:xfrm>
          <a:prstGeom prst="line">
            <a:avLst/>
          </a:prstGeom>
          <a:ln w="76200">
            <a:solidFill>
              <a:srgbClr val="E46C0A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2859172" y="2658041"/>
            <a:ext cx="2880000" cy="0"/>
          </a:xfrm>
          <a:prstGeom prst="line">
            <a:avLst/>
          </a:prstGeom>
          <a:ln w="76200">
            <a:solidFill>
              <a:srgbClr val="E46C0A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074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6406840" y="573536"/>
            <a:ext cx="2654077" cy="6599880"/>
          </a:xfrm>
          <a:prstGeom prst="rect">
            <a:avLst/>
          </a:prstGeom>
          <a:solidFill>
            <a:schemeClr val="bg1">
              <a:lumMod val="6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241173" y="116632"/>
            <a:ext cx="8229600" cy="447288"/>
          </a:xfrm>
        </p:spPr>
        <p:txBody>
          <a:bodyPr>
            <a:normAutofit/>
          </a:bodyPr>
          <a:lstStyle/>
          <a:p>
            <a:r>
              <a:rPr lang="ru-RU" sz="2200" b="0" cap="all" dirty="0"/>
              <a:t>Работа с оборудованием в 3</a:t>
            </a:r>
            <a:r>
              <a:rPr lang="en-US" sz="2200" b="0" cap="all" dirty="0"/>
              <a:t>D</a:t>
            </a:r>
            <a:endParaRPr lang="ru-RU" sz="2200" b="0" cap="all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488" y="203768"/>
            <a:ext cx="5220767" cy="6858000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 flipV="1">
            <a:off x="2686056" y="4502848"/>
            <a:ext cx="828076" cy="244275"/>
          </a:xfrm>
          <a:prstGeom prst="line">
            <a:avLst/>
          </a:prstGeom>
          <a:ln w="50800">
            <a:solidFill>
              <a:srgbClr val="E46C0A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2662599" y="4464847"/>
            <a:ext cx="45719" cy="46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/>
          <a:stretch/>
        </p:blipFill>
        <p:spPr bwMode="auto">
          <a:xfrm>
            <a:off x="6532400" y="3415512"/>
            <a:ext cx="2520000" cy="168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0"/>
          <a:stretch/>
        </p:blipFill>
        <p:spPr bwMode="auto">
          <a:xfrm>
            <a:off x="6540492" y="5158678"/>
            <a:ext cx="2518437" cy="169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/>
          <a:stretch/>
        </p:blipFill>
        <p:spPr bwMode="auto">
          <a:xfrm>
            <a:off x="6532400" y="1668709"/>
            <a:ext cx="2520000" cy="168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трелка вправо с вырезом 27"/>
          <p:cNvSpPr/>
          <p:nvPr/>
        </p:nvSpPr>
        <p:spPr>
          <a:xfrm rot="5400000">
            <a:off x="8570949" y="3167826"/>
            <a:ext cx="477005" cy="333375"/>
          </a:xfrm>
          <a:prstGeom prst="notchedRightArrow">
            <a:avLst/>
          </a:prstGeom>
          <a:solidFill>
            <a:srgbClr val="E46C0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lang="ru-RU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Стрелка вправо с вырезом 28"/>
          <p:cNvSpPr/>
          <p:nvPr/>
        </p:nvSpPr>
        <p:spPr>
          <a:xfrm rot="5400000">
            <a:off x="8570949" y="4968026"/>
            <a:ext cx="477005" cy="333375"/>
          </a:xfrm>
          <a:prstGeom prst="notchedRightArrow">
            <a:avLst/>
          </a:prstGeom>
          <a:solidFill>
            <a:srgbClr val="E46C0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lang="ru-RU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96018" y="595592"/>
            <a:ext cx="4228071" cy="3692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320500" y="586680"/>
            <a:ext cx="3643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kern="50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Виртуальный механик</a:t>
            </a:r>
            <a:endParaRPr lang="ru-RU" sz="2000" cap="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-13932" y="5872617"/>
            <a:ext cx="4585932" cy="3798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7504" y="5869246"/>
            <a:ext cx="3683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kern="50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2000" kern="50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 </a:t>
            </a:r>
            <a:r>
              <a:rPr lang="ru-RU" sz="2000" kern="50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Атлас оборудования</a:t>
            </a:r>
            <a:endParaRPr lang="ru-RU" sz="2000" cap="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47864" y="3634113"/>
            <a:ext cx="3107850" cy="2444842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</p:pic>
      <p:sp>
        <p:nvSpPr>
          <p:cNvPr id="40" name="Прямоугольник 39"/>
          <p:cNvSpPr/>
          <p:nvPr/>
        </p:nvSpPr>
        <p:spPr>
          <a:xfrm>
            <a:off x="-6525" y="6244721"/>
            <a:ext cx="5802662" cy="623294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7504" y="6238132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</a:t>
            </a:r>
            <a:r>
              <a:rPr lang="ru-RU" cap="sm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изучение и контроль знаний устройства сложного промышленного оборудования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896017" y="954740"/>
            <a:ext cx="4168118" cy="916741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96018" y="976568"/>
            <a:ext cx="4292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Цель</a:t>
            </a:r>
            <a:r>
              <a:rPr lang="ru-RU" cap="sm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тренировка навыков ремонта и технического обслуживания промышленного оборудования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19" y="577788"/>
            <a:ext cx="540077" cy="45895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7069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8002" r="-193" b="3322"/>
          <a:stretch/>
        </p:blipFill>
        <p:spPr>
          <a:xfrm flipH="1">
            <a:off x="-540568" y="591015"/>
            <a:ext cx="9602840" cy="628205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180528" y="595682"/>
            <a:ext cx="5184575" cy="64549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Нужна ли подготовка?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-114029" y="5045849"/>
            <a:ext cx="5910165" cy="759491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1172" y="5054317"/>
            <a:ext cx="6275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Залог успеха и процветания учебных заведений профобразования - </a:t>
            </a:r>
            <a:endParaRPr lang="ru-RU" cap="sm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18144" y="1764349"/>
            <a:ext cx="479436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Высококвалифицированные и востребованные сотрудники должны </a:t>
            </a:r>
            <a:r>
              <a:rPr lang="ru-RU" sz="2200" cap="small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начинать</a:t>
            </a:r>
            <a:r>
              <a:rPr lang="ru-RU" sz="2000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свою профессиональную подготовку </a:t>
            </a:r>
          </a:p>
          <a:p>
            <a:r>
              <a:rPr lang="ru-RU" sz="2200" cap="small" dirty="0">
                <a:solidFill>
                  <a:srgbClr val="E46C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еще в стенах учебных заведений!</a:t>
            </a:r>
            <a:endParaRPr lang="ru-RU" sz="2000" cap="sm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17362" y="5740529"/>
            <a:ext cx="9161201" cy="4967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lt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1172" y="5788865"/>
            <a:ext cx="881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100%-</a:t>
            </a:r>
            <a:r>
              <a:rPr lang="ru-RU" sz="2000" cap="al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ное</a:t>
            </a:r>
            <a:r>
              <a:rPr lang="ru-RU" sz="20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трудоустройство выпускников! </a:t>
            </a:r>
            <a:endParaRPr lang="ru-RU" sz="1600" cap="al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7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76255" y="150500"/>
            <a:ext cx="2183631" cy="447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41173" y="116632"/>
            <a:ext cx="8229600" cy="447288"/>
          </a:xfrm>
        </p:spPr>
        <p:txBody>
          <a:bodyPr>
            <a:normAutofit fontScale="90000"/>
          </a:bodyPr>
          <a:lstStyle/>
          <a:p>
            <a:r>
              <a:rPr lang="ru-RU" altLang="ru-RU" sz="2400" b="0" cap="all" dirty="0"/>
              <a:t>Каталог товаров </a:t>
            </a:r>
            <a:r>
              <a:rPr lang="en-US" altLang="ru-RU" sz="2400" b="0" u="sng" cap="all" dirty="0">
                <a:solidFill>
                  <a:srgbClr val="E46C0A"/>
                </a:solidFill>
              </a:rPr>
              <a:t>shop.sike.ru</a:t>
            </a:r>
            <a:endParaRPr lang="ru-RU" sz="2200" b="0" u="sng" cap="all" dirty="0">
              <a:solidFill>
                <a:srgbClr val="E46C0A"/>
              </a:solidFill>
              <a:ea typeface="Verdana" panose="020B0604030504040204" pitchFamily="34" charset="0"/>
            </a:endParaRPr>
          </a:p>
        </p:txBody>
      </p:sp>
      <p:sp>
        <p:nvSpPr>
          <p:cNvPr id="13" name="Прямоугольник 12">
            <a:hlinkClick r:id="rId3"/>
          </p:cNvPr>
          <p:cNvSpPr/>
          <p:nvPr/>
        </p:nvSpPr>
        <p:spPr>
          <a:xfrm>
            <a:off x="3407133" y="167793"/>
            <a:ext cx="1956955" cy="344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" y="548680"/>
            <a:ext cx="9070998" cy="73247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9912" y="1680763"/>
            <a:ext cx="5616624" cy="6497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6764" y="1665523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Выберите любую обучающую систему</a:t>
            </a:r>
            <a:endParaRPr lang="ru-RU" sz="2000" cap="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998574" y="1657056"/>
            <a:ext cx="620198" cy="672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995936" y="2317839"/>
            <a:ext cx="0" cy="147120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3965393" y="3746794"/>
            <a:ext cx="72008" cy="781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91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100" b="0" cap="all" dirty="0">
                <a:ea typeface="Verdana" panose="020B0604030504040204" pitchFamily="34" charset="0"/>
              </a:rPr>
              <a:t>Участвуйте в акции «бесплатное обучение»!</a:t>
            </a:r>
            <a:endParaRPr lang="ru-RU" sz="2100" b="0" dirty="0">
              <a:ea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5" y="595287"/>
            <a:ext cx="876385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11560" y="3140968"/>
            <a:ext cx="4608512" cy="7240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78412" y="3153162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Откройте форму заявки</a:t>
            </a:r>
            <a:endParaRPr lang="ru-RU" sz="2000" cap="all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830222" y="3144695"/>
            <a:ext cx="620198" cy="672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98150" y="3816800"/>
            <a:ext cx="0" cy="764328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755577" y="4534327"/>
            <a:ext cx="72008" cy="781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57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65c94842649848c154ebd351c5ea41b141e87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11037</TotalTime>
  <Words>360</Words>
  <Application>Microsoft Office PowerPoint</Application>
  <PresentationFormat>Экран (4:3)</PresentationFormat>
  <Paragraphs>98</Paragraphs>
  <Slides>12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Wingdings</vt:lpstr>
      <vt:lpstr>Тема Office</vt:lpstr>
      <vt:lpstr>Презентация PowerPoint</vt:lpstr>
      <vt:lpstr>МЫ – ЭТО БОЛЕЕ …</vt:lpstr>
      <vt:lpstr>Презентация PowerPoint</vt:lpstr>
      <vt:lpstr>ТРЕНАЖЕРЫ-ИМИТАТОРЫ</vt:lpstr>
      <vt:lpstr>Электронные курсы</vt:lpstr>
      <vt:lpstr>Работа с оборудованием в 3D</vt:lpstr>
      <vt:lpstr>Нужна ли подготовка?</vt:lpstr>
      <vt:lpstr>Каталог товаров shop.sike.ru</vt:lpstr>
      <vt:lpstr>Участвуйте в акции «бесплатное обучение»!</vt:lpstr>
      <vt:lpstr>Участвуйте в акции!</vt:lpstr>
      <vt:lpstr>Преимущества работы с нами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лист</dc:title>
  <dc:creator>Дмитрий В. Устинович</dc:creator>
  <cp:lastModifiedBy>Юлия А. Чудинова</cp:lastModifiedBy>
  <cp:revision>541</cp:revision>
  <dcterms:created xsi:type="dcterms:W3CDTF">2016-04-28T11:41:45Z</dcterms:created>
  <dcterms:modified xsi:type="dcterms:W3CDTF">2017-03-22T11:01:31Z</dcterms:modified>
</cp:coreProperties>
</file>