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0" r:id="rId2"/>
    <p:sldId id="339" r:id="rId3"/>
    <p:sldId id="337" r:id="rId4"/>
    <p:sldId id="333" r:id="rId5"/>
    <p:sldId id="338" r:id="rId6"/>
    <p:sldId id="355" r:id="rId7"/>
    <p:sldId id="332" r:id="rId8"/>
    <p:sldId id="327" r:id="rId9"/>
    <p:sldId id="334" r:id="rId10"/>
    <p:sldId id="336" r:id="rId11"/>
    <p:sldId id="335" r:id="rId12"/>
    <p:sldId id="328" r:id="rId13"/>
    <p:sldId id="330" r:id="rId14"/>
    <p:sldId id="344" r:id="rId15"/>
    <p:sldId id="345" r:id="rId16"/>
    <p:sldId id="360" r:id="rId17"/>
    <p:sldId id="340" r:id="rId18"/>
    <p:sldId id="346" r:id="rId19"/>
    <p:sldId id="359" r:id="rId20"/>
    <p:sldId id="348" r:id="rId21"/>
    <p:sldId id="350" r:id="rId22"/>
    <p:sldId id="349" r:id="rId23"/>
    <p:sldId id="352" r:id="rId24"/>
    <p:sldId id="362" r:id="rId25"/>
    <p:sldId id="312" r:id="rId26"/>
    <p:sldId id="35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82F"/>
    <a:srgbClr val="3F5378"/>
    <a:srgbClr val="C7D3E6"/>
    <a:srgbClr val="6586BB"/>
    <a:srgbClr val="D7DFED"/>
    <a:srgbClr val="ABBDD9"/>
    <a:srgbClr val="EAEEF6"/>
    <a:srgbClr val="AFC0DB"/>
    <a:srgbClr val="76101F"/>
    <a:srgbClr val="829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9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explosion val="9"/>
          <c:dPt>
            <c:idx val="0"/>
            <c:bubble3D val="0"/>
            <c:spPr>
              <a:solidFill>
                <a:srgbClr val="829DC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0182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3F537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Лист1!$A$2:$A$4</c:f>
              <c:strCache>
                <c:ptCount val="3"/>
                <c:pt idx="0">
                  <c:v>членские</c:v>
                </c:pt>
                <c:pt idx="1">
                  <c:v>целевые</c:v>
                </c:pt>
                <c:pt idx="2">
                  <c:v>остаток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1460000</c:v>
                </c:pt>
                <c:pt idx="1">
                  <c:v>373400</c:v>
                </c:pt>
                <c:pt idx="2">
                  <c:v>89526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24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ru-RU" sz="4400" kern="1200">
          <a:solidFill>
            <a:srgbClr val="4C71A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explosion val="8"/>
          <c:dPt>
            <c:idx val="0"/>
            <c:bubble3D val="0"/>
            <c:spPr>
              <a:solidFill>
                <a:srgbClr val="829DC8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76101F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AFC0DB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3F5378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B0182F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Lbls>
            <c:delete val="1"/>
          </c:dLbls>
          <c:cat>
            <c:strRef>
              <c:f>Лист1!$H$21:$H$25</c:f>
              <c:strCache>
                <c:ptCount val="5"/>
                <c:pt idx="0">
                  <c:v>меропр</c:v>
                </c:pt>
                <c:pt idx="1">
                  <c:v>фот</c:v>
                </c:pt>
                <c:pt idx="2">
                  <c:v>омо</c:v>
                </c:pt>
                <c:pt idx="3">
                  <c:v>юб</c:v>
                </c:pt>
                <c:pt idx="4">
                  <c:v>хоз</c:v>
                </c:pt>
              </c:strCache>
            </c:strRef>
          </c:cat>
          <c:val>
            <c:numRef>
              <c:f>Лист1!$I$21:$I$25</c:f>
              <c:numCache>
                <c:formatCode>#,##0.00</c:formatCode>
                <c:ptCount val="5"/>
                <c:pt idx="0">
                  <c:v>945685.46000000043</c:v>
                </c:pt>
                <c:pt idx="1">
                  <c:v>152924.70000000001</c:v>
                </c:pt>
                <c:pt idx="2">
                  <c:v>586716.87</c:v>
                </c:pt>
                <c:pt idx="3">
                  <c:v>142065</c:v>
                </c:pt>
                <c:pt idx="4">
                  <c:v>50027.880000000012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26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0C2F5-4AB1-4CFE-BED9-FA246D5F402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7B999-E9A1-4E9A-82B1-283C9CCF77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0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3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9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36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98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5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42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39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1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4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96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8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8A8D7-381C-4223-851A-74B35BB4BB74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C8D7F-7847-4251-BCB9-57F460D7E9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4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12192000" cy="3366034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366035"/>
            <a:ext cx="12199616" cy="238125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948797" y="429025"/>
            <a:ext cx="4000949" cy="4941260"/>
            <a:chOff x="8002805" y="885825"/>
            <a:chExt cx="4187390" cy="5171519"/>
          </a:xfrm>
        </p:grpSpPr>
        <p:pic>
          <p:nvPicPr>
            <p:cNvPr id="6" name="область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29"/>
            <a:stretch/>
          </p:blipFill>
          <p:spPr>
            <a:xfrm>
              <a:off x="8002805" y="885825"/>
              <a:ext cx="4187390" cy="51715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3" descr="http://assn74.ru/sites/default/files/styles/slideshow/public/field/slideshow/logoassoc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816" t="7010" r="29383" b="11883"/>
            <a:stretch/>
          </p:blipFill>
          <p:spPr bwMode="auto">
            <a:xfrm>
              <a:off x="9633256" y="1427418"/>
              <a:ext cx="1518727" cy="1382279"/>
            </a:xfrm>
            <a:prstGeom prst="rect">
              <a:avLst/>
            </a:prstGeom>
            <a:noFill/>
          </p:spPr>
        </p:pic>
      </p:grp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935359" y="4013112"/>
            <a:ext cx="1030605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5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ОТЧЕТ О </a:t>
            </a:r>
            <a:r>
              <a:rPr lang="ru-RU" sz="3500" dirty="0">
                <a:solidFill>
                  <a:srgbClr val="B0182F"/>
                </a:solidFill>
                <a:latin typeface="Century Gothic" panose="020B0502020202020204" pitchFamily="34" charset="0"/>
              </a:rPr>
              <a:t>РАБОТЕ</a:t>
            </a:r>
            <a:r>
              <a:rPr lang="en-US" sz="3500" dirty="0">
                <a:solidFill>
                  <a:srgbClr val="B0182F"/>
                </a:solidFill>
                <a:latin typeface="Century Gothic" panose="020B0502020202020204" pitchFamily="34" charset="0"/>
              </a:rPr>
              <a:t> </a:t>
            </a:r>
            <a:r>
              <a:rPr lang="ru-RU" sz="3500" dirty="0">
                <a:solidFill>
                  <a:srgbClr val="B0182F"/>
                </a:solidFill>
                <a:latin typeface="Century Gothic" panose="020B0502020202020204" pitchFamily="34" charset="0"/>
              </a:rPr>
              <a:t>СОВЕТА ДИРЕКТОРОВ ПОО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500" dirty="0">
                <a:solidFill>
                  <a:srgbClr val="B0182F"/>
                </a:solidFill>
                <a:latin typeface="Century Gothic" panose="020B0502020202020204" pitchFamily="34" charset="0"/>
              </a:rPr>
              <a:t>И АССОЦИАЦИИ ОУ СПО </a:t>
            </a:r>
            <a:endParaRPr lang="en-US" sz="3500" dirty="0">
              <a:solidFill>
                <a:srgbClr val="B0182F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500" dirty="0">
                <a:solidFill>
                  <a:srgbClr val="B0182F"/>
                </a:solidFill>
                <a:latin typeface="Century Gothic" panose="020B0502020202020204" pitchFamily="34" charset="0"/>
              </a:rPr>
              <a:t>ЧЕЛЯБИНСКОЙ ОБЛАСТИ В </a:t>
            </a:r>
            <a:r>
              <a:rPr lang="ru-RU" sz="35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201</a:t>
            </a:r>
            <a:r>
              <a:rPr lang="en-US" sz="3500" dirty="0">
                <a:solidFill>
                  <a:srgbClr val="B0182F"/>
                </a:solidFill>
                <a:latin typeface="Century Gothic" panose="020B0502020202020204" pitchFamily="34" charset="0"/>
              </a:rPr>
              <a:t>8</a:t>
            </a:r>
            <a:r>
              <a:rPr lang="ru-RU" sz="35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 </a:t>
            </a:r>
            <a:r>
              <a:rPr lang="ru-RU" sz="3500" dirty="0">
                <a:solidFill>
                  <a:srgbClr val="B0182F"/>
                </a:solidFill>
                <a:latin typeface="Century Gothic" panose="020B0502020202020204" pitchFamily="34" charset="0"/>
              </a:rPr>
              <a:t>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775" y="5799820"/>
            <a:ext cx="11220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И.И. Тубер, председатель Совета директоров, председатель правления Ассоциации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818993" y="171262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342391" y="309685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21788" y="4561986"/>
            <a:ext cx="4771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25-26 октября 2018 г.,</a:t>
            </a:r>
          </a:p>
          <a:p>
            <a:pPr algn="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конгресс-отель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«Малахит», Челябинск</a:t>
            </a:r>
          </a:p>
        </p:txBody>
      </p:sp>
      <p:sp>
        <p:nvSpPr>
          <p:cNvPr id="3" name="Овал 2"/>
          <p:cNvSpPr/>
          <p:nvPr/>
        </p:nvSpPr>
        <p:spPr>
          <a:xfrm>
            <a:off x="11616313" y="515216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49486" y="1870794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654375" y="2457678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366984" y="763667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940238" y="5359870"/>
            <a:ext cx="5744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Century Gothic" panose="020B0502020202020204" pitchFamily="34" charset="0"/>
              </a:rPr>
              <a:t>Присутствовали делегации Курганской, Свердловской, Тюменской, Оренбургской, Челябинской областей, Ханты-Мансийского, Ямало-Ненецкого АО, Пермского края.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122846" y="2787944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51719" y="420084"/>
            <a:ext cx="922035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МЕЖРЕГИОНАЛЬНЫЙ СОВЕТ ПРОФЕССИОНАЛЬНОГО ОБРАЗОВАНИЯ УРФО И XXV ОБЛАСТНАЯ НПК «ИННОВАЦИИ В СПО: НАЦИОНАЛЬНЫЙ ПРОЕКТ «ОБРАЗОВАНИЕ»</a:t>
            </a:r>
            <a:endParaRPr lang="ru-RU" sz="26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6" name="Picture 4" descr="https://downloader.disk.yandex.ru/preview/7b26a148db913b14af8caaed5bf7186c88ea505149dc6a9ac395a5910a489d9a/5c632d75/oEvivgXsRRNeMRS3GjGxt5nrFc-tTunZW4oVCDnJxQVNV9MzsCr7Irn-2j2x_k1PoslbZjGO5YHRPbTi_mufVg%3D%3D?uid=0&amp;filename=PA250357-1.jpg&amp;disposition=inline&amp;hash=&amp;limit=0&amp;content_type=image%2Fjpeg&amp;tknv=v2&amp;size=1903x8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4"/>
          <a:stretch/>
        </p:blipFill>
        <p:spPr bwMode="auto">
          <a:xfrm>
            <a:off x="170264" y="2141211"/>
            <a:ext cx="4252518" cy="4231844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s://downloader.disk.yandex.ru/preview/0d466f030659db7be52b56d30e73c88b7d522cbe2c7bec85ddc989749fbaf5ce/5c632d75/oEvivgXsRRNeMRS3GjGxt9Y7NFHNRRYbCZpdyBa-NaVJuH28JTA4aEw8XccTkfdbZfkYkzL2SGZybxkzxrEIiQ%3D%3D?uid=0&amp;filename=PA250350-1.jpg&amp;disposition=inline&amp;hash=&amp;limit=0&amp;content_type=image%2Fjpeg&amp;tknv=v2&amp;size=1903x89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2"/>
          <a:stretch/>
        </p:blipFill>
        <p:spPr bwMode="auto">
          <a:xfrm>
            <a:off x="5009377" y="2320558"/>
            <a:ext cx="2046944" cy="205249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downloader.disk.yandex.ru/preview/5a90197a5c927a7e4bd3fe9b881238602f62f3d2f7e283eafffe3375ce91cc3f/5c632d75/oEvivgXsRRNeMRS3GjGxt6oxdjYyx5UfnMl-ljwIE9zmxX3nvdiRaOHzgZMaa9gS5Wfjl2J8Szs9C-270l2Mjg%3D%3D?uid=0&amp;filename=PA250333-1.jpg&amp;disposition=inline&amp;hash=&amp;limit=0&amp;content_type=image%2Fjpeg&amp;tknv=v2&amp;size=1903x89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854"/>
          <a:stretch/>
        </p:blipFill>
        <p:spPr bwMode="auto">
          <a:xfrm>
            <a:off x="2952808" y="3390942"/>
            <a:ext cx="3323486" cy="330455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 descr="http://www.chelsport.ru/Upload/images/DSC092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r="14897"/>
          <a:stretch/>
        </p:blipFill>
        <p:spPr bwMode="auto">
          <a:xfrm>
            <a:off x="3331585" y="2445179"/>
            <a:ext cx="3129406" cy="3129397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818993" y="171262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342391" y="309685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67617" y="4830314"/>
            <a:ext cx="4163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 октября 2018 г., ДУМ «Смена»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616313" y="515216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49486" y="1870794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220617" y="1620756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63719" y="730153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122846" y="2787944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738145" y="492568"/>
            <a:ext cx="766871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ТОРЖЕСТВЕННОЕ ПОДВЕДЕНИЕ ИТОГОВ КОМПЛЕКСНОЙ СПАРТАКИАДЫ </a:t>
            </a:r>
            <a:endParaRPr lang="ru-RU" sz="2600" spc="25" dirty="0" smtClean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СРЕДИ </a:t>
            </a:r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ОБУЧАЮЩХСЯ </a:t>
            </a:r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 ПРОГРАММАМ</a:t>
            </a:r>
          </a:p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СПО В ЧЕЛЯБИНСКОЙ </a:t>
            </a:r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ОБЛАСТИ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970903" y="5392331"/>
            <a:ext cx="5608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Century Gothic" panose="020B0502020202020204" pitchFamily="34" charset="0"/>
              </a:rPr>
              <a:t>Спортивный праздник, организованный </a:t>
            </a:r>
            <a:r>
              <a:rPr lang="ru-RU" dirty="0" err="1" smtClean="0">
                <a:latin typeface="Century Gothic" panose="020B0502020202020204" pitchFamily="34" charset="0"/>
              </a:rPr>
              <a:t>Минобрнауки</a:t>
            </a:r>
            <a:r>
              <a:rPr lang="ru-RU" dirty="0" smtClean="0">
                <a:latin typeface="Century Gothic" panose="020B0502020202020204" pitchFamily="34" charset="0"/>
              </a:rPr>
              <a:t> Челябинской </a:t>
            </a:r>
            <a:r>
              <a:rPr lang="ru-RU" dirty="0">
                <a:latin typeface="Century Gothic" panose="020B0502020202020204" pitchFamily="34" charset="0"/>
              </a:rPr>
              <a:t>области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и </a:t>
            </a:r>
            <a:r>
              <a:rPr lang="ru-RU" dirty="0">
                <a:latin typeface="Century Gothic" panose="020B0502020202020204" pitchFamily="34" charset="0"/>
              </a:rPr>
              <a:t>ОГФСО «Юность России</a:t>
            </a:r>
            <a:r>
              <a:rPr lang="ru-RU" dirty="0" smtClean="0">
                <a:latin typeface="Century Gothic" panose="020B0502020202020204" pitchFamily="34" charset="0"/>
              </a:rPr>
              <a:t>».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5" name="Picture 2" descr="http://www.chelsport.ru/Upload/images/DSC091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12496"/>
          <a:stretch/>
        </p:blipFill>
        <p:spPr bwMode="auto">
          <a:xfrm>
            <a:off x="89665" y="2478248"/>
            <a:ext cx="4125152" cy="407885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://www.chelsport.ru/Storage/Image/PublicationItem/Image/src/3747/DSC09148%20-%20%D0%BA%D0%BE%D0%BF%D0%B8%D1%8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r="8521"/>
          <a:stretch/>
        </p:blipFill>
        <p:spPr bwMode="auto">
          <a:xfrm>
            <a:off x="3689600" y="4489702"/>
            <a:ext cx="2266700" cy="222769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221853" y="1294222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350960" y="2428419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63709" y="4846381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 декабря 2018 г.,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ДУМ «Смена»</a:t>
            </a:r>
          </a:p>
        </p:txBody>
      </p:sp>
      <p:pic>
        <p:nvPicPr>
          <p:cNvPr id="11" name="Picture 6" descr="https://pp.userapi.com/c836620/v836620492/27a8a/gxNMWSBG1Mo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2"/>
          <a:stretch/>
        </p:blipFill>
        <p:spPr bwMode="auto">
          <a:xfrm>
            <a:off x="3458511" y="2727243"/>
            <a:ext cx="2879614" cy="28905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pp.userapi.com/c836620/v836620492/27a8a/gxNMWSBG1Mo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2"/>
          <a:stretch/>
        </p:blipFill>
        <p:spPr bwMode="auto">
          <a:xfrm>
            <a:off x="2313272" y="1340635"/>
            <a:ext cx="2224844" cy="22332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11471170" y="517121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61637" y="1967115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39738" y="1040035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81097" y="962638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857390" y="871033"/>
            <a:ext cx="69342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VI </a:t>
            </a:r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РЕГИОНАЛЬНЫЙ ЧЕМПИОНАТ «МОЛОДЫЕ ПРОФЕССИОНАЛЫ» (WSR) ЮЖНЫЙ УРАЛ – </a:t>
            </a:r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2018</a:t>
            </a:r>
            <a:endParaRPr lang="ru-RU" sz="26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167085" y="5457819"/>
            <a:ext cx="635574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latin typeface="Century Gothic" panose="020B0502020202020204" pitchFamily="34" charset="0"/>
              </a:rPr>
              <a:t>Премирование </a:t>
            </a:r>
            <a:r>
              <a:rPr lang="ru-RU" dirty="0" smtClean="0">
                <a:latin typeface="Century Gothic" panose="020B0502020202020204" pitchFamily="34" charset="0"/>
              </a:rPr>
              <a:t>участника </a:t>
            </a:r>
            <a:r>
              <a:rPr lang="ru-RU" dirty="0">
                <a:latin typeface="Century Gothic" panose="020B0502020202020204" pitchFamily="34" charset="0"/>
              </a:rPr>
              <a:t>Чемпионата,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показавшего самый </a:t>
            </a:r>
            <a:r>
              <a:rPr lang="ru-RU" dirty="0">
                <a:latin typeface="Century Gothic" panose="020B0502020202020204" pitchFamily="34" charset="0"/>
              </a:rPr>
              <a:t>высокий результат по итогам выполнения конкурсных </a:t>
            </a:r>
            <a:r>
              <a:rPr lang="ru-RU" dirty="0" smtClean="0">
                <a:latin typeface="Century Gothic" panose="020B0502020202020204" pitchFamily="34" charset="0"/>
              </a:rPr>
              <a:t>заданий.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034" name="Picture 10" descr="http://dumsmena74.ru/Novosti-2017/wsr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24922"/>
          <a:stretch/>
        </p:blipFill>
        <p:spPr bwMode="auto">
          <a:xfrm>
            <a:off x="2440272" y="1322997"/>
            <a:ext cx="2249927" cy="2237673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d image ca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r="16017"/>
          <a:stretch/>
        </p:blipFill>
        <p:spPr bwMode="auto">
          <a:xfrm>
            <a:off x="3392877" y="2708044"/>
            <a:ext cx="2981263" cy="295853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" descr="C:\Documents and Settings\sadohina\Мои документы\Downloads\446.jpg"/>
          <p:cNvPicPr>
            <a:picLocks noChangeAspect="1" noChangeArrowheads="1"/>
          </p:cNvPicPr>
          <p:nvPr/>
        </p:nvPicPr>
        <p:blipFill>
          <a:blip r:embed="rId6"/>
          <a:srcRect l="21206" r="11590"/>
          <a:stretch>
            <a:fillRect/>
          </a:stretch>
        </p:blipFill>
        <p:spPr bwMode="auto">
          <a:xfrm>
            <a:off x="177800" y="2540289"/>
            <a:ext cx="4165600" cy="413197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818993" y="171262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342391" y="309685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60040" y="4860847"/>
            <a:ext cx="4844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 декабря 2018 г., ГБУ ДПО «ЧИРПО»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616313" y="515216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49486" y="1870794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220617" y="1620756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63719" y="730153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126627" y="414189"/>
            <a:ext cx="78991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ОБЛАСТНОЙ КОНКУРС </a:t>
            </a:r>
            <a:endParaRPr lang="ru-RU" sz="2600" spc="25" dirty="0" smtClean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«</a:t>
            </a:r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ЭЛЕКТРОННЫЙ ОБРАЗОВАТЕЛЬНЫЙ РЕСУРС ДЛЯ ПРОФЕССИОНАЛЬНЫХ ОБРАЗОВАТЕЛЬНЫХ ОРГАНИЗАЦИЙ – </a:t>
            </a:r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2018»</a:t>
            </a:r>
            <a:endParaRPr lang="ru-RU" sz="26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86923" y="5361798"/>
            <a:ext cx="5744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Century Gothic" panose="020B0502020202020204" pitchFamily="34" charset="0"/>
              </a:rPr>
              <a:t>На конкурс представлено 46 ЭОР, разработанных преподавателями из 20 ПОО. 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0" name="Picture 4" descr="https://downloader.disk.yandex.ru/preview/b562f32d420abf280d53430ed1a7167f12e8b6ae060f780600c98efaf3f3575b/5c63154f/Xt7lBPrEwZupTEYnHL__HXCNaxI4diG5fVN7P83xEUev13IGSrc7Ko1UW8GhgixzVul2Hu0NEYWpSrCobxvJQg%3D%3D?uid=0&amp;filename=PC110601.JPG&amp;disposition=inline&amp;hash=&amp;limit=0&amp;content_type=image%2Fjpeg&amp;tknv=v2&amp;size=1920x8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13817"/>
          <a:stretch/>
        </p:blipFill>
        <p:spPr bwMode="auto">
          <a:xfrm>
            <a:off x="120717" y="2088003"/>
            <a:ext cx="4109938" cy="410514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downloader.disk.yandex.ru/preview/b3115fc3bbcf0aa734505e39d920a1e6fa95be8c660568e043196551768c0132/5c63154f/5FmnWjVPA44N-v2DwbvsXfvr8TCFeWcTCkVOv3zjKr-KKhdA5BUJVsvcjHSpVZEwrcAYDLAVpmhxmPtbwwBxVQ%3D%3D?uid=0&amp;filename=PC110609.JPG&amp;disposition=inline&amp;hash=&amp;limit=0&amp;content_type=image%2Fjpeg&amp;tknv=v2&amp;size=1920x89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230" r="17206" b="-230"/>
          <a:stretch/>
        </p:blipFill>
        <p:spPr bwMode="auto">
          <a:xfrm>
            <a:off x="4966156" y="2315095"/>
            <a:ext cx="2059859" cy="2061974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s://downloader.disk.yandex.ru/preview/8f17e9837f89f0e34af11419809fddf6a6f17438864cb779d54537c46a3b9eb3/5c631690/B6ythTjxv39oHs8kbsOdr1TpuU2ECefDyg70abO8GfMeAzGhGFGRMx8CkixdLi50-zelbF_bNXCciwI80TgoVA%3D%3D?uid=0&amp;filename=DSC_3088.jpg&amp;disposition=inline&amp;hash=&amp;limit=0&amp;content_type=image%2Fjpeg&amp;tknv=v2&amp;size=1920x89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14811"/>
          <a:stretch/>
        </p:blipFill>
        <p:spPr bwMode="auto">
          <a:xfrm>
            <a:off x="3051974" y="3442761"/>
            <a:ext cx="3228656" cy="323036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/>
          <p:cNvSpPr/>
          <p:nvPr/>
        </p:nvSpPr>
        <p:spPr>
          <a:xfrm>
            <a:off x="4122846" y="2787944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1033" y="2927279"/>
            <a:ext cx="2972167" cy="3399837"/>
            <a:chOff x="-126785" y="2984083"/>
            <a:chExt cx="2972167" cy="3399837"/>
          </a:xfrm>
        </p:grpSpPr>
        <p:sp>
          <p:nvSpPr>
            <p:cNvPr id="3" name="Овал 2"/>
            <p:cNvSpPr/>
            <p:nvPr/>
          </p:nvSpPr>
          <p:spPr>
            <a:xfrm>
              <a:off x="-75013" y="3120140"/>
              <a:ext cx="2920395" cy="2920395"/>
            </a:xfrm>
            <a:prstGeom prst="ellipse">
              <a:avLst/>
            </a:prstGeom>
            <a:noFill/>
            <a:ln w="38100">
              <a:solidFill>
                <a:srgbClr val="B01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26785" y="2984083"/>
              <a:ext cx="1783219" cy="3399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7" name="Picture 2" descr="ÐÐ°ÑÑÐ¸Ð½ÐºÐ¸ Ð¿Ð¾ Ð·Ð°Ð¿ÑÐ¾ÑÑ tasks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5536"/>
          <a:stretch/>
        </p:blipFill>
        <p:spPr bwMode="auto">
          <a:xfrm>
            <a:off x="346785" y="3020359"/>
            <a:ext cx="2758187" cy="328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2225" y="2452648"/>
            <a:ext cx="5235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25" dirty="0" smtClean="0">
                <a:solidFill>
                  <a:srgbClr val="3F5378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ОСНОВНЫЕ ЗАДАЧИ</a:t>
            </a:r>
            <a:endParaRPr lang="ru-RU" sz="2800" spc="25" dirty="0">
              <a:solidFill>
                <a:srgbClr val="3F5378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798575" y="5519199"/>
            <a:ext cx="8751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spc="4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совершенствование </a:t>
            </a:r>
            <a:r>
              <a:rPr lang="ru-RU" sz="2000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механизмов взаимодействия с </a:t>
            </a:r>
            <a:r>
              <a:rPr lang="ru-RU" sz="2000" spc="4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работодателями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4972" y="3211534"/>
            <a:ext cx="7716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совершенствование работы областных методических объединений и региональных инновационных </a:t>
            </a:r>
            <a:r>
              <a:rPr lang="ru-RU" sz="2000" spc="4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площадок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7180" y="4678306"/>
            <a:ext cx="8751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профессионального развития управленческих </a:t>
            </a:r>
            <a:endParaRPr lang="ru-RU" sz="2000" spc="45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spc="4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000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педагогических работников системы СПО Челябинской </a:t>
            </a:r>
            <a:r>
              <a:rPr lang="ru-RU" sz="2000" spc="4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области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3581" y="4044293"/>
            <a:ext cx="8751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spc="4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распространение лучших практик профессионального </a:t>
            </a:r>
            <a:r>
              <a:rPr lang="ru-RU" sz="2000" spc="4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образования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2659150" y="1124926"/>
            <a:ext cx="9727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ДЕЯТЕЛЬНОСТЬ АССОЦИАЦИИ В 2018 ГОДУ</a:t>
            </a:r>
            <a:endParaRPr lang="ru-RU" sz="32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2646536" y="3504369"/>
            <a:ext cx="199966" cy="199966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953217" y="4190584"/>
            <a:ext cx="199966" cy="199966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2861016" y="4932266"/>
            <a:ext cx="199966" cy="199966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398643" y="5573965"/>
            <a:ext cx="199966" cy="199966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864252" y="2766220"/>
            <a:ext cx="0" cy="342900"/>
          </a:xfrm>
          <a:prstGeom prst="line">
            <a:avLst/>
          </a:prstGeom>
          <a:ln w="38100">
            <a:solidFill>
              <a:srgbClr val="B01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1688069" y="2553219"/>
            <a:ext cx="352366" cy="352366"/>
          </a:xfrm>
          <a:prstGeom prst="ellipse">
            <a:avLst/>
          </a:prstGeom>
          <a:solidFill>
            <a:srgbClr val="3F537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639859" y="769326"/>
            <a:ext cx="4552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ЮБИЛЕЙНЫЕ ДАТЫ</a:t>
            </a:r>
            <a:endParaRPr lang="ru-RU" sz="32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V="1">
            <a:off x="4572893" y="3750984"/>
            <a:ext cx="1490594" cy="265340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/>
          <p:cNvSpPr/>
          <p:nvPr/>
        </p:nvSpPr>
        <p:spPr>
          <a:xfrm>
            <a:off x="5565254" y="5428262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5565254" y="2909321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4"/>
          <a:stretch/>
        </p:blipFill>
        <p:spPr>
          <a:xfrm>
            <a:off x="3825723" y="1351595"/>
            <a:ext cx="4475528" cy="1203812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458254" y="2431686"/>
            <a:ext cx="5002987" cy="4158568"/>
            <a:chOff x="458254" y="1669686"/>
            <a:chExt cx="5002987" cy="4158568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458254" y="4822538"/>
              <a:ext cx="4939814" cy="1005716"/>
              <a:chOff x="453351" y="5140635"/>
              <a:chExt cx="5473174" cy="1114305"/>
            </a:xfrm>
          </p:grpSpPr>
          <p:grpSp>
            <p:nvGrpSpPr>
              <p:cNvPr id="58" name="Группа 57"/>
              <p:cNvGrpSpPr/>
              <p:nvPr/>
            </p:nvGrpSpPr>
            <p:grpSpPr>
              <a:xfrm>
                <a:off x="1523705" y="5221553"/>
                <a:ext cx="4402820" cy="845877"/>
                <a:chOff x="1937157" y="1598941"/>
                <a:chExt cx="4402820" cy="845877"/>
              </a:xfrm>
            </p:grpSpPr>
            <p:sp>
              <p:nvSpPr>
                <p:cNvPr id="59" name="Прямоугольник 58"/>
                <p:cNvSpPr/>
                <p:nvPr/>
              </p:nvSpPr>
              <p:spPr>
                <a:xfrm>
                  <a:off x="1937157" y="1921598"/>
                  <a:ext cx="440282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директор </a:t>
                  </a:r>
                  <a:r>
                    <a:rPr lang="ru-RU" sz="14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ГБПОУ «Челябинский автотранспортный техникум»</a:t>
                  </a:r>
                </a:p>
              </p:txBody>
            </p:sp>
            <p:sp>
              <p:nvSpPr>
                <p:cNvPr id="60" name="Прямоугольник 59"/>
                <p:cNvSpPr/>
                <p:nvPr/>
              </p:nvSpPr>
              <p:spPr>
                <a:xfrm>
                  <a:off x="1937157" y="1598941"/>
                  <a:ext cx="3316934" cy="369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dirty="0" smtClean="0">
                      <a:solidFill>
                        <a:srgbClr val="3F5378"/>
                      </a:solidFill>
                      <a:latin typeface="Century Gothic" panose="020B0502020202020204" pitchFamily="34" charset="0"/>
                    </a:rPr>
                    <a:t>Гонтарев Евгений Петрович</a:t>
                  </a:r>
                  <a:endParaRPr lang="ru-RU" sz="1200" dirty="0">
                    <a:solidFill>
                      <a:srgbClr val="3F5378"/>
                    </a:solidFill>
                    <a:latin typeface="Century Gothic" panose="020B0502020202020204" pitchFamily="34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" name="Группа 28"/>
              <p:cNvGrpSpPr/>
              <p:nvPr/>
            </p:nvGrpSpPr>
            <p:grpSpPr>
              <a:xfrm>
                <a:off x="453351" y="5140635"/>
                <a:ext cx="1097465" cy="1114305"/>
                <a:chOff x="441448" y="6168828"/>
                <a:chExt cx="1251039" cy="1270236"/>
              </a:xfrm>
            </p:grpSpPr>
            <p:pic>
              <p:nvPicPr>
                <p:cNvPr id="3082" name="Picture 10" descr="ÐÐ¾ÑÐ¾Ð¶ÐµÐµ Ð¸Ð·Ð¾Ð±ÑÐ°Ð¶ÐµÐ½Ð¸Ðµ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662" t="10050" r="25891" b="50948"/>
                <a:stretch/>
              </p:blipFill>
              <p:spPr bwMode="auto">
                <a:xfrm>
                  <a:off x="441448" y="6168828"/>
                  <a:ext cx="1074057" cy="113172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Рисунок 16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004495" y="7005160"/>
                  <a:ext cx="687992" cy="43390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5" name="Группа 74"/>
            <p:cNvGrpSpPr/>
            <p:nvPr/>
          </p:nvGrpSpPr>
          <p:grpSpPr>
            <a:xfrm>
              <a:off x="510418" y="2709624"/>
              <a:ext cx="4950823" cy="1036982"/>
              <a:chOff x="441154" y="1567833"/>
              <a:chExt cx="5485371" cy="1148947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1523705" y="1653922"/>
                <a:ext cx="4402820" cy="831363"/>
                <a:chOff x="1859747" y="1854004"/>
                <a:chExt cx="4402820" cy="831363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1859747" y="2162147"/>
                  <a:ext cx="440282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директор </a:t>
                  </a:r>
                  <a:r>
                    <a:rPr lang="ru-RU" sz="14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ГБПОУ «</a:t>
                  </a:r>
                  <a:r>
                    <a:rPr lang="ru-RU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Южно-Уральский  многопрофильный колледж</a:t>
                  </a:r>
                  <a:r>
                    <a:rPr lang="ru-RU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»</a:t>
                  </a:r>
                  <a:endParaRPr lang="ru-RU" sz="10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1859747" y="1854004"/>
                  <a:ext cx="39437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dirty="0">
                      <a:solidFill>
                        <a:srgbClr val="3F5378"/>
                      </a:solidFill>
                      <a:latin typeface="Century Gothic" panose="020B0502020202020204" pitchFamily="34" charset="0"/>
                    </a:rPr>
                    <a:t>Большаков Александр Павлович</a:t>
                  </a:r>
                  <a:endParaRPr lang="ru-RU" sz="1200" dirty="0">
                    <a:solidFill>
                      <a:srgbClr val="3F5378"/>
                    </a:solidFill>
                    <a:latin typeface="Century Gothic" panose="020B0502020202020204" pitchFamily="34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" name="Группа 55"/>
              <p:cNvGrpSpPr/>
              <p:nvPr/>
            </p:nvGrpSpPr>
            <p:grpSpPr>
              <a:xfrm>
                <a:off x="441154" y="1567833"/>
                <a:ext cx="1064253" cy="1148947"/>
                <a:chOff x="441448" y="1885143"/>
                <a:chExt cx="1213180" cy="1309726"/>
              </a:xfrm>
            </p:grpSpPr>
            <p:pic>
              <p:nvPicPr>
                <p:cNvPr id="66" name="Picture 14" descr="https://www.suvc.ru/sites/default/files/u4/prep/bolshakov.jp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29" t="11659" r="-1129" b="21293"/>
                <a:stretch/>
              </p:blipFill>
              <p:spPr bwMode="auto">
                <a:xfrm>
                  <a:off x="441448" y="1885143"/>
                  <a:ext cx="1097066" cy="1089713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ÐÐÐÐÐ£ &quot;Ð®Ð¶Ð½Ð¾-Ð£ÑÐ°Ð»ÑÑÐºÐ¸Ð¹ Ð¼Ð½Ð¾Ð³Ð¾Ð¿ÑÐ¾ÑÐ¸Ð»ÑÐ½ÑÐ¹ ÐºÐ¾Ð»Ð»ÐµÐ´Ð¶&quot; logo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4982" y="2569852"/>
                  <a:ext cx="629646" cy="6250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6" name="Группа 75"/>
            <p:cNvGrpSpPr/>
            <p:nvPr/>
          </p:nvGrpSpPr>
          <p:grpSpPr>
            <a:xfrm>
              <a:off x="494824" y="3782835"/>
              <a:ext cx="4931815" cy="959628"/>
              <a:chOff x="7040522" y="4284765"/>
              <a:chExt cx="5464311" cy="1063241"/>
            </a:xfrm>
          </p:grpSpPr>
          <p:grpSp>
            <p:nvGrpSpPr>
              <p:cNvPr id="50" name="Группа 49"/>
              <p:cNvGrpSpPr/>
              <p:nvPr/>
            </p:nvGrpSpPr>
            <p:grpSpPr>
              <a:xfrm>
                <a:off x="8102013" y="4332361"/>
                <a:ext cx="4402820" cy="831363"/>
                <a:chOff x="1859747" y="1875110"/>
                <a:chExt cx="4402820" cy="831363"/>
              </a:xfrm>
            </p:grpSpPr>
            <p:sp>
              <p:nvSpPr>
                <p:cNvPr id="51" name="Прямоугольник 50"/>
                <p:cNvSpPr/>
                <p:nvPr/>
              </p:nvSpPr>
              <p:spPr>
                <a:xfrm>
                  <a:off x="1859747" y="2183253"/>
                  <a:ext cx="440282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директор ПОУ «</a:t>
                  </a:r>
                  <a:r>
                    <a:rPr lang="ru-RU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Челябинский </a:t>
                  </a:r>
                </a:p>
                <a:p>
                  <a:pPr>
                    <a:spcAft>
                      <a:spcPts val="0"/>
                    </a:spcAft>
                  </a:pPr>
                  <a:r>
                    <a:rPr lang="ru-RU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юридический </a:t>
                  </a:r>
                  <a:r>
                    <a:rPr lang="ru-RU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колледж</a:t>
                  </a:r>
                  <a:r>
                    <a:rPr lang="ru-RU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»</a:t>
                  </a:r>
                  <a:endParaRPr lang="ru-RU" sz="10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1859747" y="1875110"/>
                  <a:ext cx="35798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dirty="0" smtClean="0">
                      <a:solidFill>
                        <a:srgbClr val="3F5378"/>
                      </a:solidFill>
                      <a:latin typeface="Century Gothic" panose="020B0502020202020204" pitchFamily="34" charset="0"/>
                    </a:rPr>
                    <a:t>Крюков Дмитрий Николаевич</a:t>
                  </a:r>
                  <a:endParaRPr lang="ru-RU" sz="1200" dirty="0">
                    <a:solidFill>
                      <a:srgbClr val="3F5378"/>
                    </a:solidFill>
                    <a:latin typeface="Century Gothic" panose="020B0502020202020204" pitchFamily="34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" name="Группа 6"/>
              <p:cNvGrpSpPr/>
              <p:nvPr/>
            </p:nvGrpSpPr>
            <p:grpSpPr>
              <a:xfrm>
                <a:off x="7040522" y="4284765"/>
                <a:ext cx="1068209" cy="1063241"/>
                <a:chOff x="441154" y="738976"/>
                <a:chExt cx="1068209" cy="1063241"/>
              </a:xfrm>
            </p:grpSpPr>
            <p:pic>
              <p:nvPicPr>
                <p:cNvPr id="6" name="Picture 2" descr="ÐÑÑÐºÐ¾Ð² ÐÐ¼Ð¸ÑÑÐ¸Ð¹ ÐÐ¸ÐºÐ¾Ð»Ð°ÐµÐ²Ð¸Ñ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04" t="288" r="5507" b="46759"/>
                <a:stretch/>
              </p:blipFill>
              <p:spPr bwMode="auto">
                <a:xfrm>
                  <a:off x="441154" y="738976"/>
                  <a:ext cx="952500" cy="94297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2" descr="https://www.chuc.ru/include/logo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3315" y="1305303"/>
                  <a:ext cx="446048" cy="4969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3" name="Группа 82"/>
            <p:cNvGrpSpPr/>
            <p:nvPr/>
          </p:nvGrpSpPr>
          <p:grpSpPr>
            <a:xfrm>
              <a:off x="561558" y="1669686"/>
              <a:ext cx="4857115" cy="887055"/>
              <a:chOff x="-451339" y="7386208"/>
              <a:chExt cx="5381545" cy="982832"/>
            </a:xfrm>
          </p:grpSpPr>
          <p:grpSp>
            <p:nvGrpSpPr>
              <p:cNvPr id="77" name="Группа 76"/>
              <p:cNvGrpSpPr/>
              <p:nvPr/>
            </p:nvGrpSpPr>
            <p:grpSpPr>
              <a:xfrm>
                <a:off x="527386" y="7467114"/>
                <a:ext cx="4402820" cy="831363"/>
                <a:chOff x="1859747" y="1885663"/>
                <a:chExt cx="4402820" cy="831363"/>
              </a:xfrm>
            </p:grpSpPr>
            <p:sp>
              <p:nvSpPr>
                <p:cNvPr id="78" name="Прямоугольник 77"/>
                <p:cNvSpPr/>
                <p:nvPr/>
              </p:nvSpPr>
              <p:spPr>
                <a:xfrm>
                  <a:off x="1859747" y="2193806"/>
                  <a:ext cx="440282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Председатель Совета ветеранов</a:t>
                  </a:r>
                </a:p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НПО и СПО</a:t>
                  </a:r>
                  <a:endParaRPr lang="ru-RU" sz="10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Прямоугольник 78"/>
                <p:cNvSpPr/>
                <p:nvPr/>
              </p:nvSpPr>
              <p:spPr>
                <a:xfrm>
                  <a:off x="1859747" y="1885663"/>
                  <a:ext cx="318388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dirty="0" smtClean="0">
                      <a:solidFill>
                        <a:srgbClr val="3F5378"/>
                      </a:solidFill>
                      <a:latin typeface="Century Gothic" panose="020B0502020202020204" pitchFamily="34" charset="0"/>
                    </a:rPr>
                    <a:t>Клюев Федор Николаевич</a:t>
                  </a:r>
                  <a:endParaRPr lang="ru-RU" sz="1200" dirty="0">
                    <a:solidFill>
                      <a:srgbClr val="3F5378"/>
                    </a:solidFill>
                    <a:latin typeface="Century Gothic" panose="020B0502020202020204" pitchFamily="34" charset="0"/>
                    <a:ea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2292" name="Picture 4" descr="Картинки по запросу Клюев Федор Николаевич председатель совета ветеранов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0229" r="31202" b="40669"/>
              <a:stretch>
                <a:fillRect/>
              </a:stretch>
            </p:blipFill>
            <p:spPr bwMode="auto">
              <a:xfrm flipH="1">
                <a:off x="-451339" y="7386208"/>
                <a:ext cx="959338" cy="982832"/>
              </a:xfrm>
              <a:prstGeom prst="ellipse">
                <a:avLst/>
              </a:prstGeom>
              <a:noFill/>
            </p:spPr>
          </p:pic>
        </p:grpSp>
      </p:grpSp>
      <p:cxnSp>
        <p:nvCxnSpPr>
          <p:cNvPr id="86" name="Прямая соединительная линия 85"/>
          <p:cNvCxnSpPr/>
          <p:nvPr/>
        </p:nvCxnSpPr>
        <p:spPr>
          <a:xfrm flipV="1">
            <a:off x="4963337" y="2498231"/>
            <a:ext cx="1625521" cy="2930031"/>
          </a:xfrm>
          <a:prstGeom prst="line">
            <a:avLst/>
          </a:prstGeom>
          <a:ln w="28575"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>
          <a:xfrm>
            <a:off x="6743170" y="2431686"/>
            <a:ext cx="5057824" cy="4127559"/>
            <a:chOff x="6743170" y="1826042"/>
            <a:chExt cx="5057824" cy="4127559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6743170" y="1826042"/>
              <a:ext cx="4913626" cy="1034686"/>
              <a:chOff x="430254" y="2764306"/>
              <a:chExt cx="5496271" cy="1157377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1523705" y="2844583"/>
                <a:ext cx="4402820" cy="874902"/>
                <a:chOff x="1859747" y="3627885"/>
                <a:chExt cx="4402820" cy="874902"/>
              </a:xfrm>
            </p:grpSpPr>
            <p:sp>
              <p:nvSpPr>
                <p:cNvPr id="49" name="Прямоугольник 48"/>
                <p:cNvSpPr/>
                <p:nvPr/>
              </p:nvSpPr>
              <p:spPr>
                <a:xfrm>
                  <a:off x="1859747" y="3979567"/>
                  <a:ext cx="440282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директор </a:t>
                  </a:r>
                  <a:r>
                    <a:rPr lang="ru-RU" sz="14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ГБПОУ </a:t>
                  </a: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«</a:t>
                  </a:r>
                  <a:r>
                    <a:rPr lang="ru-RU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Златоустовский </a:t>
                  </a:r>
                </a:p>
                <a:p>
                  <a:pPr>
                    <a:spcAft>
                      <a:spcPts val="0"/>
                    </a:spcAft>
                  </a:pPr>
                  <a:r>
                    <a:rPr lang="ru-RU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техникум технологий и экономики»</a:t>
                  </a:r>
                  <a:endParaRPr lang="ru-RU" sz="10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Прямоугольник 51"/>
                <p:cNvSpPr/>
                <p:nvPr/>
              </p:nvSpPr>
              <p:spPr>
                <a:xfrm>
                  <a:off x="1859747" y="3627885"/>
                  <a:ext cx="42082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dirty="0" err="1" smtClean="0">
                      <a:solidFill>
                        <a:srgbClr val="3F5378"/>
                      </a:solidFill>
                      <a:latin typeface="Century Gothic" panose="020B0502020202020204" pitchFamily="34" charset="0"/>
                    </a:rPr>
                    <a:t>Пономарёва</a:t>
                  </a:r>
                  <a:r>
                    <a:rPr lang="ru-RU" dirty="0" smtClean="0">
                      <a:solidFill>
                        <a:srgbClr val="3F5378"/>
                      </a:solidFill>
                      <a:latin typeface="Century Gothic" panose="020B0502020202020204" pitchFamily="34" charset="0"/>
                    </a:rPr>
                    <a:t> Марина Николаевна</a:t>
                  </a:r>
                  <a:endParaRPr lang="ru-RU" sz="1200" dirty="0">
                    <a:solidFill>
                      <a:srgbClr val="3F5378"/>
                    </a:solidFill>
                    <a:latin typeface="Century Gothic" panose="020B0502020202020204" pitchFamily="34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" name="Группа 2"/>
              <p:cNvGrpSpPr/>
              <p:nvPr/>
            </p:nvGrpSpPr>
            <p:grpSpPr>
              <a:xfrm>
                <a:off x="430254" y="2764306"/>
                <a:ext cx="1029646" cy="1157377"/>
                <a:chOff x="417953" y="3022443"/>
                <a:chExt cx="1029646" cy="1157377"/>
              </a:xfrm>
            </p:grpSpPr>
            <p:pic>
              <p:nvPicPr>
                <p:cNvPr id="1028" name="Picture 4" descr="Ð¤Ð¾ÑÐ¾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243" t="7532" r="23418" b="48794"/>
                <a:stretch/>
              </p:blipFill>
              <p:spPr bwMode="auto">
                <a:xfrm>
                  <a:off x="417953" y="3022443"/>
                  <a:ext cx="962952" cy="97104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6" name="Picture 2" descr="ÐÐ»Ð°ÑÐ¾ÑÑÑÐ¾Ð²ÑÐºÐ¸Ð¹ ÑÐµÑÐ½Ð¸ÐºÑÐ¼ ÑÐµÑÐ½Ð¾Ð»Ð¾Ð³Ð¸Ð¹ Ð¸ ÑÐºÐ¾Ð½Ð¾Ð¼Ð¸ÐºÐ¸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691"/>
                <a:stretch/>
              </p:blipFill>
              <p:spPr bwMode="auto">
                <a:xfrm>
                  <a:off x="989722" y="3732834"/>
                  <a:ext cx="457877" cy="4469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3" name="Группа 72"/>
            <p:cNvGrpSpPr/>
            <p:nvPr/>
          </p:nvGrpSpPr>
          <p:grpSpPr>
            <a:xfrm>
              <a:off x="6743170" y="2862005"/>
              <a:ext cx="4880289" cy="995020"/>
              <a:chOff x="406154" y="3922449"/>
              <a:chExt cx="5458983" cy="1113006"/>
            </a:xfrm>
          </p:grpSpPr>
          <p:grpSp>
            <p:nvGrpSpPr>
              <p:cNvPr id="53" name="Группа 52"/>
              <p:cNvGrpSpPr/>
              <p:nvPr/>
            </p:nvGrpSpPr>
            <p:grpSpPr>
              <a:xfrm>
                <a:off x="1462317" y="4015468"/>
                <a:ext cx="4402820" cy="845877"/>
                <a:chOff x="1873233" y="1566676"/>
                <a:chExt cx="4402820" cy="845877"/>
              </a:xfrm>
            </p:grpSpPr>
            <p:sp>
              <p:nvSpPr>
                <p:cNvPr id="54" name="Прямоугольник 53"/>
                <p:cNvSpPr/>
                <p:nvPr/>
              </p:nvSpPr>
              <p:spPr>
                <a:xfrm>
                  <a:off x="1873233" y="1889333"/>
                  <a:ext cx="440282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директор </a:t>
                  </a:r>
                  <a:r>
                    <a:rPr lang="ru-RU" sz="14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ГБПОУ «Магнитогорский </a:t>
                  </a:r>
                  <a:endParaRPr lang="ru-RU" sz="1400" spc="15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ru-RU" sz="1400" spc="15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строительно-монтажный </a:t>
                  </a:r>
                  <a:r>
                    <a:rPr lang="ru-RU" sz="1400" spc="1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техникум»</a:t>
                  </a:r>
                </a:p>
              </p:txBody>
            </p:sp>
            <p:sp>
              <p:nvSpPr>
                <p:cNvPr id="57" name="Прямоугольник 56"/>
                <p:cNvSpPr/>
                <p:nvPr/>
              </p:nvSpPr>
              <p:spPr>
                <a:xfrm>
                  <a:off x="1873233" y="1566676"/>
                  <a:ext cx="407034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dirty="0" smtClean="0">
                      <a:solidFill>
                        <a:srgbClr val="3F5378"/>
                      </a:solidFill>
                      <a:latin typeface="Century Gothic" panose="020B0502020202020204" pitchFamily="34" charset="0"/>
                    </a:rPr>
                    <a:t>Малыхина Елена Александровна</a:t>
                  </a:r>
                  <a:endParaRPr lang="ru-RU" sz="1200" dirty="0">
                    <a:solidFill>
                      <a:srgbClr val="3F5378"/>
                    </a:solidFill>
                    <a:latin typeface="Century Gothic" panose="020B0502020202020204" pitchFamily="34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3" name="Группа 42"/>
              <p:cNvGrpSpPr/>
              <p:nvPr/>
            </p:nvGrpSpPr>
            <p:grpSpPr>
              <a:xfrm>
                <a:off x="406154" y="3922449"/>
                <a:ext cx="1053746" cy="1113006"/>
                <a:chOff x="395369" y="5482438"/>
                <a:chExt cx="1201202" cy="1268754"/>
              </a:xfrm>
            </p:grpSpPr>
            <p:pic>
              <p:nvPicPr>
                <p:cNvPr id="47" name="Picture 12" descr="http://xn--l1aaof.xn--p1ai/images/img/Malyhina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81" t="3511" r="29269" b="45281"/>
                <a:stretch/>
              </p:blipFill>
              <p:spPr bwMode="auto">
                <a:xfrm>
                  <a:off x="395369" y="5482438"/>
                  <a:ext cx="1099602" cy="1114463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8" descr="ÐÐ°ÑÑÐ¸Ð½ÐºÐ¸ Ð¿Ð¾ Ð·Ð°Ð¿ÑÐ¾ÑÑ ÐÐ°Ð³Ð½Ð¸ÑÐ¾Ð³Ð¾ÑÑÐºÐ¸Ð¹ ÑÑÑÐ¾Ð¸ÑÐµÐ»ÑÐ½Ð¾-Ð¼Ð¾Ð½ÑÐ°Ð¶Ð½ÑÐ¹ ÑÐµÑÐ½Ð¸ÐºÑÐ¼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8086" y="6222707"/>
                  <a:ext cx="528485" cy="5284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1" name="Группа 70"/>
            <p:cNvGrpSpPr/>
            <p:nvPr/>
          </p:nvGrpSpPr>
          <p:grpSpPr>
            <a:xfrm>
              <a:off x="6743170" y="3866925"/>
              <a:ext cx="5057824" cy="1073002"/>
              <a:chOff x="7013672" y="5405017"/>
              <a:chExt cx="5657568" cy="1200237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8147386" y="5559883"/>
                <a:ext cx="4523854" cy="895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err="1" smtClean="0">
                    <a:solidFill>
                      <a:srgbClr val="3F5378"/>
                    </a:solidFill>
                    <a:latin typeface="Century Gothic" panose="020B0502020202020204" pitchFamily="34" charset="0"/>
                  </a:rPr>
                  <a:t>Харлан</a:t>
                </a:r>
                <a:r>
                  <a:rPr lang="ru-RU" dirty="0" smtClean="0">
                    <a:solidFill>
                      <a:srgbClr val="3F5378"/>
                    </a:solidFill>
                    <a:latin typeface="Century Gothic" panose="020B0502020202020204" pitchFamily="34" charset="0"/>
                  </a:rPr>
                  <a:t> Валентина Борисовна</a:t>
                </a: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руководитель СП СПО «Челябинский </a:t>
                </a: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институт путей </a:t>
                </a:r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сообщения» </a:t>
                </a: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(филиал </a:t>
                </a:r>
                <a:r>
                  <a:rPr lang="ru-RU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УрГУПС</a:t>
                </a: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  <p:grpSp>
            <p:nvGrpSpPr>
              <p:cNvPr id="70" name="Группа 69"/>
              <p:cNvGrpSpPr/>
              <p:nvPr/>
            </p:nvGrpSpPr>
            <p:grpSpPr>
              <a:xfrm>
                <a:off x="7013672" y="5405017"/>
                <a:ext cx="1127027" cy="1200237"/>
                <a:chOff x="7013672" y="5405017"/>
                <a:chExt cx="1127027" cy="1200237"/>
              </a:xfrm>
            </p:grpSpPr>
            <p:pic>
              <p:nvPicPr>
                <p:cNvPr id="12290" name="Picture 2" descr="https://chirt.usurt.ru/uploads/main/04h/5a0c2756f282d/%D0%A7%D0%98%D0%9F%D0%A1,%20%D0%A5%D0%B0%D1%80%D0%BB%D0%B0%D0%BD%20%D0%92.%D0%91..jpg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/>
                <a:srcRect l="7707" t="11145" r="13790" b="36715"/>
                <a:stretch/>
              </p:blipFill>
              <p:spPr bwMode="auto">
                <a:xfrm>
                  <a:off x="7013672" y="5405017"/>
                  <a:ext cx="990863" cy="990865"/>
                </a:xfrm>
                <a:prstGeom prst="ellipse">
                  <a:avLst/>
                </a:prstGeom>
                <a:noFill/>
              </p:spPr>
            </p:pic>
            <p:pic>
              <p:nvPicPr>
                <p:cNvPr id="69" name="Picture 4" descr="Ð§ÐÐÐ¡ Ð£ÑÐÐ£ÐÐ¡"/>
                <p:cNvPicPr>
                  <a:picLocks noChangeAspect="1" noChangeArrowheads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92554" y="6095999"/>
                  <a:ext cx="448145" cy="5092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8" name="Группа 17"/>
            <p:cNvGrpSpPr/>
            <p:nvPr/>
          </p:nvGrpSpPr>
          <p:grpSpPr>
            <a:xfrm>
              <a:off x="6743170" y="4956437"/>
              <a:ext cx="4458782" cy="997164"/>
              <a:chOff x="6248401" y="6147287"/>
              <a:chExt cx="4458782" cy="997164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7244103" y="6218250"/>
                <a:ext cx="3463080" cy="7153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err="1" smtClean="0">
                    <a:solidFill>
                      <a:srgbClr val="3F5378"/>
                    </a:solidFill>
                    <a:latin typeface="Century Gothic" panose="020B0502020202020204" pitchFamily="34" charset="0"/>
                  </a:rPr>
                  <a:t>Суфлян</a:t>
                </a:r>
                <a:r>
                  <a:rPr lang="ru-RU" dirty="0" smtClean="0">
                    <a:solidFill>
                      <a:srgbClr val="3F5378"/>
                    </a:solidFill>
                    <a:latin typeface="Century Gothic" panose="020B0502020202020204" pitchFamily="34" charset="0"/>
                  </a:rPr>
                  <a:t> Лариса Юрьевна</a:t>
                </a: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директор ГБПОУ «Троицкий </a:t>
                </a:r>
              </a:p>
              <a:p>
                <a:r>
                  <a:rPr lang="ru-RU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педагогический колледж»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 descr="http://tpcollege.ru/images/rukovodstvo/director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18" t="7937" r="21789" b="48487"/>
              <a:stretch/>
            </p:blipFill>
            <p:spPr bwMode="auto">
              <a:xfrm>
                <a:off x="6248401" y="6147287"/>
                <a:ext cx="866774" cy="864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ÐÐ¾ÑÑÐ´Ð°ÑÑÑÐ²ÐµÐ½Ð½Ð¾Ðµ Ð¾Ð±ÑÐ°Ð·Ð¾Ð²Ð°ÑÐµÐ»ÑÐ½Ð¾Ðµ ÑÑÑÐµÐ¶Ð´ÐµÐ½Ð¸Ðµ ÑÑÐµÐ´Ð½ÐµÐ³Ð¾ Ð¿ÑÐ¾ÑÐµÑÑÐ¸Ð¾Ð½Ð°Ð»ÑÐ½Ð¾Ð³Ð¾ Ð¾Ð±ÑÐ°Ð·Ð¾Ð²Ð°Ð½Ð¸Ñ &quot;Ð¢ÑÐ¾Ð¸ÑÐºÐ¸Ð¹ Ð¿ÐµÐ´Ð°Ð³Ð¾Ð³Ð¸ÑÐµÑÐºÐ¸Ð¹ ÐºÐ¾Ð»Ð»ÐµÐ´Ð¶&quot;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2956" y="6722827"/>
                <a:ext cx="421624" cy="421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607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639859" y="997926"/>
            <a:ext cx="4552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ЮБИЛЕЙНЫЕ ДАТЫ</a:t>
            </a:r>
            <a:endParaRPr lang="ru-RU" sz="32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rot="5400000" flipH="1" flipV="1">
            <a:off x="4442809" y="1925088"/>
            <a:ext cx="3391454" cy="3387073"/>
          </a:xfrm>
          <a:prstGeom prst="line">
            <a:avLst/>
          </a:prstGeom>
          <a:ln w="28575"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 flipH="1" flipV="1">
            <a:off x="3238500" y="2019229"/>
            <a:ext cx="4288773" cy="4288773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86" y="1829328"/>
            <a:ext cx="4555406" cy="1710707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268682" y="3343193"/>
            <a:ext cx="4402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ПОУ «Челябинский 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юридический </a:t>
            </a:r>
            <a:r>
              <a:rPr lang="ru-RU" sz="2800" dirty="0">
                <a:solidFill>
                  <a:srgbClr val="3F5378"/>
                </a:solidFill>
                <a:latin typeface="Century Gothic" panose="020B0502020202020204" pitchFamily="34" charset="0"/>
              </a:rPr>
              <a:t>колледж</a:t>
            </a:r>
            <a:r>
              <a:rPr lang="ru-RU" sz="28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»</a:t>
            </a:r>
            <a:endParaRPr lang="ru-RU" sz="2800" dirty="0">
              <a:solidFill>
                <a:srgbClr val="3F537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0" name="Picture 2" descr="https://www.chuc.ru/include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52" y="1781281"/>
            <a:ext cx="1417818" cy="15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5854700" y="5292316"/>
            <a:ext cx="5829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ГБПОУ «</a:t>
            </a:r>
            <a:r>
              <a:rPr lang="ru-RU" sz="2800" dirty="0" err="1" smtClean="0">
                <a:solidFill>
                  <a:srgbClr val="3F5378"/>
                </a:solidFill>
                <a:latin typeface="Century Gothic" panose="020B0502020202020204" pitchFamily="34" charset="0"/>
              </a:rPr>
              <a:t>Коркинский</a:t>
            </a:r>
            <a:r>
              <a:rPr lang="ru-RU" sz="28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горно-строительный техникум»</a:t>
            </a:r>
            <a:endParaRPr lang="ru-RU" sz="2800" dirty="0">
              <a:solidFill>
                <a:srgbClr val="3F537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752" t="486" r="-1" b="1"/>
          <a:stretch/>
        </p:blipFill>
        <p:spPr>
          <a:xfrm>
            <a:off x="8017747" y="3841043"/>
            <a:ext cx="1503205" cy="147484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365340" y="2530069"/>
            <a:ext cx="1664219" cy="1015663"/>
            <a:chOff x="4365340" y="2530069"/>
            <a:chExt cx="1664219" cy="1015663"/>
          </a:xfrm>
        </p:grpSpPr>
        <p:sp>
          <p:nvSpPr>
            <p:cNvPr id="75" name="TextBox 74"/>
            <p:cNvSpPr txBox="1"/>
            <p:nvPr/>
          </p:nvSpPr>
          <p:spPr>
            <a:xfrm>
              <a:off x="4365340" y="2530069"/>
              <a:ext cx="114165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 smtClean="0">
                  <a:solidFill>
                    <a:srgbClr val="B0182F"/>
                  </a:solidFill>
                  <a:latin typeface="Century Gothic" panose="020B0502020202020204" pitchFamily="34" charset="0"/>
                </a:rPr>
                <a:t>25</a:t>
              </a:r>
              <a:r>
                <a:rPr lang="ru-RU" sz="3600" dirty="0" smtClean="0"/>
                <a:t> </a:t>
              </a:r>
              <a:endParaRPr lang="ru-RU" sz="36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281341" y="2818663"/>
              <a:ext cx="7482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лет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506999" y="4276653"/>
            <a:ext cx="1664219" cy="1015663"/>
            <a:chOff x="4365340" y="2530069"/>
            <a:chExt cx="1664219" cy="1015663"/>
          </a:xfrm>
        </p:grpSpPr>
        <p:sp>
          <p:nvSpPr>
            <p:cNvPr id="20" name="TextBox 19"/>
            <p:cNvSpPr txBox="1"/>
            <p:nvPr/>
          </p:nvSpPr>
          <p:spPr>
            <a:xfrm>
              <a:off x="4365340" y="2530069"/>
              <a:ext cx="114165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 smtClean="0">
                  <a:solidFill>
                    <a:srgbClr val="B0182F"/>
                  </a:solidFill>
                  <a:latin typeface="Century Gothic" panose="020B0502020202020204" pitchFamily="34" charset="0"/>
                </a:rPr>
                <a:t>75</a:t>
              </a:r>
              <a:r>
                <a:rPr lang="ru-RU" sz="3600" dirty="0" smtClean="0"/>
                <a:t> </a:t>
              </a:r>
              <a:endParaRPr lang="ru-RU" sz="36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281341" y="2818663"/>
              <a:ext cx="7482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7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4238171" cy="685800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38170" y="0"/>
            <a:ext cx="217716" cy="6858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332731" y="1206500"/>
            <a:ext cx="2038008" cy="2038008"/>
            <a:chOff x="9918700" y="1400286"/>
            <a:chExt cx="1790700" cy="1790700"/>
          </a:xfrm>
        </p:grpSpPr>
        <p:sp>
          <p:nvSpPr>
            <p:cNvPr id="4" name="Овал 3"/>
            <p:cNvSpPr/>
            <p:nvPr/>
          </p:nvSpPr>
          <p:spPr>
            <a:xfrm>
              <a:off x="9918700" y="1400286"/>
              <a:ext cx="1790700" cy="17907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7D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3" descr="http://assn74.ru/sites/default/files/styles/slideshow/public/field/slideshow/logoasso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816" t="7010" r="29383" b="11883"/>
            <a:stretch/>
          </p:blipFill>
          <p:spPr bwMode="auto">
            <a:xfrm>
              <a:off x="10106132" y="1651320"/>
              <a:ext cx="1415837" cy="1288633"/>
            </a:xfrm>
            <a:prstGeom prst="rect">
              <a:avLst/>
            </a:prstGeom>
            <a:noFill/>
          </p:spPr>
        </p:pic>
      </p:grpSp>
      <p:sp>
        <p:nvSpPr>
          <p:cNvPr id="13" name="Овал 12"/>
          <p:cNvSpPr/>
          <p:nvPr/>
        </p:nvSpPr>
        <p:spPr>
          <a:xfrm>
            <a:off x="7410686" y="2246350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107988" y="1412096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853317" y="1940112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987290" y="1349424"/>
            <a:ext cx="656898" cy="656898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982367" y="949087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753639" y="3809612"/>
            <a:ext cx="7178090" cy="2197488"/>
          </a:xfrm>
          <a:prstGeom prst="rect">
            <a:avLst/>
          </a:prstGeo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rgbClr val="B0182F"/>
                </a:solidFill>
                <a:latin typeface="Century Gothic" panose="020B0502020202020204" pitchFamily="34" charset="0"/>
              </a:rPr>
              <a:t>ПОКАЗАТЕЛИ ФИНАНСОВОЙ ДЕЯТЕЛЬНОСТИ АССОЦИАЦИИ ОУ СПО ЧЕЛЯБИНСКОЙ ОБЛАСТИ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В 2018 </a:t>
            </a:r>
            <a:r>
              <a:rPr lang="ru-RU" sz="3200" dirty="0">
                <a:solidFill>
                  <a:srgbClr val="B0182F"/>
                </a:solidFill>
                <a:latin typeface="Century Gothic" panose="020B0502020202020204" pitchFamily="34" charset="0"/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28932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5502513" y="1086134"/>
            <a:ext cx="6797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ФИНАНСЫ. ДОХОДНАЯ ЧАСТЬ.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098193" y="6092530"/>
            <a:ext cx="4346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sz="2000" dirty="0">
                <a:latin typeface="Century Gothic" panose="020B0502020202020204" pitchFamily="34" charset="0"/>
              </a:rPr>
              <a:t>Остаток средств на </a:t>
            </a:r>
            <a:r>
              <a:rPr lang="ru-RU" sz="2000" dirty="0" smtClean="0">
                <a:latin typeface="Century Gothic" panose="020B0502020202020204" pitchFamily="34" charset="0"/>
              </a:rPr>
              <a:t>01.01.2018 </a:t>
            </a:r>
            <a:r>
              <a:rPr lang="ru-RU" sz="2000" dirty="0">
                <a:latin typeface="Century Gothic" panose="020B0502020202020204" pitchFamily="34" charset="0"/>
              </a:rPr>
              <a:t>г.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70447" y="4999039"/>
            <a:ext cx="2366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sz="2000" dirty="0">
                <a:latin typeface="Century Gothic" panose="020B0502020202020204" pitchFamily="34" charset="0"/>
              </a:rPr>
              <a:t>Членские взносы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738171" y="3874872"/>
            <a:ext cx="2260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sz="2000" dirty="0">
                <a:latin typeface="Century Gothic" panose="020B0502020202020204" pitchFamily="34" charset="0"/>
              </a:rPr>
              <a:t>Целевые взносы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6012" y="2025179"/>
            <a:ext cx="4578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spc="200" dirty="0">
                <a:latin typeface="Arial" panose="020B0604020202020204" pitchFamily="34" charset="0"/>
                <a:cs typeface="Arial" panose="020B0604020202020204" pitchFamily="34" charset="0"/>
              </a:rPr>
              <a:t>1 922 </a:t>
            </a:r>
            <a:r>
              <a:rPr lang="ru-RU" sz="4000" spc="200" dirty="0" smtClean="0">
                <a:latin typeface="Arial" panose="020B0604020202020204" pitchFamily="34" charset="0"/>
                <a:cs typeface="Arial" panose="020B0604020202020204" pitchFamily="34" charset="0"/>
              </a:rPr>
              <a:t>925,89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b="1" spc="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4189126" y="2787737"/>
            <a:ext cx="3406942" cy="3406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6" name="Диаграмма 75"/>
          <p:cNvGraphicFramePr/>
          <p:nvPr>
            <p:extLst>
              <p:ext uri="{D42A27DB-BD31-4B8C-83A1-F6EECF244321}">
                <p14:modId xmlns:p14="http://schemas.microsoft.com/office/powerpoint/2010/main" val="1930139848"/>
              </p:ext>
            </p:extLst>
          </p:nvPr>
        </p:nvGraphicFramePr>
        <p:xfrm>
          <a:off x="3117881" y="2788931"/>
          <a:ext cx="5499099" cy="371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76012" y="4427708"/>
            <a:ext cx="3167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4C71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1 460 </a:t>
            </a:r>
            <a:r>
              <a:rPr lang="ru-RU" sz="4000" dirty="0" smtClean="0">
                <a:solidFill>
                  <a:srgbClr val="4C71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2800" dirty="0" smtClean="0">
                <a:solidFill>
                  <a:srgbClr val="4C71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4C71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sz="2000" dirty="0">
              <a:solidFill>
                <a:srgbClr val="4C71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00071" y="3314498"/>
            <a:ext cx="2768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B01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373 </a:t>
            </a:r>
            <a:r>
              <a:rPr lang="ru-RU" sz="4000" dirty="0" smtClean="0">
                <a:solidFill>
                  <a:srgbClr val="B01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ru-RU" sz="2000" dirty="0">
                <a:solidFill>
                  <a:srgbClr val="B01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63167" y="5541465"/>
            <a:ext cx="3196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  <a:r>
              <a:rPr lang="ru-RU" sz="4000" dirty="0" smtClean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525,89 </a:t>
            </a:r>
            <a:r>
              <a:rPr lang="ru-RU" sz="200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2000" dirty="0" smtClean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3F53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302" y="1979672"/>
            <a:ext cx="575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spc="200" dirty="0">
                <a:latin typeface="Arial" panose="020B0604020202020204" pitchFamily="34" charset="0"/>
                <a:cs typeface="Arial" panose="020B0604020202020204" pitchFamily="34" charset="0"/>
              </a:rPr>
              <a:t>∑</a:t>
            </a:r>
          </a:p>
        </p:txBody>
      </p:sp>
    </p:spTree>
    <p:extLst>
      <p:ext uri="{BB962C8B-B14F-4D97-AF65-F5344CB8AC3E}">
        <p14:creationId xmlns:p14="http://schemas.microsoft.com/office/powerpoint/2010/main" val="36962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5186630" y="1006448"/>
            <a:ext cx="6797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ФИНАНСЫ. </a:t>
            </a:r>
            <a:r>
              <a:rPr lang="ru-RU" sz="32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РАСХОДНАЯ </a:t>
            </a:r>
            <a:r>
              <a:rPr lang="ru-RU" sz="32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ЧАСТЬ.</a:t>
            </a:r>
          </a:p>
        </p:txBody>
      </p:sp>
      <p:sp>
        <p:nvSpPr>
          <p:cNvPr id="75" name="Овал 74"/>
          <p:cNvSpPr/>
          <p:nvPr/>
        </p:nvSpPr>
        <p:spPr>
          <a:xfrm>
            <a:off x="4506626" y="2787737"/>
            <a:ext cx="3406942" cy="3406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1313536"/>
              </p:ext>
            </p:extLst>
          </p:nvPr>
        </p:nvGraphicFramePr>
        <p:xfrm>
          <a:off x="2179238" y="2897397"/>
          <a:ext cx="6754612" cy="3750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7" name="Группа 26"/>
          <p:cNvGrpSpPr/>
          <p:nvPr/>
        </p:nvGrpSpPr>
        <p:grpSpPr>
          <a:xfrm>
            <a:off x="1286742" y="4730690"/>
            <a:ext cx="3003305" cy="1154338"/>
            <a:chOff x="512042" y="4667190"/>
            <a:chExt cx="3003305" cy="115433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12042" y="4667190"/>
              <a:ext cx="241925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solidFill>
                    <a:srgbClr val="4C71A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945 685 </a:t>
              </a:r>
              <a:r>
                <a:rPr lang="ru-RU" dirty="0" smtClean="0">
                  <a:solidFill>
                    <a:srgbClr val="4C71A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руб.</a:t>
              </a:r>
              <a:endParaRPr lang="ru-RU" dirty="0">
                <a:solidFill>
                  <a:srgbClr val="4C71A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24190" y="5175197"/>
              <a:ext cx="29911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ru-RU" dirty="0" smtClean="0">
                  <a:latin typeface="Century Gothic" panose="020B0502020202020204" pitchFamily="34" charset="0"/>
                </a:rPr>
                <a:t>Финансирование мероприятий</a:t>
              </a:r>
              <a:endParaRPr lang="ru-RU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537755" y="3189933"/>
            <a:ext cx="2470549" cy="865611"/>
            <a:chOff x="6008155" y="2034233"/>
            <a:chExt cx="2470549" cy="86561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008155" y="2034233"/>
              <a:ext cx="24689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solidFill>
                    <a:srgbClr val="7610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152 925 </a:t>
              </a:r>
              <a:r>
                <a:rPr lang="ru-RU" dirty="0">
                  <a:solidFill>
                    <a:srgbClr val="7610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054642" y="2530512"/>
              <a:ext cx="24240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ru-RU" dirty="0" smtClean="0">
                  <a:latin typeface="Century Gothic" panose="020B0502020202020204" pitchFamily="34" charset="0"/>
                </a:rPr>
                <a:t>Фонд оплаты труда</a:t>
              </a:r>
              <a:endParaRPr lang="ru-RU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442257" y="4529008"/>
            <a:ext cx="2468946" cy="876962"/>
            <a:chOff x="7226357" y="4325808"/>
            <a:chExt cx="2468946" cy="8769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26357" y="4325808"/>
              <a:ext cx="24689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solidFill>
                    <a:srgbClr val="3F537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142 065 </a:t>
              </a:r>
              <a:r>
                <a:rPr lang="ru-RU" dirty="0">
                  <a:solidFill>
                    <a:srgbClr val="3F537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</a:t>
              </a:r>
              <a:r>
                <a:rPr lang="ru-RU" dirty="0" smtClean="0">
                  <a:solidFill>
                    <a:srgbClr val="3F537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294781" y="4833438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ru-RU" dirty="0" smtClean="0">
                  <a:latin typeface="Century Gothic" panose="020B0502020202020204" pitchFamily="34" charset="0"/>
                </a:rPr>
                <a:t>Юбилейные даты</a:t>
              </a:r>
              <a:endParaRPr lang="ru-RU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110645" y="2929968"/>
            <a:ext cx="3410453" cy="1121393"/>
            <a:chOff x="7009045" y="3145868"/>
            <a:chExt cx="3410453" cy="1121393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038444" y="3620930"/>
              <a:ext cx="338105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ru-RU" dirty="0" smtClean="0">
                  <a:latin typeface="Century Gothic" panose="020B0502020202020204" pitchFamily="34" charset="0"/>
                </a:rPr>
                <a:t>Организация работы ОМО,</a:t>
              </a:r>
            </a:p>
            <a:p>
              <a:pPr fontAlgn="b"/>
              <a:r>
                <a:rPr lang="ru-RU" dirty="0" smtClean="0">
                  <a:latin typeface="Century Gothic" panose="020B0502020202020204" pitchFamily="34" charset="0"/>
                </a:rPr>
                <a:t>НИД студентов и пр.</a:t>
              </a:r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009045" y="3145868"/>
              <a:ext cx="241925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solidFill>
                    <a:srgbClr val="658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586 717 </a:t>
              </a:r>
              <a:r>
                <a:rPr lang="ru-RU" dirty="0">
                  <a:solidFill>
                    <a:srgbClr val="6586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руб.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078184" y="5510666"/>
            <a:ext cx="4707416" cy="1169534"/>
            <a:chOff x="6405084" y="5548766"/>
            <a:chExt cx="4707416" cy="116953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6426200" y="6071969"/>
              <a:ext cx="46863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Century Gothic" panose="020B0502020202020204" pitchFamily="34" charset="0"/>
                </a:rPr>
                <a:t>Хозяйственные, </a:t>
              </a:r>
              <a:r>
                <a:rPr lang="ru-RU" dirty="0" smtClean="0">
                  <a:latin typeface="Century Gothic" panose="020B0502020202020204" pitchFamily="34" charset="0"/>
                </a:rPr>
                <a:t>почтовые расходы,</a:t>
              </a:r>
              <a:endParaRPr lang="en-US" dirty="0" smtClean="0">
                <a:latin typeface="Century Gothic" panose="020B0502020202020204" pitchFamily="34" charset="0"/>
              </a:endParaRPr>
            </a:p>
            <a:p>
              <a:r>
                <a:rPr lang="ru-RU" dirty="0" smtClean="0">
                  <a:latin typeface="Century Gothic" panose="020B0502020202020204" pitchFamily="34" charset="0"/>
                </a:rPr>
                <a:t>банковское обслуживание, бухг. ПО.</a:t>
              </a:r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405084" y="5548766"/>
              <a:ext cx="22124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dirty="0" smtClean="0">
                  <a:solidFill>
                    <a:srgbClr val="B018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50 028 </a:t>
              </a:r>
              <a:r>
                <a:rPr lang="ru-RU" dirty="0" smtClean="0">
                  <a:solidFill>
                    <a:srgbClr val="B018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руб.</a:t>
              </a:r>
              <a:endParaRPr lang="ru-RU" dirty="0">
                <a:solidFill>
                  <a:srgbClr val="B018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02068" y="1548614"/>
            <a:ext cx="4600663" cy="1383276"/>
            <a:chOff x="276668" y="1815314"/>
            <a:chExt cx="4600663" cy="138327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305408" y="2860036"/>
              <a:ext cx="34628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ru-RU" sz="1600" dirty="0" smtClean="0">
                  <a:latin typeface="Century Gothic" panose="020B0502020202020204" pitchFamily="34" charset="0"/>
                </a:rPr>
                <a:t>остаток </a:t>
              </a:r>
              <a:r>
                <a:rPr lang="ru-RU" sz="1600" dirty="0">
                  <a:latin typeface="Century Gothic" panose="020B0502020202020204" pitchFamily="34" charset="0"/>
                </a:rPr>
                <a:t>средств на </a:t>
              </a:r>
              <a:r>
                <a:rPr lang="ru-RU" sz="1600" dirty="0" smtClean="0">
                  <a:latin typeface="Century Gothic" panose="020B0502020202020204" pitchFamily="34" charset="0"/>
                </a:rPr>
                <a:t>01.01.2019 </a:t>
              </a:r>
              <a:r>
                <a:rPr lang="ru-RU" sz="1600" dirty="0">
                  <a:latin typeface="Century Gothic" panose="020B0502020202020204" pitchFamily="34" charset="0"/>
                </a:rPr>
                <a:t>г.</a:t>
              </a:r>
              <a:endParaRPr lang="ru-RU" sz="16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6668" y="1815314"/>
              <a:ext cx="5757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spc="200" dirty="0">
                  <a:latin typeface="Arial" panose="020B0604020202020204" pitchFamily="34" charset="0"/>
                  <a:cs typeface="Arial" panose="020B0604020202020204" pitchFamily="34" charset="0"/>
                </a:rPr>
                <a:t>∑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96378" y="1875865"/>
              <a:ext cx="418095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spc="200" dirty="0">
                  <a:latin typeface="Arial" panose="020B0604020202020204" pitchFamily="34" charset="0"/>
                  <a:cs typeface="Arial" panose="020B0604020202020204" pitchFamily="34" charset="0"/>
                </a:rPr>
                <a:t>1 877 </a:t>
              </a:r>
              <a:r>
                <a:rPr lang="ru-RU" sz="4000" spc="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420 </a:t>
              </a:r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руб.</a:t>
              </a:r>
              <a:r>
                <a:rPr lang="ru-RU" sz="4000" b="1" spc="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spc="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4000" spc="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05408" y="2540420"/>
              <a:ext cx="21323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000000"/>
                  </a:solidFill>
                  <a:latin typeface="Arial Cyr" panose="020B0604020202020204" pitchFamily="34" charset="0"/>
                </a:rPr>
                <a:t>45 </a:t>
              </a:r>
              <a:r>
                <a:rPr lang="ru-RU" sz="2400" dirty="0" smtClean="0">
                  <a:solidFill>
                    <a:srgbClr val="000000"/>
                  </a:solidFill>
                  <a:latin typeface="Arial Cyr" panose="020B0604020202020204" pitchFamily="34" charset="0"/>
                </a:rPr>
                <a:t>505,98 </a:t>
              </a:r>
              <a:r>
                <a:rPr lang="ru-RU" dirty="0" smtClean="0">
                  <a:solidFill>
                    <a:srgbClr val="000000"/>
                  </a:solidFill>
                  <a:latin typeface="Arial Cyr" panose="020B0604020202020204" pitchFamily="34" charset="0"/>
                </a:rPr>
                <a:t>руб.</a:t>
              </a:r>
              <a:r>
                <a:rPr lang="ru-RU" dirty="0" smtClean="0"/>
                <a:t>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3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14423" y="3340420"/>
            <a:ext cx="6694977" cy="323489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НАИБОЛЕЕ ЗНАЧИМЫЕ МЕРОПРИЯТИЯ,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ПРОВОДИМЫЕ ПРИ УЧАСТИИ АССОЦИАЦИИ ОУ СПО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ЧЕЛЯБИНСКОЙ ОБЛАСТИ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В 2018 ГОДУ</a:t>
            </a:r>
            <a:endParaRPr lang="ru-RU" sz="3200" dirty="0">
              <a:solidFill>
                <a:srgbClr val="B0182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4238171" cy="685800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38170" y="0"/>
            <a:ext cx="217716" cy="6858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332731" y="1206500"/>
            <a:ext cx="2038008" cy="2038008"/>
            <a:chOff x="9918700" y="1400286"/>
            <a:chExt cx="1790700" cy="1790700"/>
          </a:xfrm>
        </p:grpSpPr>
        <p:sp>
          <p:nvSpPr>
            <p:cNvPr id="4" name="Овал 3"/>
            <p:cNvSpPr/>
            <p:nvPr/>
          </p:nvSpPr>
          <p:spPr>
            <a:xfrm>
              <a:off x="9918700" y="1400286"/>
              <a:ext cx="1790700" cy="17907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7D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3" descr="http://assn74.ru/sites/default/files/styles/slideshow/public/field/slideshow/logoasso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816" t="7010" r="29383" b="11883"/>
            <a:stretch/>
          </p:blipFill>
          <p:spPr bwMode="auto">
            <a:xfrm>
              <a:off x="10106132" y="1651320"/>
              <a:ext cx="1415837" cy="1288633"/>
            </a:xfrm>
            <a:prstGeom prst="rect">
              <a:avLst/>
            </a:prstGeom>
            <a:noFill/>
          </p:spPr>
        </p:pic>
      </p:grpSp>
      <p:sp>
        <p:nvSpPr>
          <p:cNvPr id="13" name="Овал 12"/>
          <p:cNvSpPr/>
          <p:nvPr/>
        </p:nvSpPr>
        <p:spPr>
          <a:xfrm>
            <a:off x="7410686" y="2246350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107988" y="1412096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853317" y="1940112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987290" y="1349424"/>
            <a:ext cx="656898" cy="656898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982367" y="949087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85564" y="1026127"/>
            <a:ext cx="9406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РЕВИЗИОННАЯ КОМИССИЯ </a:t>
            </a:r>
            <a:r>
              <a:rPr lang="ru-RU" sz="32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АССОЦИАЦИИ</a:t>
            </a:r>
            <a:endParaRPr lang="ru-RU" sz="32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84175" y="2565400"/>
            <a:ext cx="6252025" cy="3126013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6868736" y="253325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3F5378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Состав ревизионной комиссии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349506" y="3237351"/>
            <a:ext cx="4547095" cy="594602"/>
          </a:xfrm>
          <a:prstGeom prst="rect">
            <a:avLst/>
          </a:prstGeom>
          <a:solidFill>
            <a:srgbClr val="EAEEF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3" name="TextBox 62"/>
          <p:cNvSpPr txBox="1"/>
          <p:nvPr/>
        </p:nvSpPr>
        <p:spPr>
          <a:xfrm>
            <a:off x="6464209" y="3240079"/>
            <a:ext cx="217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В.М. Тучин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6464209" y="3475030"/>
            <a:ext cx="2657884" cy="33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ГБПОУ «ЮЭТ»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349506" y="3993608"/>
            <a:ext cx="4547095" cy="632454"/>
          </a:xfrm>
          <a:prstGeom prst="rect">
            <a:avLst/>
          </a:prstGeom>
          <a:solidFill>
            <a:srgbClr val="EAEEF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9" name="TextBox 58"/>
          <p:cNvSpPr txBox="1"/>
          <p:nvPr/>
        </p:nvSpPr>
        <p:spPr>
          <a:xfrm>
            <a:off x="6464209" y="3996325"/>
            <a:ext cx="272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B1C71"/>
                </a:solidFill>
                <a:latin typeface="Century Gothic" panose="020B0502020202020204" pitchFamily="34" charset="0"/>
              </a:rPr>
              <a:t>С.З. </a:t>
            </a:r>
            <a:r>
              <a:rPr lang="ru-RU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Курманов</a:t>
            </a:r>
          </a:p>
        </p:txBody>
      </p: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6464209" y="4256674"/>
            <a:ext cx="2657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ГБПОУ «ЧДСТ»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349506" y="4792181"/>
            <a:ext cx="4547097" cy="586496"/>
          </a:xfrm>
          <a:prstGeom prst="rect">
            <a:avLst/>
          </a:prstGeom>
          <a:solidFill>
            <a:srgbClr val="EAEEF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4" name="TextBox 53"/>
          <p:cNvSpPr txBox="1"/>
          <p:nvPr/>
        </p:nvSpPr>
        <p:spPr>
          <a:xfrm>
            <a:off x="6464210" y="4784628"/>
            <a:ext cx="304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Е.С. </a:t>
            </a:r>
            <a:r>
              <a:rPr lang="ru-RU" dirty="0" err="1" smtClean="0">
                <a:solidFill>
                  <a:srgbClr val="3F5378"/>
                </a:solidFill>
                <a:latin typeface="Century Gothic" panose="020B0502020202020204" pitchFamily="34" charset="0"/>
              </a:rPr>
              <a:t>Худолей</a:t>
            </a:r>
            <a:endParaRPr lang="ru-RU" dirty="0" smtClean="0">
              <a:solidFill>
                <a:srgbClr val="3F5378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6464210" y="5040123"/>
            <a:ext cx="42556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ГБПОУ «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ЧТПиГХ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им. Осадчего»</a:t>
            </a:r>
          </a:p>
        </p:txBody>
      </p:sp>
    </p:spTree>
    <p:extLst>
      <p:ext uri="{BB962C8B-B14F-4D97-AF65-F5344CB8AC3E}">
        <p14:creationId xmlns:p14="http://schemas.microsoft.com/office/powerpoint/2010/main" val="22721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3621620" cy="685800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19420" y="0"/>
            <a:ext cx="217716" cy="6858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741050" y="1227346"/>
            <a:ext cx="2038008" cy="2038008"/>
            <a:chOff x="9918700" y="1400286"/>
            <a:chExt cx="1790700" cy="1790700"/>
          </a:xfrm>
        </p:grpSpPr>
        <p:sp>
          <p:nvSpPr>
            <p:cNvPr id="4" name="Овал 3"/>
            <p:cNvSpPr/>
            <p:nvPr/>
          </p:nvSpPr>
          <p:spPr>
            <a:xfrm>
              <a:off x="9918700" y="1400286"/>
              <a:ext cx="1790700" cy="17907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7D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3" descr="http://assn74.ru/sites/default/files/styles/slideshow/public/field/slideshow/logoasso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816" t="7010" r="29383" b="11883"/>
            <a:stretch/>
          </p:blipFill>
          <p:spPr bwMode="auto">
            <a:xfrm>
              <a:off x="10106132" y="1651320"/>
              <a:ext cx="1415837" cy="1288633"/>
            </a:xfrm>
            <a:prstGeom prst="rect">
              <a:avLst/>
            </a:prstGeom>
            <a:noFill/>
          </p:spPr>
        </p:pic>
      </p:grpSp>
      <p:sp>
        <p:nvSpPr>
          <p:cNvPr id="13" name="Овал 12"/>
          <p:cNvSpPr/>
          <p:nvPr/>
        </p:nvSpPr>
        <p:spPr>
          <a:xfrm>
            <a:off x="7410686" y="2246350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107988" y="1412096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853317" y="1940112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987290" y="1349424"/>
            <a:ext cx="656898" cy="656898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982367" y="949087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3987800" y="3729897"/>
            <a:ext cx="8204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B0182F"/>
                </a:solidFill>
                <a:latin typeface="Century Gothic" panose="020B0502020202020204" pitchFamily="34" charset="0"/>
              </a:rPr>
              <a:t>ПЛАНИРОВАНИЕ РАБОТЫ</a:t>
            </a:r>
            <a:r>
              <a:rPr lang="en-US" sz="3200" dirty="0">
                <a:solidFill>
                  <a:srgbClr val="B0182F"/>
                </a:solidFill>
                <a:latin typeface="Century Gothic" panose="020B0502020202020204" pitchFamily="34" charset="0"/>
              </a:rPr>
              <a:t> </a:t>
            </a:r>
            <a:endParaRPr lang="ru-RU" sz="3200" dirty="0" smtClean="0">
              <a:solidFill>
                <a:srgbClr val="B0182F"/>
              </a:solidFill>
              <a:latin typeface="Century Gothic" panose="020B0502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СОВЕТА </a:t>
            </a:r>
            <a:r>
              <a:rPr lang="ru-RU" sz="3200" dirty="0">
                <a:solidFill>
                  <a:srgbClr val="B0182F"/>
                </a:solidFill>
                <a:latin typeface="Century Gothic" panose="020B0502020202020204" pitchFamily="34" charset="0"/>
              </a:rPr>
              <a:t>ДИРЕКТОРОВ ПОО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B0182F"/>
                </a:solidFill>
                <a:latin typeface="Century Gothic" panose="020B0502020202020204" pitchFamily="34" charset="0"/>
              </a:rPr>
              <a:t>И АССОЦИАЦИИ ОУ СПО </a:t>
            </a:r>
            <a:endParaRPr lang="en-US" sz="3200" dirty="0">
              <a:solidFill>
                <a:srgbClr val="B0182F"/>
              </a:solidFill>
              <a:latin typeface="Century Gothic" panose="020B0502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B0182F"/>
                </a:solidFill>
                <a:latin typeface="Century Gothic" panose="020B0502020202020204" pitchFamily="34" charset="0"/>
              </a:rPr>
              <a:t>ЧЕЛЯБИНСКОЙ ОБЛАСТИ В </a:t>
            </a:r>
            <a:r>
              <a:rPr lang="ru-RU" sz="32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2019 ГОДУ</a:t>
            </a:r>
            <a:endParaRPr lang="ru-RU" sz="3200" dirty="0">
              <a:solidFill>
                <a:srgbClr val="B0182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1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84175" y="990217"/>
            <a:ext cx="12928433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30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СОСТАВ</a:t>
            </a:r>
            <a:r>
              <a:rPr lang="en-US" sz="30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0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АССОЦИАЦИИ ОУ СПО ЧЕЛЯБИНСКОЙ ОБЛАСТИ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0459" y="2904709"/>
            <a:ext cx="11811040" cy="1047757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190944" y="2631927"/>
            <a:ext cx="3714776" cy="1444773"/>
          </a:xfrm>
          <a:prstGeom prst="rect">
            <a:avLst/>
          </a:prstGeom>
          <a:solidFill>
            <a:srgbClr val="EAEE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black">
          <a:xfrm>
            <a:off x="4039355" y="3273282"/>
            <a:ext cx="3974587" cy="677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ОО СПО, 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неподведомственных </a:t>
            </a:r>
            <a:r>
              <a:rPr lang="ru-RU" dirty="0" err="1" smtClean="0">
                <a:latin typeface="Century Gothic" pitchFamily="34" charset="0"/>
              </a:rPr>
              <a:t>МОиН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26912" y="2631927"/>
            <a:ext cx="3456000" cy="1444773"/>
          </a:xfrm>
          <a:prstGeom prst="rect">
            <a:avLst/>
          </a:prstGeom>
          <a:solidFill>
            <a:srgbClr val="EAEE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black">
          <a:xfrm>
            <a:off x="7905720" y="3270952"/>
            <a:ext cx="3848939" cy="677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ОО ВПО, имеющих 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в структуре СПО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7757" y="2631927"/>
            <a:ext cx="3429024" cy="1444773"/>
          </a:xfrm>
          <a:prstGeom prst="rect">
            <a:avLst/>
          </a:prstGeom>
          <a:solidFill>
            <a:srgbClr val="EAEE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black">
          <a:xfrm>
            <a:off x="476168" y="3273282"/>
            <a:ext cx="3714776" cy="677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ОО СПО,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ДПО и ДО, 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подведомственных </a:t>
            </a:r>
            <a:r>
              <a:rPr lang="ru-RU" dirty="0" err="1" smtClean="0">
                <a:latin typeface="Century Gothic" pitchFamily="34" charset="0"/>
              </a:rPr>
              <a:t>МОиН</a:t>
            </a:r>
            <a:endParaRPr lang="en-US" dirty="0">
              <a:latin typeface="Century Gothic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14500" y="2024565"/>
            <a:ext cx="1212850" cy="1212850"/>
            <a:chOff x="1714500" y="1555750"/>
            <a:chExt cx="1289050" cy="1289050"/>
          </a:xfrm>
        </p:grpSpPr>
        <p:sp>
          <p:nvSpPr>
            <p:cNvPr id="27" name="Овал 26"/>
            <p:cNvSpPr/>
            <p:nvPr/>
          </p:nvSpPr>
          <p:spPr>
            <a:xfrm>
              <a:off x="1714500" y="1555750"/>
              <a:ext cx="1289050" cy="1289050"/>
            </a:xfrm>
            <a:prstGeom prst="ellipse">
              <a:avLst/>
            </a:prstGeom>
            <a:solidFill>
              <a:srgbClr val="ABB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1831975" y="1673225"/>
              <a:ext cx="1054100" cy="1054100"/>
              <a:chOff x="3019425" y="1603375"/>
              <a:chExt cx="1054100" cy="1054100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3019425" y="1603375"/>
                <a:ext cx="1054100" cy="1054100"/>
              </a:xfrm>
              <a:prstGeom prst="ellipse">
                <a:avLst/>
              </a:prstGeom>
              <a:solidFill>
                <a:srgbClr val="3F53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3100002" y="1668760"/>
                <a:ext cx="867545" cy="830997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entury Gothic" pitchFamily="34" charset="0"/>
                  </a:rPr>
                  <a:t>46</a:t>
                </a:r>
                <a:endParaRPr lang="ru-RU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5420223" y="1981128"/>
            <a:ext cx="1212850" cy="1212850"/>
            <a:chOff x="1714500" y="1555750"/>
            <a:chExt cx="1289050" cy="1289050"/>
          </a:xfrm>
        </p:grpSpPr>
        <p:sp>
          <p:nvSpPr>
            <p:cNvPr id="46" name="Овал 45"/>
            <p:cNvSpPr/>
            <p:nvPr/>
          </p:nvSpPr>
          <p:spPr>
            <a:xfrm>
              <a:off x="1714500" y="1555750"/>
              <a:ext cx="1289050" cy="1289050"/>
            </a:xfrm>
            <a:prstGeom prst="ellipse">
              <a:avLst/>
            </a:prstGeom>
            <a:solidFill>
              <a:srgbClr val="ABB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47" name="Группа 46"/>
            <p:cNvGrpSpPr/>
            <p:nvPr/>
          </p:nvGrpSpPr>
          <p:grpSpPr>
            <a:xfrm>
              <a:off x="1831975" y="1673225"/>
              <a:ext cx="1054100" cy="1054100"/>
              <a:chOff x="3019425" y="1603375"/>
              <a:chExt cx="1054100" cy="1054100"/>
            </a:xfrm>
          </p:grpSpPr>
          <p:sp>
            <p:nvSpPr>
              <p:cNvPr id="48" name="Овал 47"/>
              <p:cNvSpPr/>
              <p:nvPr/>
            </p:nvSpPr>
            <p:spPr>
              <a:xfrm>
                <a:off x="3019425" y="1603375"/>
                <a:ext cx="1054100" cy="1054100"/>
              </a:xfrm>
              <a:prstGeom prst="ellipse">
                <a:avLst/>
              </a:prstGeom>
              <a:solidFill>
                <a:srgbClr val="3F53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3285415" y="1706582"/>
                <a:ext cx="559160" cy="883206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entury Gothic" pitchFamily="34" charset="0"/>
                  </a:rPr>
                  <a:t>5</a:t>
                </a:r>
                <a:endParaRPr lang="ru-RU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</p:grpSp>
      </p:grpSp>
      <p:grpSp>
        <p:nvGrpSpPr>
          <p:cNvPr id="50" name="Группа 49"/>
          <p:cNvGrpSpPr/>
          <p:nvPr/>
        </p:nvGrpSpPr>
        <p:grpSpPr>
          <a:xfrm>
            <a:off x="9269162" y="1981128"/>
            <a:ext cx="1212850" cy="1212850"/>
            <a:chOff x="1714500" y="1555750"/>
            <a:chExt cx="1289050" cy="1289050"/>
          </a:xfrm>
        </p:grpSpPr>
        <p:sp>
          <p:nvSpPr>
            <p:cNvPr id="51" name="Овал 50"/>
            <p:cNvSpPr/>
            <p:nvPr/>
          </p:nvSpPr>
          <p:spPr>
            <a:xfrm>
              <a:off x="1714500" y="1555750"/>
              <a:ext cx="1289050" cy="1289050"/>
            </a:xfrm>
            <a:prstGeom prst="ellipse">
              <a:avLst/>
            </a:prstGeom>
            <a:solidFill>
              <a:srgbClr val="ABB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1831975" y="1673225"/>
              <a:ext cx="1054100" cy="1054100"/>
              <a:chOff x="3019425" y="1603375"/>
              <a:chExt cx="1054100" cy="1054100"/>
            </a:xfrm>
          </p:grpSpPr>
          <p:sp>
            <p:nvSpPr>
              <p:cNvPr id="56" name="Овал 55"/>
              <p:cNvSpPr/>
              <p:nvPr/>
            </p:nvSpPr>
            <p:spPr>
              <a:xfrm>
                <a:off x="3019425" y="1603375"/>
                <a:ext cx="1054100" cy="1054100"/>
              </a:xfrm>
              <a:prstGeom prst="ellipse">
                <a:avLst/>
              </a:prstGeom>
              <a:solidFill>
                <a:srgbClr val="3F53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3266895" y="1662717"/>
                <a:ext cx="559160" cy="883206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entury Gothic" pitchFamily="34" charset="0"/>
                  </a:rPr>
                  <a:t>8</a:t>
                </a:r>
                <a:endParaRPr lang="ru-RU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</p:grpSp>
      </p:grpSp>
      <p:sp>
        <p:nvSpPr>
          <p:cNvPr id="67" name="Прямоугольник 66"/>
          <p:cNvSpPr/>
          <p:nvPr/>
        </p:nvSpPr>
        <p:spPr>
          <a:xfrm>
            <a:off x="1178243" y="528593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entury Gothic" pitchFamily="34" charset="0"/>
                <a:ea typeface="Times New Roman"/>
                <a:cs typeface="Times New Roman"/>
              </a:rPr>
              <a:t>2018 г. </a:t>
            </a:r>
            <a:endParaRPr lang="ru-RU" sz="2400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354614" y="4802035"/>
            <a:ext cx="874684" cy="147732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fontAlgn="ctr">
              <a:spcBef>
                <a:spcPts val="800"/>
              </a:spcBef>
            </a:pPr>
            <a:r>
              <a:rPr lang="ru-RU" sz="8800" b="1" dirty="0" smtClean="0">
                <a:solidFill>
                  <a:srgbClr val="B0182F"/>
                </a:solidFill>
                <a:latin typeface="Century Gothic" pitchFamily="34" charset="0"/>
                <a:ea typeface="Times New Roman"/>
                <a:cs typeface="Times New Roman"/>
              </a:rPr>
              <a:t>+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147453" y="4589511"/>
            <a:ext cx="9044547" cy="1979292"/>
            <a:chOff x="188926" y="4630636"/>
            <a:chExt cx="9044547" cy="1979292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915172" y="4630636"/>
              <a:ext cx="37421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latin typeface="Century Gothic" pitchFamily="34" charset="0"/>
                  <a:ea typeface="Times New Roman"/>
                  <a:cs typeface="Times New Roman"/>
                </a:rPr>
                <a:t>ГБПОУ «</a:t>
              </a:r>
              <a:r>
                <a:rPr lang="ru-RU" dirty="0" err="1" smtClean="0">
                  <a:latin typeface="Century Gothic" pitchFamily="34" charset="0"/>
                  <a:ea typeface="Times New Roman"/>
                  <a:cs typeface="Times New Roman"/>
                </a:rPr>
                <a:t>Миасский</a:t>
              </a:r>
              <a:r>
                <a:rPr lang="ru-RU" dirty="0" smtClean="0">
                  <a:latin typeface="Century Gothic" pitchFamily="34" charset="0"/>
                  <a:ea typeface="Times New Roman"/>
                  <a:cs typeface="Times New Roman"/>
                </a:rPr>
                <a:t> педагогический колледж»</a:t>
              </a: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28"/>
            <a:stretch/>
          </p:blipFill>
          <p:spPr>
            <a:xfrm>
              <a:off x="188926" y="4630636"/>
              <a:ext cx="866113" cy="707886"/>
            </a:xfrm>
            <a:prstGeom prst="rect">
              <a:avLst/>
            </a:prstGeom>
          </p:spPr>
        </p:pic>
        <p:pic>
          <p:nvPicPr>
            <p:cNvPr id="68" name="Picture 2" descr="Государственное образовательное учреждение среднего профессионального образования &quot;Троицкий педагогический колледж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37" y="5429057"/>
              <a:ext cx="584235" cy="58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Прямоугольник 68"/>
            <p:cNvSpPr/>
            <p:nvPr/>
          </p:nvSpPr>
          <p:spPr>
            <a:xfrm>
              <a:off x="937830" y="5394563"/>
              <a:ext cx="37421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latin typeface="Century Gothic" pitchFamily="34" charset="0"/>
                  <a:ea typeface="Times New Roman"/>
                  <a:cs typeface="Times New Roman"/>
                </a:rPr>
                <a:t>ГБПОУ «Троицкий педагогический колледж»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921501" y="6240596"/>
              <a:ext cx="19207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dirty="0">
                  <a:latin typeface="Century Gothic" pitchFamily="34" charset="0"/>
                  <a:ea typeface="Times New Roman"/>
                  <a:cs typeface="Times New Roman"/>
                </a:rPr>
                <a:t>Колледж </a:t>
              </a:r>
              <a:r>
                <a:rPr lang="ru-RU" dirty="0" err="1">
                  <a:latin typeface="Century Gothic" pitchFamily="34" charset="0"/>
                  <a:ea typeface="Times New Roman"/>
                  <a:cs typeface="Times New Roman"/>
                </a:rPr>
                <a:t>ЧелГУ</a:t>
              </a:r>
              <a:endParaRPr lang="ru-RU" dirty="0">
                <a:latin typeface="Century Gothic" pitchFamily="34" charset="0"/>
                <a:ea typeface="Times New Roman"/>
                <a:cs typeface="Times New Roman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4491212" y="4653812"/>
              <a:ext cx="2822591" cy="568351"/>
              <a:chOff x="4580313" y="5863739"/>
              <a:chExt cx="2822591" cy="568351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062199" y="5945678"/>
                <a:ext cx="2340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dirty="0">
                    <a:latin typeface="Century Gothic" pitchFamily="34" charset="0"/>
                    <a:ea typeface="Times New Roman"/>
                    <a:cs typeface="Times New Roman"/>
                  </a:rPr>
                  <a:t>Колледж </a:t>
                </a:r>
                <a:r>
                  <a:rPr lang="ru-RU" dirty="0" err="1">
                    <a:latin typeface="Century Gothic" pitchFamily="34" charset="0"/>
                    <a:ea typeface="Times New Roman"/>
                    <a:cs typeface="Times New Roman"/>
                  </a:rPr>
                  <a:t>ЮУрГГПУ</a:t>
                </a:r>
                <a:endParaRPr lang="ru-RU" dirty="0">
                  <a:latin typeface="Century Gothic" pitchFamily="34" charset="0"/>
                  <a:ea typeface="Times New Roman"/>
                  <a:cs typeface="Times New Roman"/>
                </a:endParaRPr>
              </a:p>
            </p:txBody>
          </p:sp>
          <p:pic>
            <p:nvPicPr>
              <p:cNvPr id="2050" name="Picture 2" descr="ÐÐµÑÐ± Ð¤ÐÐÐÐ£ ÐÐÐ &quot;Ð®Ð£ÑÐÐÐÐ£&quot;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0313" y="5863739"/>
                <a:ext cx="413346" cy="5683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Группа 8"/>
            <p:cNvGrpSpPr/>
            <p:nvPr/>
          </p:nvGrpSpPr>
          <p:grpSpPr>
            <a:xfrm>
              <a:off x="4463308" y="5282187"/>
              <a:ext cx="4770165" cy="923330"/>
              <a:chOff x="7641180" y="5638408"/>
              <a:chExt cx="4770165" cy="92333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8097409" y="5638408"/>
                <a:ext cx="431393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dirty="0">
                    <a:latin typeface="Century Gothic" pitchFamily="34" charset="0"/>
                    <a:ea typeface="Times New Roman"/>
                    <a:cs typeface="Times New Roman"/>
                  </a:rPr>
                  <a:t>ГБПОУ «Верхнеуральский агротехнологический техникум – казачий кадетский корпус»</a:t>
                </a:r>
              </a:p>
            </p:txBody>
          </p:sp>
          <p:pic>
            <p:nvPicPr>
              <p:cNvPr id="2052" name="Picture 4" descr="http://www.vsekolledzhi.ru/data/org/files/e7/verhneuralskiy-agrotehnologicheskiy-tehnikum-kazachiy/logo2/1/250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1180" y="5749666"/>
                <a:ext cx="494662" cy="720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3" name="Picture 4" descr="Колледж ЧелГ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3275" y="6108700"/>
            <a:ext cx="584199" cy="584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15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614273" y="1010255"/>
            <a:ext cx="5381327" cy="428628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defTabSz="1219170" eaLnBrk="0" fontAlgn="base" hangingPunct="0">
              <a:spcBef>
                <a:spcPct val="0"/>
              </a:spcBef>
              <a:spcAft>
                <a:spcPct val="0"/>
              </a:spcAft>
              <a:defRPr sz="3000" spc="25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ru-RU" dirty="0"/>
              <a:t>ЗАСЕДАНИЯ В </a:t>
            </a:r>
            <a:r>
              <a:rPr lang="ru-RU" dirty="0" smtClean="0"/>
              <a:t>2019 </a:t>
            </a:r>
            <a:r>
              <a:rPr lang="ru-RU" dirty="0"/>
              <a:t>ГОДУ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2436" y="4030674"/>
            <a:ext cx="11125201" cy="180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77498" y="3469503"/>
            <a:ext cx="1176317" cy="1176317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88193" y="1948155"/>
            <a:ext cx="11046773" cy="4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08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Общие собрания Совета директоров ПОО и Ассоциации ОУ СПО Челябинской области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902" y="3863056"/>
            <a:ext cx="13035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февраль</a:t>
            </a:r>
            <a:endParaRPr lang="ru-RU" sz="1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8003730" y="3469503"/>
            <a:ext cx="1176317" cy="1176317"/>
            <a:chOff x="9756330" y="3469503"/>
            <a:chExt cx="1176317" cy="1176317"/>
          </a:xfrm>
        </p:grpSpPr>
        <p:sp>
          <p:nvSpPr>
            <p:cNvPr id="13" name="Овал 12"/>
            <p:cNvSpPr/>
            <p:nvPr/>
          </p:nvSpPr>
          <p:spPr>
            <a:xfrm>
              <a:off x="9756330" y="3469503"/>
              <a:ext cx="1176317" cy="1176317"/>
            </a:xfrm>
            <a:prstGeom prst="ellipse">
              <a:avLst/>
            </a:prstGeom>
            <a:solidFill>
              <a:srgbClr val="3F5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29355" y="3870305"/>
              <a:ext cx="104547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9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ноябрь</a:t>
              </a:r>
              <a:endParaRPr lang="ru-RU" sz="19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332012" y="3469503"/>
            <a:ext cx="1176317" cy="1176317"/>
            <a:chOff x="3049312" y="3469503"/>
            <a:chExt cx="1176317" cy="1176317"/>
          </a:xfrm>
          <a:solidFill>
            <a:srgbClr val="3F5378"/>
          </a:solidFill>
        </p:grpSpPr>
        <p:sp>
          <p:nvSpPr>
            <p:cNvPr id="15" name="Овал 14"/>
            <p:cNvSpPr/>
            <p:nvPr/>
          </p:nvSpPr>
          <p:spPr>
            <a:xfrm>
              <a:off x="3049312" y="3469503"/>
              <a:ext cx="1176317" cy="1176317"/>
            </a:xfrm>
            <a:prstGeom prst="ellipse">
              <a:avLst/>
            </a:prstGeom>
            <a:solidFill>
              <a:srgbClr val="3F5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93404" y="3857605"/>
              <a:ext cx="1072730" cy="3847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9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апрель</a:t>
              </a:r>
              <a:endParaRPr lang="ru-RU" sz="19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140523" y="3469503"/>
            <a:ext cx="1293944" cy="1176317"/>
            <a:chOff x="5302323" y="3469503"/>
            <a:chExt cx="1293944" cy="1176317"/>
          </a:xfrm>
        </p:grpSpPr>
        <p:sp>
          <p:nvSpPr>
            <p:cNvPr id="17" name="Овал 16"/>
            <p:cNvSpPr/>
            <p:nvPr/>
          </p:nvSpPr>
          <p:spPr>
            <a:xfrm>
              <a:off x="5343231" y="3469503"/>
              <a:ext cx="1176317" cy="1176317"/>
            </a:xfrm>
            <a:prstGeom prst="ellipse">
              <a:avLst/>
            </a:prstGeom>
            <a:solidFill>
              <a:srgbClr val="3F5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02323" y="3857605"/>
              <a:ext cx="129394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9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сентябрь</a:t>
              </a:r>
              <a:endParaRPr lang="ru-RU" sz="19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9775883" y="3469503"/>
            <a:ext cx="1225015" cy="1176317"/>
            <a:chOff x="7604183" y="3469503"/>
            <a:chExt cx="1225015" cy="1176317"/>
          </a:xfrm>
        </p:grpSpPr>
        <p:sp>
          <p:nvSpPr>
            <p:cNvPr id="19" name="Овал 18"/>
            <p:cNvSpPr/>
            <p:nvPr/>
          </p:nvSpPr>
          <p:spPr>
            <a:xfrm>
              <a:off x="7613579" y="3469503"/>
              <a:ext cx="1176317" cy="1176317"/>
            </a:xfrm>
            <a:prstGeom prst="ellipse">
              <a:avLst/>
            </a:prstGeom>
            <a:solidFill>
              <a:srgbClr val="B0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04183" y="3883005"/>
              <a:ext cx="122501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9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декабрь</a:t>
              </a:r>
              <a:endParaRPr lang="ru-RU" sz="19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Равнобедренный треугольник 20"/>
          <p:cNvSpPr/>
          <p:nvPr/>
        </p:nvSpPr>
        <p:spPr>
          <a:xfrm rot="5400000">
            <a:off x="11416596" y="3798388"/>
            <a:ext cx="400110" cy="645544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3114676" y="2531826"/>
            <a:ext cx="247650" cy="819063"/>
            <a:chOff x="1202539" y="1699123"/>
            <a:chExt cx="247650" cy="943759"/>
          </a:xfrm>
          <a:solidFill>
            <a:srgbClr val="B0182F"/>
          </a:solidFill>
        </p:grpSpPr>
        <p:sp>
          <p:nvSpPr>
            <p:cNvPr id="23" name="Прямоугольник 22"/>
            <p:cNvSpPr/>
            <p:nvPr/>
          </p:nvSpPr>
          <p:spPr>
            <a:xfrm>
              <a:off x="1285875" y="1699123"/>
              <a:ext cx="76200" cy="798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 flipV="1">
              <a:off x="1202539" y="2166292"/>
              <a:ext cx="247650" cy="4765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0247711" y="2485527"/>
            <a:ext cx="247650" cy="819063"/>
            <a:chOff x="1202539" y="1699123"/>
            <a:chExt cx="247650" cy="943759"/>
          </a:xfrm>
          <a:solidFill>
            <a:srgbClr val="B0182F"/>
          </a:solidFill>
        </p:grpSpPr>
        <p:sp>
          <p:nvSpPr>
            <p:cNvPr id="26" name="Прямоугольник 25"/>
            <p:cNvSpPr/>
            <p:nvPr/>
          </p:nvSpPr>
          <p:spPr>
            <a:xfrm>
              <a:off x="1285875" y="1699123"/>
              <a:ext cx="76200" cy="798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Равнобедренный треугольник 26"/>
            <p:cNvSpPr/>
            <p:nvPr/>
          </p:nvSpPr>
          <p:spPr>
            <a:xfrm flipV="1">
              <a:off x="1202539" y="2166292"/>
              <a:ext cx="247650" cy="4765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670783" y="5739842"/>
            <a:ext cx="10777309" cy="4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4450" algn="l"/>
              </a:tabLst>
            </a:pPr>
            <a:r>
              <a:rPr lang="ru-RU" dirty="0">
                <a:solidFill>
                  <a:srgbClr val="3F5378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Заседания президиума Совета директоров ПОО и правления Ассоциации ОУ СПО </a:t>
            </a:r>
            <a:r>
              <a:rPr lang="ru-RU" dirty="0" smtClean="0">
                <a:solidFill>
                  <a:srgbClr val="3F5378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ЧО</a:t>
            </a:r>
            <a:endParaRPr lang="ru-RU" dirty="0">
              <a:solidFill>
                <a:srgbClr val="3F5378"/>
              </a:solidFill>
              <a:latin typeface="Century Gothic" panose="020B0502020202020204" pitchFamily="34" charset="0"/>
              <a:ea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 flipV="1">
            <a:off x="1425576" y="4823134"/>
            <a:ext cx="247650" cy="838403"/>
            <a:chOff x="1202539" y="1699123"/>
            <a:chExt cx="247650" cy="943759"/>
          </a:xfrm>
          <a:solidFill>
            <a:srgbClr val="3F5378"/>
          </a:solidFill>
        </p:grpSpPr>
        <p:sp>
          <p:nvSpPr>
            <p:cNvPr id="30" name="Прямоугольник 29"/>
            <p:cNvSpPr/>
            <p:nvPr/>
          </p:nvSpPr>
          <p:spPr>
            <a:xfrm>
              <a:off x="1285875" y="1699123"/>
              <a:ext cx="76200" cy="798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 flipV="1">
              <a:off x="1202539" y="2166292"/>
              <a:ext cx="247650" cy="4765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 flipV="1">
            <a:off x="4764036" y="4823134"/>
            <a:ext cx="247650" cy="838403"/>
            <a:chOff x="1202539" y="1699123"/>
            <a:chExt cx="247650" cy="943759"/>
          </a:xfrm>
          <a:solidFill>
            <a:srgbClr val="3F5378"/>
          </a:solidFill>
        </p:grpSpPr>
        <p:sp>
          <p:nvSpPr>
            <p:cNvPr id="33" name="Прямоугольник 32"/>
            <p:cNvSpPr/>
            <p:nvPr/>
          </p:nvSpPr>
          <p:spPr>
            <a:xfrm>
              <a:off x="1285875" y="1699123"/>
              <a:ext cx="76200" cy="798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Равнобедренный треугольник 33"/>
            <p:cNvSpPr/>
            <p:nvPr/>
          </p:nvSpPr>
          <p:spPr>
            <a:xfrm flipV="1">
              <a:off x="1202539" y="2166292"/>
              <a:ext cx="247650" cy="4765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 flipV="1">
            <a:off x="6633064" y="4823134"/>
            <a:ext cx="247650" cy="838403"/>
            <a:chOff x="1202539" y="1699123"/>
            <a:chExt cx="247650" cy="943759"/>
          </a:xfrm>
          <a:solidFill>
            <a:srgbClr val="3F5378"/>
          </a:solidFill>
        </p:grpSpPr>
        <p:sp>
          <p:nvSpPr>
            <p:cNvPr id="36" name="Прямоугольник 35"/>
            <p:cNvSpPr/>
            <p:nvPr/>
          </p:nvSpPr>
          <p:spPr>
            <a:xfrm>
              <a:off x="1285875" y="1699123"/>
              <a:ext cx="76200" cy="798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внобедренный треугольник 39"/>
            <p:cNvSpPr/>
            <p:nvPr/>
          </p:nvSpPr>
          <p:spPr>
            <a:xfrm flipV="1">
              <a:off x="1202539" y="2166292"/>
              <a:ext cx="247650" cy="4765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 flipV="1">
            <a:off x="8490260" y="4811558"/>
            <a:ext cx="247650" cy="838403"/>
            <a:chOff x="1202539" y="1699123"/>
            <a:chExt cx="247650" cy="943759"/>
          </a:xfrm>
          <a:solidFill>
            <a:srgbClr val="3F5378"/>
          </a:solidFill>
        </p:grpSpPr>
        <p:sp>
          <p:nvSpPr>
            <p:cNvPr id="42" name="Прямоугольник 41"/>
            <p:cNvSpPr/>
            <p:nvPr/>
          </p:nvSpPr>
          <p:spPr>
            <a:xfrm>
              <a:off x="1285875" y="1699123"/>
              <a:ext cx="76200" cy="7981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Равнобедренный треугольник 42"/>
            <p:cNvSpPr/>
            <p:nvPr/>
          </p:nvSpPr>
          <p:spPr>
            <a:xfrm flipV="1">
              <a:off x="1202539" y="2166292"/>
              <a:ext cx="247650" cy="4765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618593" y="3469503"/>
            <a:ext cx="1176317" cy="1176317"/>
            <a:chOff x="2618593" y="3469503"/>
            <a:chExt cx="1176317" cy="1176317"/>
          </a:xfrm>
        </p:grpSpPr>
        <p:sp>
          <p:nvSpPr>
            <p:cNvPr id="11" name="Овал 10"/>
            <p:cNvSpPr/>
            <p:nvPr/>
          </p:nvSpPr>
          <p:spPr>
            <a:xfrm>
              <a:off x="2618593" y="3469503"/>
              <a:ext cx="1176317" cy="1176317"/>
            </a:xfrm>
            <a:prstGeom prst="ellipse">
              <a:avLst/>
            </a:prstGeom>
            <a:solidFill>
              <a:srgbClr val="B0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88604" y="3870305"/>
              <a:ext cx="82586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9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март</a:t>
              </a:r>
              <a:endParaRPr lang="ru-RU" sz="19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5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451009" y="1995753"/>
            <a:ext cx="57191" cy="4644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3542" y="850598"/>
            <a:ext cx="11952060" cy="629859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defTabSz="1219170" eaLnBrk="0" fontAlgn="base" hangingPunct="0">
              <a:spcBef>
                <a:spcPct val="0"/>
              </a:spcBef>
              <a:spcAft>
                <a:spcPct val="0"/>
              </a:spcAft>
              <a:defRPr sz="3000" spc="25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defRPr>
            </a:lvl1pPr>
          </a:lstStyle>
          <a:p>
            <a:pPr algn="r"/>
            <a:r>
              <a:rPr lang="ru-RU" dirty="0" smtClean="0"/>
              <a:t>ВОПРОСЫ, ПЛАНИРУЕМЫЕ К РАССМОТРЕНИЮ В 2019 ГОДУ</a:t>
            </a: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5080" y="1902355"/>
            <a:ext cx="10043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Задачи системы СПО по подготовке квалифицированных кадров в рамках изменения национальной системы квалификаций;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95080" y="2570360"/>
            <a:ext cx="1112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Реализация Федеральных проектов «Молодые профессионалы», «Новые возможности для каждого», </a:t>
            </a: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приоритетного проекта «Современная цифровая образовательная среда РФ»;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5080" y="6261508"/>
            <a:ext cx="8064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Независимая оценка качества деятельности ПОО.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5080" y="5593506"/>
            <a:ext cx="11618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>Финансовое обеспечение деятельности ПОО.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Использование грантов в форме субсидий из федерального бюджета </a:t>
            </a:r>
          </a:p>
          <a:p>
            <a:pPr lvl="0"/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2018 г. в рамках реализации государственных программ;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95080" y="4749938"/>
            <a:ext cx="113937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Подготовка и участие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ПОО во Всероссийских олимпиадах, конкурсах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ПМ,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национальном чемпионате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WorldSkills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5080" y="4328154"/>
            <a:ext cx="1132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Реализация государственной программы поддержки наставничества;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95080" y="3906370"/>
            <a:ext cx="1054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Реализация «Стратегии социально-экономического развития Челябинской области до 2035 года»;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5080" y="3238365"/>
            <a:ext cx="11219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Реализация государственной программ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ы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«Развитие профессионального образования в Челябинской области»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2018-2025 гг.;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5080" y="5171722"/>
            <a:ext cx="6896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Проведение демонстрационного экзамена по стандартам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WSR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389277" y="2088334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89277" y="2738446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89277" y="3421352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9277" y="3976936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89277" y="4370476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89277" y="4845038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89277" y="5273301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89277" y="5794162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89277" y="6361321"/>
            <a:ext cx="180000" cy="180000"/>
          </a:xfrm>
          <a:prstGeom prst="ellipse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24703"/>
            <a:ext cx="11976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ПЕРСОНАЛЬНЫЙ СОСТАВ ПРЕЗИДИУМА СОВЕТА ДИРЕКТОРОВ И ПРАВЛЕНИЯ АССОЦИАЦИИ ОУ СПО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227344" y="3281324"/>
            <a:ext cx="2826000" cy="648000"/>
            <a:chOff x="176544" y="3338474"/>
            <a:chExt cx="2826000" cy="648000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176544" y="3338474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84715" y="3373669"/>
              <a:ext cx="280326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Е.М. </a:t>
              </a:r>
              <a:r>
                <a:rPr lang="ru-RU" sz="1600" dirty="0" err="1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Зайко</a:t>
              </a:r>
              <a:r>
                <a:rPr lang="ru-RU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88" name="Rectangle 4"/>
            <p:cNvSpPr>
              <a:spLocks noChangeArrowheads="1"/>
            </p:cNvSpPr>
            <p:nvPr/>
          </p:nvSpPr>
          <p:spPr bwMode="auto">
            <a:xfrm>
              <a:off x="184715" y="3646041"/>
              <a:ext cx="28032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зам. министра 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МОиН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ЧО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27344" y="4097641"/>
            <a:ext cx="2826000" cy="648000"/>
            <a:chOff x="176544" y="4154791"/>
            <a:chExt cx="2826000" cy="648000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176544" y="4154791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09156" y="4219296"/>
              <a:ext cx="2759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Е.П. </a:t>
              </a:r>
              <a:r>
                <a:rPr lang="ru-RU" sz="1600" dirty="0" err="1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Сичинский</a:t>
              </a:r>
              <a:endParaRPr lang="ru-RU" sz="1600" dirty="0" smtClean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4" name="Rectangle 4"/>
            <p:cNvSpPr>
              <a:spLocks noChangeArrowheads="1"/>
            </p:cNvSpPr>
            <p:nvPr/>
          </p:nvSpPr>
          <p:spPr bwMode="auto">
            <a:xfrm>
              <a:off x="184715" y="4484422"/>
              <a:ext cx="28032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ректор ЧИРПО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27344" y="4910488"/>
            <a:ext cx="2825999" cy="648000"/>
            <a:chOff x="176544" y="4967638"/>
            <a:chExt cx="2825999" cy="648000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176544" y="4967638"/>
              <a:ext cx="2825999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4715" y="4999435"/>
              <a:ext cx="2784414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И.В. Аристов</a:t>
              </a: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186512" y="5260398"/>
              <a:ext cx="28014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вице-президент ЮУ ТПП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164762" y="2480763"/>
            <a:ext cx="2826000" cy="648000"/>
            <a:chOff x="6113962" y="2537913"/>
            <a:chExt cx="2826000" cy="648000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6113962" y="2537913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186747" y="2570615"/>
              <a:ext cx="26979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Е.А. </a:t>
              </a:r>
              <a:r>
                <a:rPr lang="ru-RU" sz="1600" dirty="0" err="1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Валеева</a:t>
              </a:r>
              <a:endParaRPr lang="ru-RU" sz="1600" dirty="0" smtClean="0">
                <a:solidFill>
                  <a:srgbClr val="DC161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0" name="Rectangle 4"/>
            <p:cNvSpPr>
              <a:spLocks noChangeArrowheads="1"/>
            </p:cNvSpPr>
            <p:nvPr/>
          </p:nvSpPr>
          <p:spPr bwMode="auto">
            <a:xfrm>
              <a:off x="6180200" y="2853168"/>
              <a:ext cx="2704518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ОзТК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192146" y="5701665"/>
            <a:ext cx="2852349" cy="711641"/>
            <a:chOff x="3141346" y="5758815"/>
            <a:chExt cx="2852349" cy="711641"/>
          </a:xfrm>
        </p:grpSpPr>
        <p:sp>
          <p:nvSpPr>
            <p:cNvPr id="133" name="Прямоугольник 132"/>
            <p:cNvSpPr/>
            <p:nvPr/>
          </p:nvSpPr>
          <p:spPr>
            <a:xfrm>
              <a:off x="3141346" y="5778707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207270" y="5758815"/>
              <a:ext cx="27600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О.А. </a:t>
              </a:r>
              <a:r>
                <a:rPr lang="ru-RU" sz="1600" dirty="0" err="1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Пундикова</a:t>
              </a:r>
              <a:endParaRPr lang="ru-RU" sz="1600" dirty="0" smtClean="0">
                <a:solidFill>
                  <a:srgbClr val="DC161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6" name="Rectangle 4"/>
            <p:cNvSpPr>
              <a:spLocks noChangeArrowheads="1"/>
            </p:cNvSpPr>
            <p:nvPr/>
          </p:nvSpPr>
          <p:spPr bwMode="auto">
            <a:xfrm>
              <a:off x="3180922" y="6033413"/>
              <a:ext cx="2812773" cy="437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ГБОУ ПОО </a:t>
              </a:r>
            </a:p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«МТК им. Омельченко»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164762" y="3281324"/>
            <a:ext cx="2834631" cy="648000"/>
            <a:chOff x="6113962" y="3338474"/>
            <a:chExt cx="2834631" cy="648000"/>
          </a:xfrm>
        </p:grpSpPr>
        <p:sp>
          <p:nvSpPr>
            <p:cNvPr id="131" name="Прямоугольник 130"/>
            <p:cNvSpPr/>
            <p:nvPr/>
          </p:nvSpPr>
          <p:spPr>
            <a:xfrm>
              <a:off x="6113962" y="3338474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Rectangle 4"/>
            <p:cNvSpPr>
              <a:spLocks noChangeArrowheads="1"/>
            </p:cNvSpPr>
            <p:nvPr/>
          </p:nvSpPr>
          <p:spPr bwMode="auto">
            <a:xfrm>
              <a:off x="6152993" y="3708259"/>
              <a:ext cx="2795599" cy="264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«ЧПК №1»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129140" y="3379397"/>
              <a:ext cx="2819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М.А. </a:t>
              </a:r>
              <a:r>
                <a:rPr lang="ru-RU" sz="1600" dirty="0" err="1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Энгельман</a:t>
              </a:r>
              <a:endParaRPr lang="ru-RU" sz="1600" dirty="0" smtClean="0">
                <a:solidFill>
                  <a:srgbClr val="DC1617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192146" y="4910488"/>
            <a:ext cx="2845694" cy="648000"/>
            <a:chOff x="3141346" y="4967638"/>
            <a:chExt cx="2845694" cy="648000"/>
          </a:xfrm>
        </p:grpSpPr>
        <p:sp>
          <p:nvSpPr>
            <p:cNvPr id="121" name="Прямоугольник 120"/>
            <p:cNvSpPr/>
            <p:nvPr/>
          </p:nvSpPr>
          <p:spPr>
            <a:xfrm>
              <a:off x="3141346" y="4967638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174268" y="5022128"/>
              <a:ext cx="278642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А.П. Большаков</a:t>
              </a:r>
            </a:p>
          </p:txBody>
        </p:sp>
        <p:sp>
          <p:nvSpPr>
            <p:cNvPr id="130" name="Rectangle 4"/>
            <p:cNvSpPr>
              <a:spLocks noChangeArrowheads="1"/>
            </p:cNvSpPr>
            <p:nvPr/>
          </p:nvSpPr>
          <p:spPr bwMode="auto">
            <a:xfrm>
              <a:off x="3174267" y="5286892"/>
              <a:ext cx="28127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«ЮУМК»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066095" y="2453711"/>
            <a:ext cx="3076912" cy="688508"/>
            <a:chOff x="3015295" y="2510861"/>
            <a:chExt cx="3076912" cy="688508"/>
          </a:xfrm>
        </p:grpSpPr>
        <p:sp>
          <p:nvSpPr>
            <p:cNvPr id="141" name="Прямоугольник 140"/>
            <p:cNvSpPr/>
            <p:nvPr/>
          </p:nvSpPr>
          <p:spPr>
            <a:xfrm>
              <a:off x="3141346" y="2537913"/>
              <a:ext cx="2826000" cy="647999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814916" y="2510861"/>
              <a:ext cx="144016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И.И. Тубер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015295" y="2762326"/>
              <a:ext cx="307691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председатель,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ЮУрГТК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022148" y="3281324"/>
            <a:ext cx="3205417" cy="677342"/>
            <a:chOff x="2971348" y="3338474"/>
            <a:chExt cx="3205417" cy="677342"/>
          </a:xfrm>
        </p:grpSpPr>
        <p:sp>
          <p:nvSpPr>
            <p:cNvPr id="115" name="Прямоугольник 114"/>
            <p:cNvSpPr/>
            <p:nvPr/>
          </p:nvSpPr>
          <p:spPr>
            <a:xfrm>
              <a:off x="3141346" y="3338474"/>
              <a:ext cx="2825660" cy="649013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207270" y="3342804"/>
              <a:ext cx="27516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В.В. Сидоров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971348" y="3578773"/>
              <a:ext cx="3205417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зам. председателя,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«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ЗлатИК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им. Аносова»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192146" y="4083950"/>
            <a:ext cx="2826000" cy="690755"/>
            <a:chOff x="3141346" y="4141100"/>
            <a:chExt cx="2826000" cy="690755"/>
          </a:xfrm>
        </p:grpSpPr>
        <p:sp>
          <p:nvSpPr>
            <p:cNvPr id="118" name="Прямоугольник 117"/>
            <p:cNvSpPr/>
            <p:nvPr/>
          </p:nvSpPr>
          <p:spPr>
            <a:xfrm>
              <a:off x="3141346" y="4154791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186232" y="4141100"/>
              <a:ext cx="2705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В.Г. Лапин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161321" y="4394812"/>
              <a:ext cx="2771231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зам. председателя,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ЮУГК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164762" y="4910488"/>
            <a:ext cx="2832832" cy="648000"/>
            <a:chOff x="6113962" y="4967638"/>
            <a:chExt cx="2832832" cy="648000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6113962" y="4967638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142850" y="5011908"/>
              <a:ext cx="280394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Е.П. Гонтарев</a:t>
              </a:r>
            </a:p>
          </p:txBody>
        </p:sp>
        <p:sp>
          <p:nvSpPr>
            <p:cNvPr id="149" name="Rectangle 4"/>
            <p:cNvSpPr>
              <a:spLocks noChangeArrowheads="1"/>
            </p:cNvSpPr>
            <p:nvPr/>
          </p:nvSpPr>
          <p:spPr bwMode="auto">
            <a:xfrm>
              <a:off x="6144647" y="5295049"/>
              <a:ext cx="2802147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«ЧАТТ»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164762" y="4097641"/>
            <a:ext cx="2826000" cy="648000"/>
            <a:chOff x="6113962" y="4154791"/>
            <a:chExt cx="2826000" cy="648000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6113962" y="4154791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216997" y="4198608"/>
              <a:ext cx="259249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В.В. Литке</a:t>
              </a:r>
            </a:p>
          </p:txBody>
        </p:sp>
        <p:sp>
          <p:nvSpPr>
            <p:cNvPr id="85" name="Rectangle 4"/>
            <p:cNvSpPr>
              <a:spLocks noChangeArrowheads="1"/>
            </p:cNvSpPr>
            <p:nvPr/>
          </p:nvSpPr>
          <p:spPr bwMode="auto">
            <a:xfrm>
              <a:off x="6220318" y="4459525"/>
              <a:ext cx="2660940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«ЧРТ»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164762" y="5721557"/>
            <a:ext cx="2826000" cy="648000"/>
            <a:chOff x="6113962" y="5778707"/>
            <a:chExt cx="2826000" cy="648000"/>
          </a:xfrm>
        </p:grpSpPr>
        <p:sp>
          <p:nvSpPr>
            <p:cNvPr id="150" name="Прямоугольник 149"/>
            <p:cNvSpPr/>
            <p:nvPr/>
          </p:nvSpPr>
          <p:spPr>
            <a:xfrm>
              <a:off x="6113962" y="5778707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134221" y="5807496"/>
              <a:ext cx="279739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DC1617"/>
                  </a:solidFill>
                  <a:latin typeface="Century Gothic" panose="020B0502020202020204" pitchFamily="34" charset="0"/>
                </a:rPr>
                <a:t>А.Н. Андрющенко</a:t>
              </a:r>
            </a:p>
          </p:txBody>
        </p:sp>
        <p:sp>
          <p:nvSpPr>
            <p:cNvPr id="156" name="Rectangle 4"/>
            <p:cNvSpPr>
              <a:spLocks noChangeArrowheads="1"/>
            </p:cNvSpPr>
            <p:nvPr/>
          </p:nvSpPr>
          <p:spPr bwMode="auto">
            <a:xfrm>
              <a:off x="6134220" y="6065237"/>
              <a:ext cx="2797397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«ЧМТТ»</a:t>
              </a: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0" y="0"/>
            <a:ext cx="12192000" cy="426340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0" y="428992"/>
            <a:ext cx="12192000" cy="138964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9127116" y="3258417"/>
            <a:ext cx="2892141" cy="700249"/>
            <a:chOff x="9076316" y="3315567"/>
            <a:chExt cx="2892141" cy="700249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9076316" y="3338474"/>
              <a:ext cx="2826000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157369" y="3315567"/>
              <a:ext cx="281108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DC1617"/>
                  </a:solidFill>
                  <a:latin typeface="Century Gothic" panose="020B0502020202020204" pitchFamily="34" charset="0"/>
                </a:rPr>
                <a:t>А.В. Молодчик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245319" y="3578773"/>
              <a:ext cx="2656998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представитель НОУ,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ПОУ «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КПиЭ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935518" y="4071489"/>
            <a:ext cx="3212657" cy="705758"/>
            <a:chOff x="8884718" y="4128639"/>
            <a:chExt cx="3212657" cy="705758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9076316" y="4154791"/>
              <a:ext cx="2826001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183437" y="4128639"/>
              <a:ext cx="261521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DC1617"/>
                  </a:solidFill>
                  <a:latin typeface="Century Gothic" panose="020B0502020202020204" pitchFamily="34" charset="0"/>
                </a:rPr>
                <a:t>М.А. </a:t>
              </a:r>
              <a:r>
                <a:rPr lang="ru-RU" sz="1600" dirty="0" err="1">
                  <a:solidFill>
                    <a:srgbClr val="DC1617"/>
                  </a:solidFill>
                  <a:latin typeface="Century Gothic" panose="020B0502020202020204" pitchFamily="34" charset="0"/>
                </a:rPr>
                <a:t>Копотилова</a:t>
              </a:r>
              <a:endParaRPr lang="ru-RU" sz="1600" dirty="0">
                <a:solidFill>
                  <a:srgbClr val="DC161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884718" y="4397354"/>
              <a:ext cx="3212657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представитель ПОО 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МинЗдрава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ГБПОУ «ЧМК»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127116" y="4878156"/>
            <a:ext cx="2826001" cy="708925"/>
            <a:chOff x="9076316" y="4935306"/>
            <a:chExt cx="2826001" cy="708925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9076316" y="4967638"/>
              <a:ext cx="2826001" cy="648000"/>
            </a:xfrm>
            <a:prstGeom prst="rect">
              <a:avLst/>
            </a:prstGeom>
            <a:solidFill>
              <a:srgbClr val="D7DFED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091229" y="4935306"/>
              <a:ext cx="2765964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DC1617"/>
                  </a:solidFill>
                  <a:latin typeface="Century Gothic" panose="020B0502020202020204" pitchFamily="34" charset="0"/>
                </a:rPr>
                <a:t>С.А. </a:t>
              </a:r>
              <a:r>
                <a:rPr lang="ru-RU" sz="1600" dirty="0" err="1">
                  <a:solidFill>
                    <a:srgbClr val="DC1617"/>
                  </a:solidFill>
                  <a:latin typeface="Century Gothic" panose="020B0502020202020204" pitchFamily="34" charset="0"/>
                </a:rPr>
                <a:t>Махновский</a:t>
              </a:r>
              <a:endParaRPr lang="ru-RU" sz="1600" dirty="0">
                <a:solidFill>
                  <a:srgbClr val="DC161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091229" y="5207188"/>
              <a:ext cx="2811088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представитель ВУЗ,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директор ФГОУ СПО «</a:t>
              </a:r>
              <a:r>
                <a:rPr lang="ru-RU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МпК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12192000" cy="3366034"/>
          </a:xfrm>
          <a:prstGeom prst="rect">
            <a:avLst/>
          </a:prstGeom>
          <a:solidFill>
            <a:srgbClr val="3F5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366035"/>
            <a:ext cx="12199616" cy="238125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948797" y="429025"/>
            <a:ext cx="4000949" cy="4941260"/>
            <a:chOff x="8002805" y="885825"/>
            <a:chExt cx="4187390" cy="5171519"/>
          </a:xfrm>
        </p:grpSpPr>
        <p:pic>
          <p:nvPicPr>
            <p:cNvPr id="6" name="область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29"/>
            <a:stretch/>
          </p:blipFill>
          <p:spPr>
            <a:xfrm>
              <a:off x="8002805" y="885825"/>
              <a:ext cx="4187390" cy="51715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3" descr="http://assn74.ru/sites/default/files/styles/slideshow/public/field/slideshow/logoassoc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816" t="7010" r="29383" b="11883"/>
            <a:stretch/>
          </p:blipFill>
          <p:spPr bwMode="auto">
            <a:xfrm>
              <a:off x="9633256" y="1427418"/>
              <a:ext cx="1518727" cy="1382279"/>
            </a:xfrm>
            <a:prstGeom prst="rect">
              <a:avLst/>
            </a:prstGeom>
            <a:noFill/>
          </p:spPr>
        </p:pic>
      </p:grp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935359" y="4551721"/>
            <a:ext cx="1030605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500" dirty="0" smtClean="0">
                <a:solidFill>
                  <a:srgbClr val="B0182F"/>
                </a:solidFill>
                <a:latin typeface="Century Gothic" panose="020B0502020202020204" pitchFamily="34" charset="0"/>
              </a:rPr>
              <a:t>БЛАГОДАРЮ ЗА ВНИМАНИЕ!</a:t>
            </a:r>
            <a:endParaRPr lang="ru-RU" sz="3500" dirty="0">
              <a:solidFill>
                <a:srgbClr val="B0182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221853" y="1294222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 descr="http://www.ecol.edu.ru/files/photos/news/dsc018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6" r="32875"/>
          <a:stretch/>
        </p:blipFill>
        <p:spPr bwMode="auto">
          <a:xfrm>
            <a:off x="2309964" y="1343193"/>
            <a:ext cx="2253235" cy="225182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2350960" y="2428419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81791" y="4846381"/>
            <a:ext cx="4289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 апреля 2018 г., ГБПОУ «ЮУГК»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471170" y="517121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61637" y="1967115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39738" y="1040035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81097" y="962638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73728" y="1073529"/>
            <a:ext cx="595765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ОБЛАСТНОЙ ЭТАП ОЛИМПИАД </a:t>
            </a:r>
          </a:p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 ОБЩЕОБРАЗОВАТЕЛЬНЫМ ДИСЦИПЛИНАМ</a:t>
            </a:r>
            <a:endParaRPr lang="ru-RU" sz="26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75170" y="540661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atin typeface="Century Gothic" panose="020B0502020202020204" pitchFamily="34" charset="0"/>
              </a:rPr>
              <a:t>151 участник </a:t>
            </a:r>
            <a:r>
              <a:rPr lang="ru-RU" dirty="0" smtClean="0">
                <a:latin typeface="Century Gothic" panose="020B0502020202020204" pitchFamily="34" charset="0"/>
              </a:rPr>
              <a:t>из 52 </a:t>
            </a:r>
            <a:r>
              <a:rPr lang="ru-RU" dirty="0">
                <a:latin typeface="Century Gothic" panose="020B0502020202020204" pitchFamily="34" charset="0"/>
              </a:rPr>
              <a:t>образовательных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организаций </a:t>
            </a:r>
            <a:r>
              <a:rPr lang="ru-RU" dirty="0">
                <a:latin typeface="Century Gothic" panose="020B0502020202020204" pitchFamily="34" charset="0"/>
              </a:rPr>
              <a:t>Челябинской области.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Дисциплины</a:t>
            </a:r>
            <a:r>
              <a:rPr lang="ru-RU" dirty="0">
                <a:latin typeface="Century Gothic" panose="020B0502020202020204" pitchFamily="34" charset="0"/>
              </a:rPr>
              <a:t>: </a:t>
            </a:r>
            <a:r>
              <a:rPr lang="ru-RU" dirty="0" smtClean="0">
                <a:latin typeface="Century Gothic" panose="020B0502020202020204" pitchFamily="34" charset="0"/>
              </a:rPr>
              <a:t>история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smtClean="0">
                <a:latin typeface="Century Gothic" panose="020B0502020202020204" pitchFamily="34" charset="0"/>
              </a:rPr>
              <a:t>информатика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smtClean="0">
                <a:latin typeface="Century Gothic" panose="020B0502020202020204" pitchFamily="34" charset="0"/>
              </a:rPr>
              <a:t>физика.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6" name="Picture 2" descr="http://www.ecol.edu.ru/files/photos/news/img_0551-28-04-18-10-02_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26"/>
          <a:stretch/>
        </p:blipFill>
        <p:spPr bwMode="auto">
          <a:xfrm>
            <a:off x="143585" y="2595809"/>
            <a:ext cx="4087324" cy="405322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www.ecol.edu.ru/files/photos/news/dsc018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3381"/>
          <a:stretch/>
        </p:blipFill>
        <p:spPr bwMode="auto">
          <a:xfrm>
            <a:off x="3360543" y="2691766"/>
            <a:ext cx="3036561" cy="300836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Овал 38"/>
          <p:cNvSpPr/>
          <p:nvPr/>
        </p:nvSpPr>
        <p:spPr>
          <a:xfrm>
            <a:off x="6483921" y="3393786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" descr="Пресс-служба Правительства Челябинской области"/>
          <p:cNvPicPr>
            <a:picLocks noChangeAspect="1" noChangeArrowheads="1"/>
          </p:cNvPicPr>
          <p:nvPr/>
        </p:nvPicPr>
        <p:blipFill>
          <a:blip r:embed="rId2" cstate="print"/>
          <a:srcRect l="22259" r="13908"/>
          <a:stretch>
            <a:fillRect/>
          </a:stretch>
        </p:blipFill>
        <p:spPr bwMode="auto">
          <a:xfrm>
            <a:off x="3133725" y="3339354"/>
            <a:ext cx="3397703" cy="334447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 descr="f424a51c365c3dcfcca173c1ecf76dda.jpg"/>
          <p:cNvPicPr>
            <a:picLocks noChangeAspect="1"/>
          </p:cNvPicPr>
          <p:nvPr/>
        </p:nvPicPr>
        <p:blipFill>
          <a:blip r:embed="rId3"/>
          <a:srcRect l="23647" r="19412"/>
          <a:stretch>
            <a:fillRect/>
          </a:stretch>
        </p:blipFill>
        <p:spPr>
          <a:xfrm>
            <a:off x="4952999" y="2256952"/>
            <a:ext cx="2138357" cy="211184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818993" y="171262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342391" y="3096850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33017" y="4857890"/>
            <a:ext cx="4397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15-19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мая 2018 г.,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Респ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Узбекистан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616313" y="515216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49486" y="1870794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220617" y="1620756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63719" y="730153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122846" y="2787944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189612" y="481964"/>
            <a:ext cx="77471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ВИЗИТ ПРЕДСТАВИТЕЛЕЙ </a:t>
            </a:r>
          </a:p>
          <a:p>
            <a:r>
              <a:rPr lang="ru-RU" sz="28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МИНИСТЕРСТВА ОБРАЗОВАНИЯ И НАУКИ </a:t>
            </a:r>
          </a:p>
          <a:p>
            <a:r>
              <a:rPr lang="ru-RU" sz="28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ЧЕЛЯБИНСКОЙ ОБЛАСТИ В УЗБЕКИСТАН</a:t>
            </a:r>
            <a:endParaRPr lang="ru-RU" sz="2800" dirty="0">
              <a:solidFill>
                <a:srgbClr val="B0182F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636506" y="5443042"/>
            <a:ext cx="5969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Century Gothic" panose="020B0502020202020204" pitchFamily="34" charset="0"/>
              </a:rPr>
              <a:t>Цель визита: знакомство </a:t>
            </a: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с системой образования Узбекистана.</a:t>
            </a: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Города: Ташкент, Бухара, Самарканд.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r="15556"/>
          <a:stretch>
            <a:fillRect/>
          </a:stretch>
        </p:blipFill>
        <p:spPr>
          <a:xfrm>
            <a:off x="130626" y="2093685"/>
            <a:ext cx="4318616" cy="4132943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8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221853" y="1294222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350960" y="2428419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7152541" y="38401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38397" y="4837851"/>
            <a:ext cx="27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15-17 мая 2018 г., РФ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471170" y="517121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61637" y="1967115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39738" y="1040035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81097" y="962638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186813" y="24821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219909" y="42311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483921" y="3393786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19349" y="731154"/>
            <a:ext cx="70091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ЗАКЛЮЧИТЕЛЬНЫЙ ЭТАП </a:t>
            </a:r>
          </a:p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ВСЕРОССИЙСКОЙ ОЛИМПИАДЫ</a:t>
            </a:r>
          </a:p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ПРОФЕССИОНАЛЬНОГО МАСТЕРСТВА</a:t>
            </a:r>
            <a:endParaRPr lang="ru-RU" sz="26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5692" y="5417974"/>
            <a:ext cx="7620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Century Gothic" panose="020B0502020202020204" pitchFamily="34" charset="0"/>
              </a:rPr>
              <a:t>Финансирование участия студентов </a:t>
            </a:r>
            <a:r>
              <a:rPr lang="ru-RU" dirty="0">
                <a:latin typeface="Century Gothic" panose="020B0502020202020204" pitchFamily="34" charset="0"/>
              </a:rPr>
              <a:t>Челябинской </a:t>
            </a:r>
            <a:r>
              <a:rPr lang="ru-RU" dirty="0" smtClean="0">
                <a:latin typeface="Century Gothic" panose="020B0502020202020204" pitchFamily="34" charset="0"/>
              </a:rPr>
              <a:t>области</a:t>
            </a: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в </a:t>
            </a:r>
            <a:r>
              <a:rPr lang="ru-RU" dirty="0">
                <a:latin typeface="Century Gothic" panose="020B0502020202020204" pitchFamily="34" charset="0"/>
              </a:rPr>
              <a:t>заключительном этапе </a:t>
            </a:r>
            <a:r>
              <a:rPr lang="ru-RU" dirty="0" smtClean="0">
                <a:latin typeface="Century Gothic" panose="020B0502020202020204" pitchFamily="34" charset="0"/>
              </a:rPr>
              <a:t>Олимпиады </a:t>
            </a:r>
            <a:r>
              <a:rPr lang="ru-RU" dirty="0">
                <a:latin typeface="Century Gothic" panose="020B0502020202020204" pitchFamily="34" charset="0"/>
              </a:rPr>
              <a:t>по </a:t>
            </a:r>
            <a:r>
              <a:rPr lang="ru-RU" dirty="0" smtClean="0">
                <a:latin typeface="Century Gothic" panose="020B0502020202020204" pitchFamily="34" charset="0"/>
              </a:rPr>
              <a:t>данным дисциплинам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33021" t="18400" r="35938" b="41867"/>
          <a:stretch>
            <a:fillRect/>
          </a:stretch>
        </p:blipFill>
        <p:spPr bwMode="auto">
          <a:xfrm>
            <a:off x="3768271" y="2235200"/>
            <a:ext cx="2933700" cy="293370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1" descr="C:\Documents and Settings\sadohina\Мои документы\Downloads\IMG_7393.JPG"/>
          <p:cNvPicPr>
            <a:picLocks noChangeAspect="1" noChangeArrowheads="1"/>
          </p:cNvPicPr>
          <p:nvPr/>
        </p:nvPicPr>
        <p:blipFill>
          <a:blip r:embed="rId3" cstate="print"/>
          <a:srcRect l="11083" r="21738"/>
          <a:stretch>
            <a:fillRect/>
          </a:stretch>
        </p:blipFill>
        <p:spPr bwMode="auto">
          <a:xfrm>
            <a:off x="163195" y="2425447"/>
            <a:ext cx="4210697" cy="4178554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" descr="C:\Documents and Settings\sadohina\Мои документы\Downloads\Логотип Всероссийской олимпиады.jpg"/>
          <p:cNvPicPr>
            <a:picLocks noChangeAspect="1" noChangeArrowheads="1"/>
          </p:cNvPicPr>
          <p:nvPr/>
        </p:nvPicPr>
        <p:blipFill>
          <a:blip r:embed="rId4" cstate="print"/>
          <a:srcRect l="16479" t="13779" r="16821" b="8860"/>
          <a:stretch>
            <a:fillRect/>
          </a:stretch>
        </p:blipFill>
        <p:spPr bwMode="auto">
          <a:xfrm>
            <a:off x="2775857" y="1312921"/>
            <a:ext cx="1885043" cy="190709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7607515" y="2793621"/>
            <a:ext cx="40911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Экономика (</a:t>
            </a:r>
            <a:r>
              <a:rPr lang="ru-RU" sz="2400" b="1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ЮУГК</a:t>
            </a:r>
            <a:r>
              <a:rPr lang="ru-RU" sz="24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)</a:t>
            </a:r>
          </a:p>
          <a:p>
            <a:pPr algn="r"/>
            <a:r>
              <a:rPr lang="ru-RU" sz="24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Педагогика (</a:t>
            </a:r>
            <a:r>
              <a:rPr lang="ru-RU" sz="2400" b="1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ЧПК №1</a:t>
            </a:r>
            <a:r>
              <a:rPr lang="ru-RU" sz="24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)</a:t>
            </a:r>
          </a:p>
          <a:p>
            <a:pPr algn="r"/>
            <a:r>
              <a:rPr lang="ru-RU" sz="24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Юриспруденция (</a:t>
            </a:r>
            <a:r>
              <a:rPr lang="ru-RU" sz="2400" b="1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ЮУМК</a:t>
            </a:r>
            <a:r>
              <a:rPr lang="ru-RU" sz="2400" dirty="0" smtClean="0">
                <a:solidFill>
                  <a:srgbClr val="3F5378"/>
                </a:solidFill>
                <a:latin typeface="Century Gothic" panose="020B0502020202020204" pitchFamily="34" charset="0"/>
              </a:rPr>
              <a:t>)</a:t>
            </a:r>
            <a:endParaRPr lang="ru-RU" sz="2400" dirty="0">
              <a:solidFill>
                <a:srgbClr val="3F5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586288" y="1888738"/>
            <a:ext cx="2055312" cy="2055312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78002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0" y="12121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836022" y="62638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1641" y="6284464"/>
            <a:ext cx="3908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 июня 2018 г., ДУМ «Смена»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394970" y="608561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53639" y="2300944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1957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132066" y="3004907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797326" y="1557724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589140" y="6395659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1553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2946" y="277950"/>
            <a:ext cx="11709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ПРИЁМ МИНИСТРОМ ПОБЕДИТЕЛЕЙ И ПРИЗЁРОВ ЗАКЛЮЧИТЕЛЬНЫХ ЭТАПОВ ВСЕРОССИЙСКОЙ ОЛИМПИАДЫ ПРОФМАСТЕРСТВА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9400" y="3403600"/>
            <a:ext cx="2226362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1" descr="C:\Documents and Settings\sadohina\Мои документы\Downloads\Логотип Всероссийской олимпиады.jpg"/>
          <p:cNvPicPr>
            <a:picLocks noChangeAspect="1" noChangeArrowheads="1"/>
          </p:cNvPicPr>
          <p:nvPr/>
        </p:nvPicPr>
        <p:blipFill>
          <a:blip r:embed="rId3" cstate="print"/>
          <a:srcRect l="16479" t="13779" r="16821" b="8860"/>
          <a:stretch>
            <a:fillRect/>
          </a:stretch>
        </p:blipFill>
        <p:spPr bwMode="auto">
          <a:xfrm>
            <a:off x="1625601" y="5422900"/>
            <a:ext cx="1178141" cy="119192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828925" y="1638391"/>
            <a:ext cx="3032112" cy="339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Медведев Михаил Геннадьевич</a:t>
            </a:r>
            <a:endParaRPr lang="ru-RU" sz="15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28925" y="2044791"/>
            <a:ext cx="2853666" cy="339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Суханов Дмитрий Евгеньевич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28925" y="2486116"/>
            <a:ext cx="2481320" cy="339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500" dirty="0" err="1" smtClean="0">
                <a:latin typeface="Arial" pitchFamily="34" charset="0"/>
                <a:ea typeface="Calibri"/>
                <a:cs typeface="Arial" pitchFamily="34" charset="0"/>
              </a:rPr>
              <a:t>Финаев</a:t>
            </a: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 Максим Юрьевич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828925" y="3168961"/>
            <a:ext cx="3594100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Аксентьев Александр Алексеевич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828925" y="3549961"/>
            <a:ext cx="3644900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Соколов Павел Александрович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828925" y="3991419"/>
            <a:ext cx="3133615" cy="339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Филиппова Наталия Валерьевна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828925" y="4673691"/>
            <a:ext cx="3207032" cy="339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500" dirty="0" err="1" smtClean="0">
                <a:latin typeface="Arial" pitchFamily="34" charset="0"/>
                <a:ea typeface="Calibri"/>
                <a:cs typeface="Arial" pitchFamily="34" charset="0"/>
              </a:rPr>
              <a:t>Боронников</a:t>
            </a: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 Максим Анатольевич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828925" y="5257891"/>
            <a:ext cx="3266663" cy="339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500" dirty="0" err="1" smtClean="0">
                <a:latin typeface="Arial" pitchFamily="34" charset="0"/>
                <a:ea typeface="Calibri"/>
                <a:cs typeface="Arial" pitchFamily="34" charset="0"/>
              </a:rPr>
              <a:t>Мингажев</a:t>
            </a: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 Михаил Владиславович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28925" y="5676991"/>
            <a:ext cx="3097899" cy="339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500" dirty="0" err="1" smtClean="0">
                <a:latin typeface="Arial" pitchFamily="34" charset="0"/>
                <a:ea typeface="Calibri"/>
                <a:cs typeface="Arial" pitchFamily="34" charset="0"/>
              </a:rPr>
              <a:t>Байкина</a:t>
            </a:r>
            <a:r>
              <a:rPr lang="ru-RU" sz="1500" dirty="0" smtClean="0">
                <a:latin typeface="Arial" pitchFamily="34" charset="0"/>
                <a:ea typeface="Calibri"/>
                <a:cs typeface="Arial" pitchFamily="34" charset="0"/>
              </a:rPr>
              <a:t> Евгения Владимировна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811848" y="1649572"/>
            <a:ext cx="3513334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Техника и технологии строительства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799148" y="1973609"/>
            <a:ext cx="2992552" cy="53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Техника и технологии наземного </a:t>
            </a:r>
          </a:p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транспорта (ж/д транспорт)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811848" y="2524668"/>
            <a:ext cx="2261581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Технологии материалов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811848" y="3158841"/>
            <a:ext cx="2929841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Информационная безопасность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811848" y="3450686"/>
            <a:ext cx="3233852" cy="53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Электроника, радиотехника </a:t>
            </a:r>
          </a:p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и системы связи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11849" y="3933464"/>
            <a:ext cx="3259252" cy="536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Прикладная геология, горное дело, </a:t>
            </a:r>
          </a:p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нефтегазовое дело и геодезия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811848" y="4535238"/>
            <a:ext cx="338625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Техника и технологии наземного транспорта (автотранспорт)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811848" y="5251682"/>
            <a:ext cx="2261581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Технологии материалов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811848" y="5678589"/>
            <a:ext cx="1536446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i="1" dirty="0" smtClean="0">
                <a:latin typeface="Arial" pitchFamily="34" charset="0"/>
                <a:ea typeface="Calibri"/>
                <a:cs typeface="Arial" pitchFamily="34" charset="0"/>
              </a:rPr>
              <a:t>Юриспруденция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2903037" y="6054903"/>
            <a:ext cx="8352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897392" y="5616047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917825" y="1973609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917825" y="2467066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2897392" y="2894359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917825" y="3461904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917825" y="3926786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2897392" y="4417579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897392" y="5075895"/>
            <a:ext cx="9000000" cy="0"/>
          </a:xfrm>
          <a:prstGeom prst="line">
            <a:avLst/>
          </a:prstGeom>
          <a:ln>
            <a:solidFill>
              <a:srgbClr val="6586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10281657" y="1629377"/>
            <a:ext cx="1305278" cy="36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b="1" dirty="0" err="1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ЮУрГТК</a:t>
            </a:r>
            <a:endParaRPr lang="ru-RU" b="1" dirty="0" smtClean="0">
              <a:solidFill>
                <a:srgbClr val="3F5378"/>
              </a:solidFill>
              <a:latin typeface="Century Gothic" pitchFamily="34" charset="0"/>
              <a:ea typeface="Calibri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0296171" y="2066180"/>
            <a:ext cx="1778051" cy="364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ЧИПС </a:t>
            </a:r>
            <a:r>
              <a:rPr lang="ru-RU" b="1" dirty="0" err="1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УрГУПС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96172" y="2502736"/>
            <a:ext cx="1305278" cy="36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ЮУМК</a:t>
            </a:r>
          </a:p>
        </p:txBody>
      </p:sp>
      <p:sp>
        <p:nvSpPr>
          <p:cNvPr id="68" name="Прямоугольник 67"/>
          <p:cNvSpPr/>
          <p:nvPr/>
        </p:nvSpPr>
        <p:spPr>
          <a:xfrm flipH="1">
            <a:off x="10296171" y="3094980"/>
            <a:ext cx="98710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ЧРТ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0296171" y="3534841"/>
            <a:ext cx="128834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err="1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ЮУрГТК</a:t>
            </a:r>
            <a:endParaRPr lang="ru-RU" b="1" dirty="0" smtClean="0">
              <a:solidFill>
                <a:srgbClr val="3F5378"/>
              </a:solidFill>
              <a:latin typeface="Century Gothic" pitchFamily="34" charset="0"/>
              <a:ea typeface="Calibri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0296171" y="4010380"/>
            <a:ext cx="77296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МГРК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0296171" y="4588397"/>
            <a:ext cx="10061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ЧАТТ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10296171" y="5211500"/>
            <a:ext cx="150213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err="1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ЮУрГТК</a:t>
            </a:r>
            <a:endParaRPr lang="ru-RU" b="1" dirty="0" smtClean="0">
              <a:solidFill>
                <a:srgbClr val="3F5378"/>
              </a:solidFill>
              <a:latin typeface="Century Gothic" pitchFamily="34" charset="0"/>
              <a:ea typeface="Calibri"/>
              <a:cs typeface="Arial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0296171" y="5645292"/>
            <a:ext cx="128834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rgbClr val="3F5378"/>
                </a:solidFill>
                <a:latin typeface="Century Gothic" pitchFamily="34" charset="0"/>
                <a:ea typeface="Calibri"/>
                <a:cs typeface="Arial" pitchFamily="34" charset="0"/>
              </a:rPr>
              <a:t>ЮУМК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957917" y="1702839"/>
            <a:ext cx="909043" cy="4532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Группа 77"/>
          <p:cNvGrpSpPr/>
          <p:nvPr/>
        </p:nvGrpSpPr>
        <p:grpSpPr>
          <a:xfrm>
            <a:off x="6038681" y="1785211"/>
            <a:ext cx="849913" cy="892249"/>
            <a:chOff x="-38100" y="2037105"/>
            <a:chExt cx="849913" cy="892249"/>
          </a:xfrm>
        </p:grpSpPr>
        <p:sp>
          <p:nvSpPr>
            <p:cNvPr id="93" name="Овал 92"/>
            <p:cNvSpPr/>
            <p:nvPr/>
          </p:nvSpPr>
          <p:spPr>
            <a:xfrm>
              <a:off x="139700" y="2210306"/>
              <a:ext cx="444500" cy="444500"/>
            </a:xfrm>
            <a:prstGeom prst="ellipse">
              <a:avLst/>
            </a:prstGeom>
            <a:solidFill>
              <a:srgbClr val="6586B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165100" y="2037105"/>
              <a:ext cx="38504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Century Gothic" pitchFamily="34" charset="0"/>
                  <a:ea typeface="Calibri"/>
                  <a:cs typeface="Times New Roman"/>
                </a:rPr>
                <a:t>1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38100" y="2590800"/>
              <a:ext cx="84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6586BB"/>
                  </a:solidFill>
                  <a:latin typeface="Century Gothic" pitchFamily="34" charset="0"/>
                </a:rPr>
                <a:t>место</a:t>
              </a:r>
              <a:endParaRPr lang="ru-RU" sz="1600" b="1" dirty="0">
                <a:solidFill>
                  <a:srgbClr val="6586BB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96" name="Группа 78"/>
          <p:cNvGrpSpPr/>
          <p:nvPr/>
        </p:nvGrpSpPr>
        <p:grpSpPr>
          <a:xfrm>
            <a:off x="6038681" y="3351818"/>
            <a:ext cx="849913" cy="879549"/>
            <a:chOff x="-50800" y="2037105"/>
            <a:chExt cx="849913" cy="879549"/>
          </a:xfrm>
        </p:grpSpPr>
        <p:sp>
          <p:nvSpPr>
            <p:cNvPr id="97" name="Овал 96"/>
            <p:cNvSpPr/>
            <p:nvPr/>
          </p:nvSpPr>
          <p:spPr>
            <a:xfrm>
              <a:off x="139700" y="2210306"/>
              <a:ext cx="444500" cy="444500"/>
            </a:xfrm>
            <a:prstGeom prst="ellipse">
              <a:avLst/>
            </a:prstGeom>
            <a:solidFill>
              <a:srgbClr val="6586B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165100" y="2037105"/>
              <a:ext cx="385041" cy="655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Century Gothic" pitchFamily="34" charset="0"/>
                  <a:ea typeface="Calibri"/>
                  <a:cs typeface="Times New Roman"/>
                </a:rPr>
                <a:t>2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50800" y="2578100"/>
              <a:ext cx="84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6586BB"/>
                  </a:solidFill>
                  <a:latin typeface="Century Gothic" pitchFamily="34" charset="0"/>
                </a:rPr>
                <a:t>место</a:t>
              </a:r>
              <a:endParaRPr lang="ru-RU" sz="1600" b="1" dirty="0">
                <a:solidFill>
                  <a:srgbClr val="6586BB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00" name="Группа 82"/>
          <p:cNvGrpSpPr/>
          <p:nvPr/>
        </p:nvGrpSpPr>
        <p:grpSpPr>
          <a:xfrm>
            <a:off x="6038681" y="4355481"/>
            <a:ext cx="849913" cy="892249"/>
            <a:chOff x="-38100" y="2037105"/>
            <a:chExt cx="849913" cy="892249"/>
          </a:xfrm>
        </p:grpSpPr>
        <p:sp>
          <p:nvSpPr>
            <p:cNvPr id="101" name="Овал 100"/>
            <p:cNvSpPr/>
            <p:nvPr/>
          </p:nvSpPr>
          <p:spPr>
            <a:xfrm>
              <a:off x="139700" y="2210306"/>
              <a:ext cx="444500" cy="444500"/>
            </a:xfrm>
            <a:prstGeom prst="ellipse">
              <a:avLst/>
            </a:prstGeom>
            <a:solidFill>
              <a:srgbClr val="6586B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165100" y="2037105"/>
              <a:ext cx="385041" cy="655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Century Gothic" pitchFamily="34" charset="0"/>
                  <a:ea typeface="Calibri"/>
                  <a:cs typeface="Times New Roman"/>
                </a:rPr>
                <a:t>3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-38100" y="2590800"/>
              <a:ext cx="84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6586BB"/>
                  </a:solidFill>
                  <a:latin typeface="Century Gothic" pitchFamily="34" charset="0"/>
                </a:rPr>
                <a:t>место</a:t>
              </a:r>
              <a:endParaRPr lang="ru-RU" sz="1600" b="1" dirty="0">
                <a:solidFill>
                  <a:srgbClr val="6586BB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04" name="Группа 86"/>
          <p:cNvGrpSpPr/>
          <p:nvPr/>
        </p:nvGrpSpPr>
        <p:grpSpPr>
          <a:xfrm>
            <a:off x="6038681" y="5205906"/>
            <a:ext cx="849913" cy="904949"/>
            <a:chOff x="-38100" y="2037105"/>
            <a:chExt cx="849913" cy="904949"/>
          </a:xfrm>
        </p:grpSpPr>
        <p:sp>
          <p:nvSpPr>
            <p:cNvPr id="105" name="Овал 104"/>
            <p:cNvSpPr/>
            <p:nvPr/>
          </p:nvSpPr>
          <p:spPr>
            <a:xfrm>
              <a:off x="139700" y="2210306"/>
              <a:ext cx="444500" cy="444500"/>
            </a:xfrm>
            <a:prstGeom prst="ellipse">
              <a:avLst/>
            </a:prstGeom>
            <a:solidFill>
              <a:srgbClr val="6586B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165100" y="2037105"/>
              <a:ext cx="385041" cy="655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Century Gothic" pitchFamily="34" charset="0"/>
                  <a:ea typeface="Calibri"/>
                  <a:cs typeface="Times New Roman"/>
                </a:rPr>
                <a:t>4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-38100" y="2603500"/>
              <a:ext cx="84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rgbClr val="6586BB"/>
                  </a:solidFill>
                  <a:latin typeface="Century Gothic" pitchFamily="34" charset="0"/>
                </a:rPr>
                <a:t>место</a:t>
              </a:r>
              <a:endParaRPr lang="ru-RU" sz="1600" b="1" dirty="0">
                <a:solidFill>
                  <a:srgbClr val="6586BB"/>
                </a:solidFill>
                <a:latin typeface="Century Gothic" pitchFamily="34" charset="0"/>
              </a:endParaRPr>
            </a:p>
          </p:txBody>
        </p:sp>
      </p:grpSp>
      <p:sp>
        <p:nvSpPr>
          <p:cNvPr id="108" name="Правая фигурная скобка 107"/>
          <p:cNvSpPr/>
          <p:nvPr/>
        </p:nvSpPr>
        <p:spPr>
          <a:xfrm>
            <a:off x="5953125" y="1704975"/>
            <a:ext cx="152400" cy="1188000"/>
          </a:xfrm>
          <a:prstGeom prst="rightBrace">
            <a:avLst/>
          </a:prstGeom>
          <a:ln w="12700">
            <a:solidFill>
              <a:srgbClr val="B01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авая фигурная скобка 109"/>
          <p:cNvSpPr/>
          <p:nvPr/>
        </p:nvSpPr>
        <p:spPr>
          <a:xfrm>
            <a:off x="5959475" y="5304790"/>
            <a:ext cx="152400" cy="756000"/>
          </a:xfrm>
          <a:prstGeom prst="rightBrace">
            <a:avLst/>
          </a:prstGeom>
          <a:ln w="12700">
            <a:solidFill>
              <a:srgbClr val="B01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авая фигурная скобка 110"/>
          <p:cNvSpPr/>
          <p:nvPr/>
        </p:nvSpPr>
        <p:spPr>
          <a:xfrm>
            <a:off x="5957570" y="4643120"/>
            <a:ext cx="152400" cy="432000"/>
          </a:xfrm>
          <a:prstGeom prst="rightBrace">
            <a:avLst/>
          </a:prstGeom>
          <a:ln w="12700">
            <a:solidFill>
              <a:srgbClr val="B01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авая фигурная скобка 111"/>
          <p:cNvSpPr/>
          <p:nvPr/>
        </p:nvSpPr>
        <p:spPr>
          <a:xfrm>
            <a:off x="5953125" y="3228975"/>
            <a:ext cx="152400" cy="1188000"/>
          </a:xfrm>
          <a:prstGeom prst="rightBrace">
            <a:avLst/>
          </a:prstGeom>
          <a:ln w="12700">
            <a:solidFill>
              <a:srgbClr val="B01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920890" y="4953675"/>
            <a:ext cx="681140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 smtClean="0">
                <a:latin typeface="Century Gothic" panose="020B0502020202020204" pitchFamily="34" charset="0"/>
              </a:rPr>
              <a:t>Тема секции: «</a:t>
            </a:r>
            <a:r>
              <a:rPr lang="ru-RU" sz="1700" dirty="0">
                <a:latin typeface="Century Gothic" panose="020B0502020202020204" pitchFamily="34" charset="0"/>
              </a:rPr>
              <a:t>Стратегические задачи </a:t>
            </a:r>
            <a:endParaRPr lang="ru-RU" sz="1700" dirty="0" smtClean="0">
              <a:latin typeface="Century Gothic" panose="020B0502020202020204" pitchFamily="34" charset="0"/>
            </a:endParaRPr>
          </a:p>
          <a:p>
            <a:pPr algn="r"/>
            <a:r>
              <a:rPr lang="ru-RU" sz="1700" dirty="0" smtClean="0">
                <a:latin typeface="Century Gothic" panose="020B0502020202020204" pitchFamily="34" charset="0"/>
              </a:rPr>
              <a:t>развития </a:t>
            </a:r>
            <a:r>
              <a:rPr lang="ru-RU" sz="1700" dirty="0">
                <a:latin typeface="Century Gothic" panose="020B0502020202020204" pitchFamily="34" charset="0"/>
              </a:rPr>
              <a:t>профессионального образования </a:t>
            </a:r>
            <a:endParaRPr lang="ru-RU" sz="1700" dirty="0" smtClean="0">
              <a:latin typeface="Century Gothic" panose="020B0502020202020204" pitchFamily="34" charset="0"/>
            </a:endParaRPr>
          </a:p>
          <a:p>
            <a:pPr algn="r"/>
            <a:r>
              <a:rPr lang="ru-RU" sz="1700" dirty="0" smtClean="0">
                <a:latin typeface="Century Gothic" panose="020B0502020202020204" pitchFamily="34" charset="0"/>
              </a:rPr>
              <a:t>в </a:t>
            </a:r>
            <a:r>
              <a:rPr lang="ru-RU" sz="1700" dirty="0">
                <a:latin typeface="Century Gothic" panose="020B0502020202020204" pitchFamily="34" charset="0"/>
              </a:rPr>
              <a:t>Челябинской области</a:t>
            </a:r>
            <a:r>
              <a:rPr lang="ru-RU" sz="1700" dirty="0" smtClean="0">
                <a:latin typeface="Century Gothic" panose="020B0502020202020204" pitchFamily="34" charset="0"/>
              </a:rPr>
              <a:t>». Актуальные вопросы: профориентация, доступность профобразования, </a:t>
            </a:r>
          </a:p>
          <a:p>
            <a:pPr algn="r"/>
            <a:r>
              <a:rPr lang="ru-RU" sz="1700" dirty="0" smtClean="0">
                <a:latin typeface="Century Gothic" panose="020B0502020202020204" pitchFamily="34" charset="0"/>
              </a:rPr>
              <a:t>профессиональный рост граждан, развитие наставничества на производстве, работа ПОО в ГИС.</a:t>
            </a:r>
            <a:endParaRPr lang="ru-RU" sz="1700" dirty="0">
              <a:latin typeface="Century Gothic" panose="020B0502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609741" y="32305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221853" y="1294222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350960" y="2428419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001122" y="4930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39968" y="4184391"/>
            <a:ext cx="508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 августа 2018 г., </a:t>
            </a:r>
          </a:p>
          <a:p>
            <a:pPr algn="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конгресс-отель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«Малахит», Челябинск</a:t>
            </a:r>
          </a:p>
        </p:txBody>
      </p:sp>
      <p:sp>
        <p:nvSpPr>
          <p:cNvPr id="3" name="Овал 2"/>
          <p:cNvSpPr/>
          <p:nvPr/>
        </p:nvSpPr>
        <p:spPr>
          <a:xfrm>
            <a:off x="11721542" y="473306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61637" y="1967115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39738" y="1040035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81097" y="962638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341195" y="584986"/>
            <a:ext cx="78168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ЮЖНО-УРАЛЬСКОЕ </a:t>
            </a:r>
            <a:endParaRPr lang="ru-RU" sz="2600" spc="25" dirty="0" smtClean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ПЕДАГОГИЧЕСКОЕ СОБРАНИЕ (СЕКЦИЯ </a:t>
            </a:r>
            <a:r>
              <a:rPr lang="ru-RU" sz="2600" spc="25" dirty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СПО)</a:t>
            </a:r>
          </a:p>
        </p:txBody>
      </p:sp>
      <p:pic>
        <p:nvPicPr>
          <p:cNvPr id="39" name="Picture 4" descr="https://thumb.cloud.mail.ru/weblink/thumb/xw1/GQT5/v1pWFNuLq/viber%20image3.jpg?x-email=superneocool%40mail.r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6" r="1324"/>
          <a:stretch/>
        </p:blipFill>
        <p:spPr bwMode="auto">
          <a:xfrm flipH="1">
            <a:off x="3413675" y="2661520"/>
            <a:ext cx="3376265" cy="335306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thumb.cloud.mail.ru/weblink/thumb/xw1/GQT5/v1pWFNuLq/viber%20image7.jpg?x-email=superneocool%40mail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r="10763"/>
          <a:stretch/>
        </p:blipFill>
        <p:spPr bwMode="auto">
          <a:xfrm>
            <a:off x="169273" y="2389356"/>
            <a:ext cx="4205874" cy="418085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s://thumb.cloud.mail.ru/weblink/thumb/xw1/GQT5/v1pWFNuLq/viber%20image10.jpg?x-email=superneocool%40mail.r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3" t="20652" r="17948" b="16115"/>
          <a:stretch/>
        </p:blipFill>
        <p:spPr bwMode="auto">
          <a:xfrm>
            <a:off x="2676915" y="1688574"/>
            <a:ext cx="2225285" cy="2213874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9" descr="G:\Презентации\Тубер\Ассоциация_2019\7ce7e8aebbb4f70a7b959c223c14851d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14441" r="10411"/>
          <a:stretch>
            <a:fillRect/>
          </a:stretch>
        </p:blipFill>
        <p:spPr bwMode="auto">
          <a:xfrm>
            <a:off x="3496130" y="2880863"/>
            <a:ext cx="3323771" cy="331718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221853" y="1294222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350960" y="2428419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862296" y="840321"/>
            <a:ext cx="73159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ВИЗИТ ПРЕДСТАВИТЕЛЕЙ МИНИСТЕРСТВА ОБРАЗОВАНИЯ И НАУКИ ЧЕЛЯБИНСКОЙ ОБЛАСТИ В ВЕНГРИЮ</a:t>
            </a:r>
            <a:endParaRPr lang="ru-RU" sz="26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9547" y="4840987"/>
            <a:ext cx="416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26-29 сентября 2018 г., Будапешт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543740" y="515216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61637" y="1967115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39738" y="1040035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81097" y="962638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899356" y="5412218"/>
            <a:ext cx="5667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Century Gothic" panose="020B0502020202020204" pitchFamily="34" charset="0"/>
              </a:rPr>
              <a:t>Цель визита: </a:t>
            </a: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посещение чемпионата «ЕвроСкиллс-2018»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6" name="Picture 2" descr="C:\Documents and Settings\sadohina\Мои документы\Downloads\-IMG-20180926-WA0006.jpg"/>
          <p:cNvPicPr>
            <a:picLocks noChangeAspect="1" noChangeArrowheads="1"/>
          </p:cNvPicPr>
          <p:nvPr/>
        </p:nvPicPr>
        <p:blipFill>
          <a:blip r:embed="rId3"/>
          <a:srcRect l="2222" t="19062" r="7639" b="13333"/>
          <a:stretch>
            <a:fillRect/>
          </a:stretch>
        </p:blipFill>
        <p:spPr bwMode="auto">
          <a:xfrm>
            <a:off x="215900" y="2451100"/>
            <a:ext cx="4140200" cy="414020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4" descr="Картинки по запросу евроскиллс 2018 будапешт челябинская область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18049" r="14226"/>
          <a:stretch>
            <a:fillRect/>
          </a:stretch>
        </p:blipFill>
        <p:spPr bwMode="auto">
          <a:xfrm>
            <a:off x="2552700" y="1568591"/>
            <a:ext cx="2109267" cy="207630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2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7685941" y="3789361"/>
            <a:ext cx="935545" cy="935545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02188" y="511356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39583" y="856584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221853" y="1294222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350960" y="2428419"/>
            <a:ext cx="3153294" cy="3153294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12222" y="5311377"/>
            <a:ext cx="8719164" cy="0"/>
          </a:xfrm>
          <a:prstGeom prst="line">
            <a:avLst/>
          </a:prstGeom>
          <a:ln w="19050">
            <a:solidFill>
              <a:srgbClr val="3F53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84333" y="4874764"/>
            <a:ext cx="453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16-18 октября 2018 г.,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ДУМ «Смена»</a:t>
            </a:r>
          </a:p>
        </p:txBody>
      </p:sp>
      <p:sp>
        <p:nvSpPr>
          <p:cNvPr id="3" name="Овал 2"/>
          <p:cNvSpPr/>
          <p:nvPr/>
        </p:nvSpPr>
        <p:spPr>
          <a:xfrm>
            <a:off x="11471170" y="5152167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20717" y="331156"/>
            <a:ext cx="1373995" cy="1373995"/>
          </a:xfrm>
          <a:prstGeom prst="line">
            <a:avLst/>
          </a:prstGeom>
          <a:ln w="28575">
            <a:solidFill>
              <a:srgbClr val="C7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061637" y="1967115"/>
            <a:ext cx="320431" cy="320431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83603" y="6246547"/>
            <a:ext cx="277317" cy="2773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02188" y="250905"/>
            <a:ext cx="160216" cy="1602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01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639738" y="1040035"/>
            <a:ext cx="240028" cy="2400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81097" y="962638"/>
            <a:ext cx="288000" cy="288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676225" y="6192460"/>
            <a:ext cx="279257" cy="279257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94758" y="854638"/>
            <a:ext cx="252000" cy="252000"/>
          </a:xfrm>
          <a:prstGeom prst="ellipse">
            <a:avLst/>
          </a:prstGeom>
          <a:solidFill>
            <a:srgbClr val="C7D3E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041013" y="2558318"/>
            <a:ext cx="420702" cy="420702"/>
          </a:xfrm>
          <a:prstGeom prst="ellipse">
            <a:avLst/>
          </a:prstGeom>
          <a:solidFill>
            <a:srgbClr val="E7EC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816809" y="2986505"/>
            <a:ext cx="273523" cy="2735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C7D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041867" y="987865"/>
            <a:ext cx="69238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spc="25" dirty="0" smtClean="0">
                <a:solidFill>
                  <a:srgbClr val="B0182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IV РЕГИОНАЛЬНЫЙ ЧЕМПИОНАТ «АБИЛИМПИКС-ЮЖНЫЙ УРАЛ-2018»</a:t>
            </a:r>
            <a:endParaRPr lang="ru-RU" sz="2600" spc="25" dirty="0">
              <a:solidFill>
                <a:srgbClr val="B0182F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4277" y="5331727"/>
            <a:ext cx="5043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Century Gothic" panose="020B0502020202020204" pitchFamily="34" charset="0"/>
              </a:rPr>
              <a:t>Выделение средств </a:t>
            </a:r>
            <a:r>
              <a:rPr lang="ru-RU" dirty="0">
                <a:latin typeface="Century Gothic" panose="020B0502020202020204" pitchFamily="34" charset="0"/>
              </a:rPr>
              <a:t>на поощрение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r"/>
            <a:r>
              <a:rPr lang="ru-RU" dirty="0" smtClean="0">
                <a:latin typeface="Century Gothic" panose="020B0502020202020204" pitchFamily="34" charset="0"/>
              </a:rPr>
              <a:t>победителей и призёров </a:t>
            </a:r>
            <a:r>
              <a:rPr lang="ru-RU" dirty="0">
                <a:latin typeface="Century Gothic" panose="020B0502020202020204" pitchFamily="34" charset="0"/>
              </a:rPr>
              <a:t>Чемпионата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381" r="40883"/>
          <a:stretch/>
        </p:blipFill>
        <p:spPr>
          <a:xfrm>
            <a:off x="3633308" y="2870869"/>
            <a:ext cx="3250255" cy="322849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4" descr="Ð¼Ð¸Ð½Ð¸ÑÑÐµÑÑÑÐ²Ð¾ Ð¾Ð±ÑÐ°Ð·Ð¾Ð²Ð°Ð½Ð¸Ñ Ð¸ Ð½Ð°ÑÐºÐ¸ Ð§ÐµÐ»ÑÐ±Ð¸Ð½ÑÐºÐ¾Ð¹ Ð¾Ð±Ð»Ð°ÑÑ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6" t="-333" r="9630" b="625"/>
          <a:stretch/>
        </p:blipFill>
        <p:spPr bwMode="auto">
          <a:xfrm>
            <a:off x="123714" y="2514202"/>
            <a:ext cx="4067015" cy="4055137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Ð Ð§ÐµÐ»ÑÐ±Ð¸Ð½ÑÐºÐµ Ð¿ÑÐ¾ÑÐ¾Ð´Ð¸Ñ IV ÑÐµÐ³Ð¸Ð¾Ð½Ð°Ð»ÑÐ½ÑÐ¹ ÑÐµÐ¼Ð¿Ð¸Ð¾Ð½Ð°Ñ Â«ÐÐ±Ð¸Ð»Ð¸Ð¼Ð¿Ð¸ÐºÑ â Ð®Ð¶Ð½ÑÐ¹ Ð£ÑÐ°Ð» 2018Â»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444" r="22194" b="-444"/>
          <a:stretch/>
        </p:blipFill>
        <p:spPr bwMode="auto">
          <a:xfrm>
            <a:off x="2752592" y="1524863"/>
            <a:ext cx="2119900" cy="208287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1203</Words>
  <Application>Microsoft Office PowerPoint</Application>
  <PresentationFormat>Широкоэкранный</PresentationFormat>
  <Paragraphs>261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Cyr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Leo</dc:creator>
  <cp:lastModifiedBy>Leo</cp:lastModifiedBy>
  <cp:revision>332</cp:revision>
  <dcterms:created xsi:type="dcterms:W3CDTF">2018-02-24T09:23:00Z</dcterms:created>
  <dcterms:modified xsi:type="dcterms:W3CDTF">2019-03-12T14:06:38Z</dcterms:modified>
</cp:coreProperties>
</file>