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70" r:id="rId4"/>
    <p:sldId id="291" r:id="rId5"/>
    <p:sldId id="292" r:id="rId6"/>
    <p:sldId id="290" r:id="rId7"/>
    <p:sldId id="272" r:id="rId8"/>
    <p:sldId id="295" r:id="rId9"/>
    <p:sldId id="274" r:id="rId10"/>
    <p:sldId id="28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3" r:id="rId19"/>
    <p:sldId id="296" r:id="rId20"/>
    <p:sldId id="273" r:id="rId21"/>
    <p:sldId id="271" r:id="rId22"/>
    <p:sldId id="285" r:id="rId23"/>
    <p:sldId id="284" r:id="rId24"/>
    <p:sldId id="286" r:id="rId25"/>
    <p:sldId id="287" r:id="rId26"/>
    <p:sldId id="293" r:id="rId27"/>
    <p:sldId id="288" r:id="rId28"/>
    <p:sldId id="294" r:id="rId29"/>
    <p:sldId id="289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4660"/>
  </p:normalViewPr>
  <p:slideViewPr>
    <p:cSldViewPr>
      <p:cViewPr varScale="1">
        <p:scale>
          <a:sx n="145" d="100"/>
          <a:sy n="145" d="100"/>
        </p:scale>
        <p:origin x="6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8;&#1072;\&#1057;&#1086;&#1074;&#1077;&#1097;&#1072;&#1085;&#1080;&#1077;%20&#1076;&#1080;&#1088;&#1077;&#1082;&#1090;&#1086;&#1088;&#1086;&#1074;_18.05.2017\&#1056;&#1077;&#1077;&#1089;&#1090;&#1088;_2017%20&#1085;&#1072;%2017%20&#1072;&#1087;&#1088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latin typeface="Arial Black" panose="020B0A04020102020204" pitchFamily="34" charset="0"/>
              </a:rPr>
              <a:t>Процент </a:t>
            </a:r>
            <a:r>
              <a:rPr lang="ru-RU" baseline="0" dirty="0" smtClean="0">
                <a:latin typeface="Arial Black" panose="020B0A04020102020204" pitchFamily="34" charset="0"/>
              </a:rPr>
              <a:t>ПОО Челябинской области, </a:t>
            </a:r>
            <a:r>
              <a:rPr lang="ru-RU" baseline="0" dirty="0">
                <a:latin typeface="Arial Black" panose="020B0A04020102020204" pitchFamily="34" charset="0"/>
              </a:rPr>
              <a:t>подписавшихся на журнал</a:t>
            </a:r>
          </a:p>
        </c:rich>
      </c:tx>
      <c:layout>
        <c:manualLayout>
          <c:xMode val="edge"/>
          <c:yMode val="edge"/>
          <c:x val="0.15342575572411146"/>
          <c:y val="2.178810733233648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'Динамика по годам'!$A$6:$A$8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'Динамика по годам'!$B$6:$B$8</c:f>
              <c:numCache>
                <c:formatCode>0.00%</c:formatCode>
                <c:ptCount val="3"/>
                <c:pt idx="0">
                  <c:v>0.7142857142857143</c:v>
                </c:pt>
                <c:pt idx="1">
                  <c:v>0.80851063829787229</c:v>
                </c:pt>
                <c:pt idx="2">
                  <c:v>0.91304347826086951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591344"/>
        <c:axId val="379864728"/>
      </c:barChart>
      <c:catAx>
        <c:axId val="327591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3394033752049532"/>
              <c:y val="0.85762891424762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64728"/>
        <c:crosses val="autoZero"/>
        <c:auto val="1"/>
        <c:lblAlgn val="ctr"/>
        <c:lblOffset val="100"/>
        <c:noMultiLvlLbl val="0"/>
      </c:catAx>
      <c:valAx>
        <c:axId val="37986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подписавшихся на журнал, %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591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6C56-1452-4A44-9C65-C33FB85760DE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6A7A-341E-4224-95A9-90CC49E4B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0948-14C8-4E72-BFB6-8D15D0F142B3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53FB-9670-4FEE-A695-909DD290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3FB-9670-4FEE-A695-909DD2906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5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3FB-9670-4FEE-A695-909DD2906C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0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3FB-9670-4FEE-A695-909DD2906C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2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7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4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2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9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/>
            </a:gs>
            <a:gs pos="88000">
              <a:schemeClr val="bg2">
                <a:lumMod val="9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3ADB3-B224-40C7-88CE-503E4575C24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library.ru/title_about.asp?id=5009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8229338" cy="11025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работы областных методических объединений и региональных инновационных площадок. Распространение лучших практик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579862"/>
            <a:ext cx="5216624" cy="1224136"/>
          </a:xfrm>
        </p:spPr>
        <p:txBody>
          <a:bodyPr>
            <a:noAutofit/>
          </a:bodyPr>
          <a:lstStyle/>
          <a:p>
            <a:pPr algn="r"/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Ризовна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Сташкевич, </a:t>
            </a:r>
          </a:p>
          <a:p>
            <a:pPr algn="r"/>
            <a:r>
              <a:rPr lang="ru-RU" alt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по научно-исследовательской и инновационной работе ГБУ ДПО ЧИРПО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47664" y="267494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Челябинский институт развития профессионального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1298341" cy="7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Региональные инновационные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площадки (РИП)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3579862"/>
            <a:ext cx="3780348" cy="72008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Центр сравнительной педагогики и инноваций ГБУ ДПО ЧИРПО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843558"/>
            <a:ext cx="3816424" cy="208823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Совет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по вопросам формирования и функционирования региональных инновационных площадок на территории Челябинской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области /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Областной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совет по научно-методической и инновационной деятельности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771550"/>
            <a:ext cx="3816424" cy="403244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Постановление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Правительства Челябинской области от 19.11.2014 г. № 603-П «О Порядке признания организаций, осуществляющих образовательную деятельность, и иных действующих в сфере образования организаций, а также их объединений региональными инновационными площадками»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Министерства образования и науки Челябинской области от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11 июня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2015 года №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01/1674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 совете по вопросам формирования и функционирования региональных инновационных площадок на территории Челябинской области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83968" y="1419622"/>
            <a:ext cx="576064" cy="504056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23478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915566"/>
            <a:ext cx="2304256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Майские 2012 года Указы Президента РФ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Стратегия развития системы подготовки рабочих кадров и формирования прикладных квалификаций в РФ на период до 2020 года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915566"/>
            <a:ext cx="5616624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Организационно-педагогические условия формирования и развития системы поддержки талантливых и способных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обучающихся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ГБПОУ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«Магнитогорский строительно-монтажный техникум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Разработка и реализация системы непрерывного профессионального образования на основе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компетентностного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подхода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ГБПОУ «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Копейский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политехнический колледж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</a:p>
        </p:txBody>
      </p:sp>
    </p:spTree>
    <p:extLst>
      <p:ext uri="{BB962C8B-B14F-4D97-AF65-F5344CB8AC3E}">
        <p14:creationId xmlns:p14="http://schemas.microsoft.com/office/powerpoint/2010/main" val="34416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51470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987574"/>
            <a:ext cx="2232248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Майские 2012 года Указы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Президента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РФ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Стратегия развития системы подготовки рабочих кадров и формирования прикладных квалификаций в РФ на период до 2020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1059582"/>
            <a:ext cx="5976664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+mj-lt"/>
              <a:buAutoNum type="arabicPeriod" startAt="3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Организационно-педагогические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условия социализации студентов в процессе образовательной деятельности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ГБПОУ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Южноуральский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энергетический техникум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Организационно-педагогические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условия применения дистанционных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технологий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образовательном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процессе профессиональной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образовательной организации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ГБОУ ПОО «Златоустовский техникум технологий и экономики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05979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063228"/>
            <a:ext cx="2232248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Майские 2012 года Указы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Президента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РФ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Стратегия развития системы подготовки рабочих кадров и формирования прикладных квалификаций в РФ на период до 2020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5" y="1063227"/>
            <a:ext cx="5934359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+mj-lt"/>
              <a:buAutoNum type="arabicPeriod" startAt="5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Учебно-производственная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фирма как условие формирования профессиональных компетенций студентов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ПОО (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ГБПОУ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Карталинский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многоотраслевой техникум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25666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05979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063228"/>
            <a:ext cx="2160240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«Патриотическое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воспитание граждан Российской Федерации на 2016 - 2020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годы»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1059582"/>
            <a:ext cx="6120680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+mj-lt"/>
              <a:buAutoNum type="arabicPeriod" startAt="6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формирования позитивных социальных компетенций у обучающихся профессиональной образовательной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ГБПОУ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«Первомайский техникум промышленности строительных материалов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Развитие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казачье-кадетского движения как основы духовно-нравственного воспитания обучающихся разных возрастных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групп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ГБПОУ «Златоустовский индустриальный колледж им. П.П. Аносова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05979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916910"/>
            <a:ext cx="2178496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стандарт кадрового обеспечения промышленного роста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1536" y="915566"/>
            <a:ext cx="6120680" cy="374076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+mj-lt"/>
              <a:buAutoNum type="arabicPeriod" startAt="8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Сетевое взаимодействие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ПОУ с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предприятиями и общеобразовательными организациями как организационная основа реализации дуального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обучения (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ГБПОУ «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Усть-Катавский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индустриально-технологический техникум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Наставничество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как условие кадрового обеспечения промышленного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роста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ГБПОУ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«Челябинский государственный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промышлен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-но-гуманитарный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техникум им. А.В. Яковлева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995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05979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131590"/>
            <a:ext cx="2178496" cy="345638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стандарт кадрового обеспечения промышленного роста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131590"/>
            <a:ext cx="5922912" cy="345638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+mj-lt"/>
              <a:buAutoNum type="arabicPeriod" startAt="10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 startAt="10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ПК студентов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ГБПОУ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МиМК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 на основе практико-ориентированного (дуального) обучения по специальности 15.02.08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«Технология машиностроения»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условиях кластерного взаимодействия ГБПОУ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МиМК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», АО «ММЗ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ГБПОУ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Миасский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машиностроительный колледж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23478"/>
            <a:ext cx="82809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инновационной деятельности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916910"/>
            <a:ext cx="2178496" cy="3959096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стандарт кадрового обеспечения промышленного роста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проект «ТЕМП»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1536" y="915566"/>
            <a:ext cx="6120680" cy="39604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+mj-lt"/>
              <a:buAutoNum type="arabicPeriod" startAt="11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навигации по востребованным профессиям технического профиля для обучающихся разных возрастных групп в рамках сетевого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ГБПОУ «Златоустовский индустриальный колледж им. П.П. Аносова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Подготовка обучающихся педагогического колледжа к развитию у детей ранней технической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компетентности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ГБПОУ «Магнитогорский педагогический колледж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457200" indent="-457200" algn="just">
              <a:buFont typeface="+mj-lt"/>
              <a:buAutoNum type="arabicPeriod" startAt="11"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33466"/>
              </p:ext>
            </p:extLst>
          </p:nvPr>
        </p:nvGraphicFramePr>
        <p:xfrm>
          <a:off x="395536" y="627534"/>
          <a:ext cx="8379689" cy="430783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5177"/>
                <a:gridCol w="7011647"/>
                <a:gridCol w="962865"/>
              </a:tblGrid>
              <a:tr h="365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семинаров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365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«Челябинский государственный промышленно-гуманитарный техникум им. А.В. Яковлева»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60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</a:t>
                      </a:r>
                      <a:r>
                        <a:rPr lang="ru-RU" sz="1400" b="1" dirty="0" err="1">
                          <a:effectLst/>
                        </a:rPr>
                        <a:t>Чебаркульский</a:t>
                      </a:r>
                      <a:r>
                        <a:rPr lang="ru-RU" sz="1400" b="1" dirty="0">
                          <a:effectLst/>
                        </a:rPr>
                        <a:t> профессиональный техникум»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94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«Челябинский государственный колледж индустрии питания и торговли»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365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«Челябинский техникум промышленности и городского хозяйства им. Я.П. Осадчего»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45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</a:t>
                      </a:r>
                      <a:r>
                        <a:rPr lang="ru-RU" sz="1400" b="1" dirty="0" smtClean="0">
                          <a:effectLst/>
                        </a:rPr>
                        <a:t>«Златоустовский </a:t>
                      </a:r>
                      <a:r>
                        <a:rPr lang="ru-RU" sz="1400" b="1" dirty="0">
                          <a:effectLst/>
                        </a:rPr>
                        <a:t>индустриальный колледж им. П.П. </a:t>
                      </a:r>
                      <a:r>
                        <a:rPr lang="ru-RU" sz="1400" b="1" dirty="0" smtClean="0">
                          <a:effectLst/>
                        </a:rPr>
                        <a:t>Аносова»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196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</a:t>
                      </a:r>
                      <a:r>
                        <a:rPr lang="ru-RU" sz="1400" b="1" dirty="0" err="1">
                          <a:effectLst/>
                        </a:rPr>
                        <a:t>Миасский</a:t>
                      </a:r>
                      <a:r>
                        <a:rPr lang="ru-RU" sz="1400" b="1" dirty="0">
                          <a:effectLst/>
                        </a:rPr>
                        <a:t> строительный техникум»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«Челябинский дорожно-строительный техникум»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196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ПОО «Магнитогорский технологический колледж им. В.П. Омельченко»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184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</a:t>
                      </a:r>
                      <a:r>
                        <a:rPr lang="ru-RU" sz="1400" b="1" dirty="0" err="1">
                          <a:effectLst/>
                        </a:rPr>
                        <a:t>Миасский</a:t>
                      </a:r>
                      <a:r>
                        <a:rPr lang="ru-RU" sz="1400" b="1" dirty="0">
                          <a:effectLst/>
                        </a:rPr>
                        <a:t> геологоразведочный колледж»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21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«Южно-Уральский государственный технический колледж»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11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ГБОУ ПОО </a:t>
                      </a:r>
                      <a:r>
                        <a:rPr lang="ru-RU" sz="1400" b="1" dirty="0" smtClean="0">
                          <a:effectLst/>
                        </a:rPr>
                        <a:t>«Златоустовский </a:t>
                      </a:r>
                      <a:r>
                        <a:rPr lang="ru-RU" sz="1400" b="1" dirty="0">
                          <a:effectLst/>
                        </a:rPr>
                        <a:t>техникум технологий и </a:t>
                      </a:r>
                      <a:r>
                        <a:rPr lang="ru-RU" sz="1400" b="1" dirty="0" smtClean="0">
                          <a:effectLst/>
                        </a:rPr>
                        <a:t>экономики»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184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</a:t>
                      </a:r>
                      <a:r>
                        <a:rPr lang="ru-RU" sz="1400" b="1" dirty="0" smtClean="0">
                          <a:effectLst/>
                        </a:rPr>
                        <a:t>«</a:t>
                      </a:r>
                      <a:r>
                        <a:rPr lang="ru-RU" sz="1400" b="1" dirty="0" err="1" smtClean="0">
                          <a:effectLst/>
                        </a:rPr>
                        <a:t>Каслинский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промышленно-гуманитарный </a:t>
                      </a:r>
                      <a:r>
                        <a:rPr lang="ru-RU" sz="1400" b="1" dirty="0" smtClean="0">
                          <a:effectLst/>
                        </a:rPr>
                        <a:t>техникум»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184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«Челябинский автотранспортный техникум»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  <a:tr h="205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ГБПОУ «Южно-Уральский многопрофильный колледж»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" marR="2940" marT="2940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26749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Областные научно-практические семинары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по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совершенствованию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04825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разработать процедуру оценки эффективности инновационной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ежегодно в рамках работы Областного совета оценивать эффективность функционирования РИП;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ПОО предусмотреть в Уставе </a:t>
            </a:r>
            <a:r>
              <a:rPr lang="ru-RU" sz="2400" b="1" dirty="0" smtClean="0">
                <a:solidFill>
                  <a:srgbClr val="C00000"/>
                </a:solidFill>
              </a:rPr>
              <a:t>ведение научно-методической деятельности</a:t>
            </a:r>
            <a:r>
              <a:rPr lang="ru-RU" sz="2400" dirty="0" smtClean="0"/>
              <a:t> для последующей возможности ее финансирования в рамках работы РИП в случае признания ее эффективной.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48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152" y="3219822"/>
            <a:ext cx="2664296" cy="115212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Методический центр ГБУ ДПО ЧИРПО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131590"/>
            <a:ext cx="2808313" cy="151216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Областной совет по научно-методической и инновационной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843558"/>
            <a:ext cx="4320480" cy="388843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Приказ Министерства образования и науки Челябинской области от 22 октября 2013 года № 01/3869 «Об организации методической работы в областных государственных бюджетных (автономных) профессиональных образовательных организациях, функции и полномочия учредителя в отношении которых осуществляются Министерством образования и науки Челябинской области»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Министерства образования и науки Челябинской области от 17 марта 2015 года № 01/590 «Об организации научно-методической и инновационной деятельности в системе среднего профессионального образования Челябинской области в 2015 году»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220072" y="1563638"/>
            <a:ext cx="576064" cy="504056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26749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Областные методические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объединения (ОМО)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5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16463"/>
              </p:ext>
            </p:extLst>
          </p:nvPr>
        </p:nvGraphicFramePr>
        <p:xfrm>
          <a:off x="539552" y="483518"/>
          <a:ext cx="8208912" cy="39751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2089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Распространение лучших практик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Заседания ОМО (67/ более 2000 участников)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Областные научно-практические семинары (13/ более 1300 участников)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Областной совет по научно-методической  и инновационной деятельности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Международная конференция «Среднее профессиональное образование в информационном обществе», областная конференция «Инновации в системе профессионального образования»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Публикация материалов в журнале «Инновационное развитие профессионального образования» и в Приложениях к журналу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31640" y="627534"/>
            <a:ext cx="6247247" cy="4117452"/>
            <a:chOff x="1997161" y="1543796"/>
            <a:chExt cx="5069021" cy="348368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1"/>
            <a:stretch/>
          </p:blipFill>
          <p:spPr>
            <a:xfrm rot="20741401">
              <a:off x="2160769" y="1543796"/>
              <a:ext cx="2080172" cy="29458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r="-1"/>
            <a:stretch/>
          </p:blipFill>
          <p:spPr>
            <a:xfrm rot="20732021">
              <a:off x="1997161" y="2101933"/>
              <a:ext cx="2070472" cy="29255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/>
            <a:stretch/>
          </p:blipFill>
          <p:spPr>
            <a:xfrm rot="1145866">
              <a:off x="4929624" y="1612854"/>
              <a:ext cx="2017530" cy="285558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0"/>
            <a:stretch/>
          </p:blipFill>
          <p:spPr>
            <a:xfrm rot="1215432">
              <a:off x="5041041" y="2138739"/>
              <a:ext cx="2025141" cy="287587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9"/>
            <a:stretch/>
          </p:blipFill>
          <p:spPr>
            <a:xfrm>
              <a:off x="3563888" y="1844824"/>
              <a:ext cx="2122296" cy="3014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8351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Журнал зарегистрирован Управлением </a:t>
            </a:r>
            <a:r>
              <a:rPr lang="ru-RU" dirty="0" err="1"/>
              <a:t>Роскомнадзора</a:t>
            </a:r>
            <a:r>
              <a:rPr lang="ru-RU" dirty="0"/>
              <a:t> по Челябинской области (</a:t>
            </a:r>
            <a:r>
              <a:rPr lang="ru-RU" dirty="0" err="1"/>
              <a:t>св</a:t>
            </a:r>
            <a:r>
              <a:rPr lang="ru-RU" dirty="0"/>
              <a:t>-во о регистрации </a:t>
            </a:r>
            <a:r>
              <a:rPr lang="ru-RU" dirty="0" smtClean="0"/>
              <a:t>средства массовой </a:t>
            </a:r>
            <a:r>
              <a:rPr lang="ru-RU" dirty="0"/>
              <a:t>информации ПИ № ТУ74-00755 от 24.05.2012);перерегистрирован Федеральной службой по </a:t>
            </a:r>
            <a:r>
              <a:rPr lang="ru-RU" dirty="0" smtClean="0"/>
              <a:t>надзору в </a:t>
            </a:r>
            <a:r>
              <a:rPr lang="ru-RU" dirty="0"/>
              <a:t>сфере связи, информационных технологий и массовых коммуникаций (</a:t>
            </a:r>
            <a:r>
              <a:rPr lang="ru-RU" dirty="0" err="1"/>
              <a:t>Роскомнадзор</a:t>
            </a:r>
            <a:r>
              <a:rPr lang="ru-RU" dirty="0"/>
              <a:t>) в связи с изменением территории распространения (ПИ № ФС77-63277 от 06.10.2015); </a:t>
            </a:r>
            <a:r>
              <a:rPr lang="ru-RU" b="1" dirty="0"/>
              <a:t>перерегистрирован Федеральной службой по надзору в сфере связи, информационных </a:t>
            </a:r>
            <a:r>
              <a:rPr lang="ru-RU" b="1" dirty="0" smtClean="0"/>
              <a:t>технологий и </a:t>
            </a:r>
            <a:r>
              <a:rPr lang="ru-RU" b="1" dirty="0"/>
              <a:t>массовых коммуникаций (</a:t>
            </a:r>
            <a:r>
              <a:rPr lang="ru-RU" b="1" dirty="0" err="1"/>
              <a:t>Роскомнадзор</a:t>
            </a:r>
            <a:r>
              <a:rPr lang="ru-RU" b="1" dirty="0"/>
              <a:t>) в связи с изменением наименования учредителя и </a:t>
            </a:r>
            <a:r>
              <a:rPr lang="ru-RU" b="1" dirty="0" smtClean="0"/>
              <a:t>периодичности выхода </a:t>
            </a:r>
            <a:r>
              <a:rPr lang="ru-RU" b="1" dirty="0"/>
              <a:t>в свет (ПИ № ФС77-65268 от 12.04.2016</a:t>
            </a:r>
            <a:r>
              <a:rPr lang="ru-RU" b="1" dirty="0" smtClean="0"/>
              <a:t>).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Индекс научного цитирования</a:t>
            </a:r>
            <a:r>
              <a:rPr lang="ru-RU" b="1" dirty="0" smtClean="0"/>
              <a:t>: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elibrary.ru/title_about.asp?id=50091</a:t>
            </a:r>
            <a:endParaRPr lang="ru-RU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Подписной индекс издания в каталоге Агентства «Роспечать» «ГАЗЕТЫ. ЖУРНАЛЫ»:</a:t>
            </a:r>
            <a:r>
              <a:rPr lang="ru-RU" dirty="0"/>
              <a:t> </a:t>
            </a:r>
            <a:r>
              <a:rPr lang="ru-RU" b="1" dirty="0"/>
              <a:t>80813</a:t>
            </a:r>
            <a:r>
              <a:rPr lang="ru-RU" dirty="0"/>
              <a:t>.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218" y="339502"/>
            <a:ext cx="8481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 (на бумажном носителе)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инновационная деятельность в учреждениях профессионального образования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 учреждения профессионального образования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методы борьбы с асоциальными проявлениями в ПОО СПО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одаренными обучающимися в ПОО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подготовки высококвалифицированных рабочих и специалистов среднего звена для экономики региона в ПОО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СПО: опыт и результаты внедрения в профессиональных образовательных организациях Челябинской области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66" y="987574"/>
            <a:ext cx="6112668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335" y="34871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приложений (на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носителе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3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016483"/>
              </p:ext>
            </p:extLst>
          </p:nvPr>
        </p:nvGraphicFramePr>
        <p:xfrm>
          <a:off x="683568" y="375506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14305"/>
              </p:ext>
            </p:extLst>
          </p:nvPr>
        </p:nvGraphicFramePr>
        <p:xfrm>
          <a:off x="2051720" y="267494"/>
          <a:ext cx="6768752" cy="45511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52466"/>
                <a:gridCol w="1241973"/>
                <a:gridCol w="807282"/>
                <a:gridCol w="931480"/>
                <a:gridCol w="1304071"/>
                <a:gridCol w="931480"/>
              </a:tblGrid>
              <a:tr h="50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Рубрика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статей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Доктора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наук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Кандидаты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наук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Представители других регионов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Сотрудники ЧИРПО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</a:tr>
              <a:tr h="574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Стратегия развития профессионального образования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</a:tr>
              <a:tr h="80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технологии: наука и практика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</a:tr>
              <a:tr h="80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 профессионального образования и рынок трудовых ресурсов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</a:tr>
              <a:tr h="80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Воспитание и социализация личности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</a:tr>
              <a:tr h="2769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5" marR="5266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120359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Информация об </a:t>
            </a:r>
            <a:r>
              <a:rPr lang="ru-RU" b="1" dirty="0" smtClean="0"/>
              <a:t>авторах</a:t>
            </a:r>
          </a:p>
          <a:p>
            <a:r>
              <a:rPr lang="ru-RU" b="1" dirty="0" smtClean="0"/>
              <a:t>(июнь 2016 г.)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7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71576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529" y="316984"/>
            <a:ext cx="8460940" cy="208179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журнал не подписались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ГБПОУ «Верхнеуральский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агротехнологический техникум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– ККК» 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ГБПОУ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Каслинский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промышленно-гуманитарный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техникум»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ГБПОУ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Миасский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геологоразведочный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колледж»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ГБПОУ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«Южно-Уральский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многопрофильный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колледж»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31590"/>
              </p:ext>
            </p:extLst>
          </p:nvPr>
        </p:nvGraphicFramePr>
        <p:xfrm>
          <a:off x="251520" y="2571750"/>
          <a:ext cx="8640959" cy="22479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78505"/>
                <a:gridCol w="748816"/>
                <a:gridCol w="768524"/>
                <a:gridCol w="788230"/>
                <a:gridCol w="788230"/>
                <a:gridCol w="812861"/>
                <a:gridCol w="812861"/>
                <a:gridCol w="1142932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общее количество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28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ГБПОУ «Южно-Уральский государственный технический колледж»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ГБПОУ «Южно-Уральский многопрофильный колледж»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5273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по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совершенствованию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63564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руководителям ПОО, входящих в Ассоциацию,  рекомендовать использовать журнал «Инновационное развитие профессионального образования» как форму распространения методического и инновационного опыта и повышения квалификации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4923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3101" y="-13844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749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 концу 2016 года в системе функционировало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ОМО. Работа выстраивалась в соответствии с приоритетными направлениями работы на 2016 год.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За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2016 год проведено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заседаний ОМО, которые охватили более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педагогических и руководящих работников ПОО.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рамках заседаний ОМО были организованы и проведены научно-методические и практические семинары (8), мастер-классы (12), конференции (4), 29 заседаний посвящены вопросам по обмену опытом. Заседания проходили как в очном режиме (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), так и с использованием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трансляции (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), что существенно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расширило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аудиторию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35983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709957"/>
              </p:ext>
            </p:extLst>
          </p:nvPr>
        </p:nvGraphicFramePr>
        <p:xfrm>
          <a:off x="827584" y="58946"/>
          <a:ext cx="7560840" cy="502560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4469"/>
                <a:gridCol w="5242525"/>
                <a:gridCol w="1713846"/>
              </a:tblGrid>
              <a:tr h="27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№ п/п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</a:rPr>
                        <a:t>ЦЕНТРЫ ОМО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ОМО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</a:tr>
              <a:tr h="2807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ГБПОУ «Златоустовский индустриальный колледж им. П.П. Аносова»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10, 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4035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2.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ГБПОУ «Челябинский государственный промышленно-гуманитарный техникум им. А.В. Яковлева»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    ОМО </a:t>
                      </a:r>
                      <a:r>
                        <a:rPr lang="ru-RU" sz="1200" b="1" dirty="0">
                          <a:effectLst/>
                        </a:rPr>
                        <a:t>№ 2, 15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4035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3.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ГБПОУ «Челябинский техникум промышленности и городского хозяйства имени Я.П. Осадчего»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ОМО № 13,18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636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4.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ГБПОУ «Южно-Уральский государственный технический колледж»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    ОМО </a:t>
                      </a:r>
                      <a:r>
                        <a:rPr lang="ru-RU" sz="1200" b="1" dirty="0">
                          <a:effectLst/>
                        </a:rPr>
                        <a:t>№ 11, 17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283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5.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ГБУ ДО «ДУМ «Смена»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    ОМО </a:t>
                      </a:r>
                      <a:r>
                        <a:rPr lang="ru-RU" sz="1200" b="1" dirty="0">
                          <a:effectLst/>
                        </a:rPr>
                        <a:t>№ 21, 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167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6.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50" dirty="0" smtClean="0">
                          <a:effectLst/>
                        </a:rPr>
                        <a:t>ГБУ ДПО «Челябинский институт развития профессионального образования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ОМО № </a:t>
                      </a:r>
                      <a:r>
                        <a:rPr lang="ru-RU" sz="1200" b="1" kern="50" dirty="0" smtClean="0">
                          <a:effectLst/>
                        </a:rPr>
                        <a:t>16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</a:tr>
              <a:tr h="2167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7.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ГБПОУ «</a:t>
                      </a:r>
                      <a:r>
                        <a:rPr lang="ru-RU" sz="1200" b="1" kern="50" dirty="0" err="1">
                          <a:effectLst/>
                        </a:rPr>
                        <a:t>Коркинский</a:t>
                      </a:r>
                      <a:r>
                        <a:rPr lang="ru-RU" sz="1200" b="1" kern="50" dirty="0">
                          <a:effectLst/>
                        </a:rPr>
                        <a:t> горно-строительный техникум»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ОМО № 8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</a:tr>
              <a:tr h="2636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8.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ГБПОУ «</a:t>
                      </a:r>
                      <a:r>
                        <a:rPr lang="ru-RU" sz="1200" b="1" kern="50" dirty="0" err="1">
                          <a:effectLst/>
                        </a:rPr>
                        <a:t>Копейский</a:t>
                      </a:r>
                      <a:r>
                        <a:rPr lang="ru-RU" sz="1200" b="1" kern="50" dirty="0">
                          <a:effectLst/>
                        </a:rPr>
                        <a:t> политехнический колледж им. С.В. Хохрякова»</a:t>
                      </a:r>
                      <a:endParaRPr lang="ru-RU" sz="1200" b="1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14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636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9.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ГБОУ ПОО «Магнитогорский технологический колледж им. В.П. Омельченко»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636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10.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50" dirty="0" smtClean="0">
                          <a:effectLst/>
                        </a:rPr>
                        <a:t>ГБПОУ «</a:t>
                      </a:r>
                      <a:r>
                        <a:rPr lang="ru-RU" sz="1200" b="1" kern="50" dirty="0" err="1" smtClean="0">
                          <a:effectLst/>
                        </a:rPr>
                        <a:t>Аргаяшский</a:t>
                      </a:r>
                      <a:r>
                        <a:rPr lang="ru-RU" sz="1200" b="1" kern="50" dirty="0" smtClean="0">
                          <a:effectLst/>
                        </a:rPr>
                        <a:t> аграрный техникум»</a:t>
                      </a:r>
                      <a:endParaRPr lang="ru-RU" sz="1200" b="1" kern="50" dirty="0" smtClean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</a:t>
                      </a:r>
                      <a:r>
                        <a:rPr lang="ru-RU" sz="1200" b="1" dirty="0" smtClean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283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11.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«Челябинский дорожно-строительный техникум»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636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12.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«Челябинский механико-технологический техникум»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283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13.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«Челябинский педагогический колледж №1»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283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14.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«Челябинский радиотехнический техникум»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19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636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15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«Челябинский техникум текстильной и легкой промышленности»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283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16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«Южно-Уральский государственный колледж»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  <a:tr h="2283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 smtClean="0">
                          <a:effectLst/>
                        </a:rPr>
                        <a:t>17</a:t>
                      </a: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ГБПОУ «Южно-Уральский многопрофильный колледж»</a:t>
                      </a:r>
                      <a:endParaRPr lang="ru-RU" sz="1200" b="1" kern="5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Lohit Hindi"/>
                      </a:endParaRPr>
                    </a:p>
                  </a:txBody>
                  <a:tcPr marL="20573" marR="20573" marT="20573" marB="20573"/>
                </a:tc>
                <a:tc>
                  <a:txBody>
                    <a:bodyPr/>
                    <a:lstStyle/>
                    <a:p>
                      <a:pPr marL="457200" indent="552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ОМО № 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73" marR="20573" marT="20573" marB="205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73361"/>
              </p:ext>
            </p:extLst>
          </p:nvPr>
        </p:nvGraphicFramePr>
        <p:xfrm>
          <a:off x="1043608" y="195487"/>
          <a:ext cx="7416824" cy="477688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14932"/>
                <a:gridCol w="5228056"/>
                <a:gridCol w="1573836"/>
              </a:tblGrid>
              <a:tr h="715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</a:rPr>
                        <a:t>Площадка проведения ОМО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</a:rPr>
                        <a:t>Количество заседаний ОМО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7154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ГБПОУ «Южно-Уральский государственный технический колледж»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3877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spc="-20" dirty="0" smtClean="0">
                          <a:effectLst/>
                        </a:rPr>
                        <a:t>2.</a:t>
                      </a: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ГБПОУ «Южно-Уральский многопрофильный колледж»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7154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spc="-20" dirty="0" smtClean="0">
                          <a:effectLst/>
                        </a:rPr>
                        <a:t>3.</a:t>
                      </a: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ГБПОУ «Челябинский государственный промышленно-гуманитарный техникум им. А.В. Яковлева»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35773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spc="-20" dirty="0" smtClean="0">
                          <a:effectLst/>
                        </a:rPr>
                        <a:t>4.</a:t>
                      </a: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ГБПОУ «Южно-Уральский государственный колледж»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7154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spc="-20" dirty="0" smtClean="0">
                          <a:effectLst/>
                        </a:rPr>
                        <a:t>5.</a:t>
                      </a: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ГБПОУ «</a:t>
                      </a:r>
                      <a:r>
                        <a:rPr lang="ru-RU" sz="1600" b="1" dirty="0" err="1">
                          <a:effectLst/>
                        </a:rPr>
                        <a:t>Копейский</a:t>
                      </a:r>
                      <a:r>
                        <a:rPr lang="ru-RU" sz="1600" b="1" dirty="0">
                          <a:effectLst/>
                        </a:rPr>
                        <a:t> политехнический колледж им. С.В. Хохрякова»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35773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spc="-20" dirty="0" smtClean="0">
                          <a:effectLst/>
                        </a:rPr>
                        <a:t>6.</a:t>
                      </a: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ГБПОУ «</a:t>
                      </a:r>
                      <a:r>
                        <a:rPr lang="ru-RU" sz="1600" b="1" spc="-20" dirty="0" err="1">
                          <a:effectLst/>
                        </a:rPr>
                        <a:t>Аргаяшский</a:t>
                      </a:r>
                      <a:r>
                        <a:rPr lang="ru-RU" sz="1600" b="1" spc="-20" dirty="0">
                          <a:effectLst/>
                        </a:rPr>
                        <a:t> аграрный техникум»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7154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spc="-20" dirty="0" smtClean="0">
                          <a:effectLst/>
                        </a:rPr>
                        <a:t>7.</a:t>
                      </a:r>
                      <a:r>
                        <a:rPr lang="ru-RU" sz="1600" b="1" spc="-2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ГБПОУ «Челябинский техникум промышленности и городского хозяйства им. Я.П. Осадчего»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51" y="205979"/>
            <a:ext cx="2729468" cy="709587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Главная страница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официального сайта ГБУ ДПО ЧИРПО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07504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1850" r="2044"/>
          <a:stretch/>
        </p:blipFill>
        <p:spPr bwMode="auto">
          <a:xfrm>
            <a:off x="308976" y="915566"/>
            <a:ext cx="3347863" cy="390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3518"/>
            <a:ext cx="5233339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2283718"/>
            <a:ext cx="1080119" cy="216024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268295"/>
              </p:ext>
            </p:extLst>
          </p:nvPr>
        </p:nvGraphicFramePr>
        <p:xfrm>
          <a:off x="755576" y="267494"/>
          <a:ext cx="7920879" cy="45265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8032"/>
                <a:gridCol w="3408260"/>
                <a:gridCol w="248606"/>
                <a:gridCol w="417605"/>
                <a:gridCol w="911072"/>
                <a:gridCol w="1323652"/>
                <a:gridCol w="1323652"/>
              </a:tblGrid>
              <a:tr h="603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№ </a:t>
                      </a:r>
                      <a:r>
                        <a:rPr lang="ru-RU" sz="1050" dirty="0">
                          <a:effectLst/>
                        </a:rPr>
                        <a:t>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ПОО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Площадки ОМО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Кол-во чел. входят </a:t>
                      </a:r>
                      <a:r>
                        <a:rPr lang="ru-RU" sz="1050" b="1" dirty="0">
                          <a:effectLst/>
                        </a:rPr>
                        <a:t>в ОМО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(кол-во ОМО)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Активное посещение заседаний ОМО (100%)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Частичное посещение заседаний ОМО </a:t>
                      </a:r>
                      <a:r>
                        <a:rPr lang="ru-RU" sz="1050" b="1" dirty="0" smtClean="0">
                          <a:effectLst/>
                        </a:rPr>
                        <a:t>(50%-</a:t>
                      </a:r>
                      <a:r>
                        <a:rPr lang="ru-RU" sz="1050" b="1" dirty="0">
                          <a:effectLst/>
                        </a:rPr>
                        <a:t>75%)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Посещают заседания всех ОМО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07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Златоустовский индустриальный колледж им. П.П. Аносова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19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37561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2.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Челябинский государственный промышленно-гуманитарный техникум им. А.В. Яковлева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21138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3.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Златоустовский техникум технологий и экономики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20508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4.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Южно-Уральский государственный технический колледж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17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5.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 dirty="0" err="1">
                          <a:effectLst/>
                        </a:rPr>
                        <a:t>Коркинский</a:t>
                      </a:r>
                      <a:r>
                        <a:rPr lang="ru-RU" sz="1050" b="1" dirty="0">
                          <a:effectLst/>
                        </a:rPr>
                        <a:t> горно-строительный техникум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6.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Челябинский профессиональный колледж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30150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7.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Первомайский техникум промышленности строительных материалов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14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8.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Аргаяшский аграрный техникум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7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30150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9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Челябинский государственный колледж индустрии питания и торговли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30150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10.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Челябинский техникум промышленности и городского хозяйства им. Я.П. Осадчего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23568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11.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Челябинский дорожно-строительный техникум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12.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Челябинский радиотехнический техникум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13.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Челябинский педагогический колледж №2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30150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14.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Челябинский техникум текстильной и легкой промышленности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15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1">
                          <a:effectLst/>
                        </a:rPr>
                        <a:t>Миасский педагогический колледж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10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6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  <a:tr h="15075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</a:rPr>
                        <a:t>16.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Златоустовский педагогический колледж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89" marR="239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1794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по совершенствованию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1540" y="843558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организации методической работы руководствоваться </a:t>
            </a:r>
            <a:r>
              <a:rPr lang="ru-RU" sz="2400" b="1" dirty="0"/>
              <a:t>приоритетными направлениями </a:t>
            </a:r>
            <a:r>
              <a:rPr lang="ru-RU" sz="2400" dirty="0"/>
              <a:t>методической деятельности на 2017 </a:t>
            </a:r>
            <a:r>
              <a:rPr lang="ru-RU" sz="2400" dirty="0" smtClean="0"/>
              <a:t>год;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активизировать участие членов ОМО в проводимых мероприятиях, определенных в соответствии с планом работы </a:t>
            </a:r>
            <a:r>
              <a:rPr lang="ru-RU" sz="2400" dirty="0" smtClean="0"/>
              <a:t>ОМО;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руководителям ПОО осуществлять контроль за деятельностью своих представителей в работе </a:t>
            </a:r>
            <a:r>
              <a:rPr lang="ru-RU" sz="2400" dirty="0" smtClean="0"/>
              <a:t>ОМО;</a:t>
            </a:r>
          </a:p>
          <a:p>
            <a:pPr algn="r"/>
            <a:r>
              <a:rPr lang="ru-RU" b="1" dirty="0"/>
              <a:t>Протокол № 1</a:t>
            </a:r>
            <a:endParaRPr lang="ru-RU" dirty="0"/>
          </a:p>
          <a:p>
            <a:pPr algn="r"/>
            <a:r>
              <a:rPr lang="ru-RU" dirty="0"/>
              <a:t>заседания Областного совета по научно-методической и инновационной деятельности в системе среднего профессионального образования</a:t>
            </a:r>
          </a:p>
          <a:p>
            <a:pPr algn="r"/>
            <a:r>
              <a:rPr lang="ru-RU" dirty="0"/>
              <a:t>от 14.03.2017 г</a:t>
            </a:r>
            <a:r>
              <a:rPr lang="ru-RU" dirty="0" smtClean="0"/>
              <a:t>. (</a:t>
            </a:r>
            <a:r>
              <a:rPr lang="en-US" sz="1600" b="1" dirty="0" smtClean="0"/>
              <a:t>http</a:t>
            </a:r>
            <a:r>
              <a:rPr lang="en-US" sz="1600" b="1" dirty="0"/>
              <a:t>://www.chirpo.ru/files/131/</a:t>
            </a:r>
            <a:r>
              <a:rPr lang="ru-RU" sz="1600" b="1" dirty="0"/>
              <a:t>Протокол%20№1%2014.03.17.</a:t>
            </a:r>
            <a:r>
              <a:rPr lang="en-US" sz="1600" b="1" dirty="0" smtClean="0"/>
              <a:t>pdf</a:t>
            </a:r>
            <a:r>
              <a:rPr lang="ru-RU" sz="16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-2611" y="-79266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5258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по совершенствованию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4913" y="1714327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учредить областной конкурс «</a:t>
            </a:r>
            <a:r>
              <a:rPr lang="ru-RU" sz="2400" dirty="0"/>
              <a:t>Лучший электронный образовательный ресурс для профессиональных образовательных </a:t>
            </a:r>
            <a:r>
              <a:rPr lang="ru-RU" sz="2400" dirty="0" smtClean="0"/>
              <a:t>организаций».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16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1688</Words>
  <Application>Microsoft Office PowerPoint</Application>
  <PresentationFormat>Экран (16:9)</PresentationFormat>
  <Paragraphs>441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DejaVu Sans</vt:lpstr>
      <vt:lpstr>Lohit Hindi</vt:lpstr>
      <vt:lpstr>Times New Roman</vt:lpstr>
      <vt:lpstr>Тема Office</vt:lpstr>
      <vt:lpstr>Совершенствование работы областных методических объединений и региональных инновационных площадок. Распространение лучших практик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официального сайта ГБУ ДПО ЧИРПО</vt:lpstr>
      <vt:lpstr>Презентация PowerPoint</vt:lpstr>
      <vt:lpstr>Презентация PowerPoint</vt:lpstr>
      <vt:lpstr>Презентация PowerPoint</vt:lpstr>
      <vt:lpstr>Региональные инновационные площадки (РИП)</vt:lpstr>
      <vt:lpstr>Направления инновационной деятельности</vt:lpstr>
      <vt:lpstr>Направления инновационной деятельности</vt:lpstr>
      <vt:lpstr>Направления инновационной деятельности</vt:lpstr>
      <vt:lpstr>Направления инновационной деятельности</vt:lpstr>
      <vt:lpstr>Направления инновационной деятельности</vt:lpstr>
      <vt:lpstr>Направления инновационной деятельности</vt:lpstr>
      <vt:lpstr>Направления инновационной деятельности</vt:lpstr>
      <vt:lpstr>Презентация PowerPoint</vt:lpstr>
      <vt:lpstr>Предложения по совершенствованию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совершенствованию  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информационного взаимодействия  Челябинского института развития профессионального образования</dc:title>
  <dc:creator>Башарина Ольга Валентиновна</dc:creator>
  <cp:lastModifiedBy>Сташкевич Ирина Ризовна</cp:lastModifiedBy>
  <cp:revision>99</cp:revision>
  <cp:lastPrinted>2017-05-17T11:40:07Z</cp:lastPrinted>
  <dcterms:created xsi:type="dcterms:W3CDTF">2017-04-03T06:31:48Z</dcterms:created>
  <dcterms:modified xsi:type="dcterms:W3CDTF">2017-05-17T11:41:46Z</dcterms:modified>
</cp:coreProperties>
</file>