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9" r:id="rId2"/>
    <p:sldId id="430" r:id="rId3"/>
    <p:sldId id="434" r:id="rId4"/>
    <p:sldId id="420" r:id="rId5"/>
    <p:sldId id="425" r:id="rId6"/>
    <p:sldId id="431" r:id="rId7"/>
  </p:sldIdLst>
  <p:sldSz cx="9144000" cy="6858000" type="screen4x3"/>
  <p:notesSz cx="6797675" cy="987425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003300"/>
    <a:srgbClr val="C1E7FF"/>
    <a:srgbClr val="CCECFF"/>
    <a:srgbClr val="006600"/>
    <a:srgbClr val="33CC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4" autoAdjust="0"/>
    <p:restoredTop sz="99878" autoAdjust="0"/>
  </p:normalViewPr>
  <p:slideViewPr>
    <p:cSldViewPr>
      <p:cViewPr>
        <p:scale>
          <a:sx n="80" d="100"/>
          <a:sy n="80" d="100"/>
        </p:scale>
        <p:origin x="-8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dc\&#1086;&#1073;&#1097;&#1080;&#1077;%20&#1082;&#1072;&#1090;&#1086;&#1083;&#1086;&#1075;&#1080;\&#1062;&#1045;&#1053;&#1058;&#1056;\&#1054;&#1090;&#1076;&#1077;&#1083;%20&#1055;&#1056;&#1054;&#1043;&#1056;&#1040;&#1052;&#1052;%20&#1080;%20&#1052;&#1045;&#1056;&#1054;&#1055;&#1056;&#1048;&#1071;&#1058;&#1048;&#1049;\&#1042;&#1067;&#1055;&#1059;&#1057;&#1050;&#1053;&#1048;&#1050;&#1048;%2025.07.17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обратилось граждан (14-28 лет)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Лист1!$B$3:$B$5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42529</c:v>
                </c:pt>
                <c:pt idx="1">
                  <c:v>47457</c:v>
                </c:pt>
                <c:pt idx="2">
                  <c:v>40843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трудоустроено (14-28 лет)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444444444444448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44444444444446E-2"/>
                  <c:y val="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33333333333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Лист1!$B$3:$B$5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23953</c:v>
                </c:pt>
                <c:pt idx="1">
                  <c:v>26406</c:v>
                </c:pt>
                <c:pt idx="2">
                  <c:v>25068</c:v>
                </c:pt>
              </c:numCache>
            </c:numRef>
          </c:val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трудоустроено в рамках временной занятости (14-18 лет)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 baseline="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Лист1!$B$3:$B$5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14644</c:v>
                </c:pt>
                <c:pt idx="1">
                  <c:v>16020</c:v>
                </c:pt>
                <c:pt idx="2">
                  <c:v>13834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24320"/>
        <c:axId val="100442496"/>
      </c:barChart>
      <c:catAx>
        <c:axId val="10042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442496"/>
        <c:crosses val="autoZero"/>
        <c:auto val="1"/>
        <c:lblAlgn val="ctr"/>
        <c:lblOffset val="100"/>
        <c:noMultiLvlLbl val="0"/>
      </c:catAx>
      <c:valAx>
        <c:axId val="100442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0424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892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0EF811BD-A7B3-4045-8D92-815337AFD8A1}" type="datetimeFigureOut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634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34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386888"/>
            <a:ext cx="28924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67D139E3-5966-42C6-8A59-F1014ABC20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15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DC7644-3BA2-49B0-870C-ED4BDE26589D}" type="datetimeFigureOut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BBEFC-4D01-4B9C-83B4-DB0E987FB2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9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E7FD-6AF6-400D-A9D1-3A8AFF8175FB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9A90-A892-4901-AE9E-CA181D48C5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4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B9F29-D2FF-4466-97EB-BA414E1C7E48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08C5-5275-4FBE-9825-583456FCF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2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6406-3925-4141-9840-1AD57260C9A6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AF3B-57DE-4A21-8A7C-6C0C43C3B9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58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075E5-E7E2-402E-96C7-4C9DC4B57693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F924-E14C-4BFD-8FF2-2E9795769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2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FC78-13C7-4E5F-99A4-73C2584D9074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2B00-C1DE-4AC4-A915-82B871403C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70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CF5F-3B2B-4623-984B-13FAA92B0787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1A61-C057-4D64-9F57-A4DECE796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C386-799A-4B63-A2EA-5A6385A36F9F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A070-746D-4CA3-AE3F-13CBC137E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73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E8B8-1AC3-4FA1-B899-BBD6E279DFBC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F6D2-16E0-49A7-88CD-DD2942D012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02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82636-697F-4746-A98E-FB41384F5AD4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A148E-B60E-41B6-974C-6E8A8EEC38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86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1308C-CF9F-48B4-85A8-577119865822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15BE-4B5A-423A-9936-70DC022219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5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8E75-AF2D-487D-93DF-5FF87FBE8FF4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AF11-5CA2-4C0C-AA83-E8DB3FC7D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02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22B3-609C-453F-B406-D381C1C34E1F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F5DE-71EF-4C3E-BC5E-CDA28AC68F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03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D265D07-D8A7-40E4-9605-F31F5CFE8980}" type="datetime1">
              <a:rPr lang="ru-RU"/>
              <a:pPr>
                <a:defRPr/>
              </a:pPr>
              <a:t>14.08.2017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D32C08-502F-4FFC-BB34-1C8594820F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042988" y="1628775"/>
            <a:ext cx="76327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Молодежная политика как инструмент формирования кадрового резерва региональной экономики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Докладчик: Смирнов Владислав Валентинович, начальник Главного управления по труду и занятости населения Челябинской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971550" y="908720"/>
            <a:ext cx="78486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Показатели службы занятости населения </a:t>
            </a:r>
            <a:br>
              <a:rPr lang="ru-RU" altLang="ru-RU" sz="2400" b="1" dirty="0">
                <a:solidFill>
                  <a:srgbClr val="FF0000"/>
                </a:solidFill>
              </a:rPr>
            </a:br>
            <a:r>
              <a:rPr lang="ru-RU" altLang="ru-RU" sz="2400" b="1" dirty="0">
                <a:solidFill>
                  <a:srgbClr val="FF0000"/>
                </a:solidFill>
              </a:rPr>
              <a:t>за период с 01.01. по 09.08.2017 г.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В Челябинской области численность молодых людей в возрасте 14-29 лет, обратившихся в службу занятости </a:t>
            </a:r>
            <a:r>
              <a:rPr lang="ru-RU" altLang="ru-RU" sz="2000" b="1" dirty="0">
                <a:solidFill>
                  <a:srgbClr val="FF0000"/>
                </a:solidFill>
              </a:rPr>
              <a:t>составила 25,7 тыс. человек </a:t>
            </a:r>
            <a:r>
              <a:rPr lang="ru-RU" altLang="ru-RU" sz="2000" b="1" dirty="0">
                <a:solidFill>
                  <a:srgbClr val="002060"/>
                </a:solidFill>
              </a:rPr>
              <a:t>или </a:t>
            </a:r>
            <a:r>
              <a:rPr lang="ru-RU" altLang="ru-RU" sz="2000" b="1" dirty="0">
                <a:solidFill>
                  <a:srgbClr val="FF0000"/>
                </a:solidFill>
              </a:rPr>
              <a:t>43,6%</a:t>
            </a:r>
            <a:r>
              <a:rPr lang="ru-RU" altLang="ru-RU" sz="2000" b="1" dirty="0">
                <a:solidFill>
                  <a:srgbClr val="002060"/>
                </a:solidFill>
              </a:rPr>
              <a:t> от общего числа обратившихся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Трудоустроено </a:t>
            </a:r>
            <a:r>
              <a:rPr lang="ru-RU" altLang="ru-RU" sz="2000" b="1" dirty="0">
                <a:solidFill>
                  <a:srgbClr val="FF0000"/>
                </a:solidFill>
              </a:rPr>
              <a:t>16,8 тыс. чел. </a:t>
            </a:r>
            <a:r>
              <a:rPr lang="ru-RU" altLang="ru-RU" sz="1800" b="1" dirty="0">
                <a:solidFill>
                  <a:srgbClr val="002060"/>
                </a:solidFill>
              </a:rPr>
              <a:t>(из них в рамках временной занятости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подростков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14-18 лет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altLang="ru-RU" sz="1800" b="1" dirty="0">
                <a:solidFill>
                  <a:srgbClr val="002060"/>
                </a:solidFill>
              </a:rPr>
              <a:t>свободное от учебы время – </a:t>
            </a:r>
            <a:r>
              <a:rPr lang="ru-RU" altLang="ru-RU" sz="1800" b="1" dirty="0">
                <a:solidFill>
                  <a:srgbClr val="FF0000"/>
                </a:solidFill>
              </a:rPr>
              <a:t>11,2 тыс. чел.</a:t>
            </a:r>
            <a:r>
              <a:rPr lang="ru-RU" altLang="ru-RU" sz="1800" b="1" dirty="0">
                <a:solidFill>
                  <a:srgbClr val="002060"/>
                </a:solidFill>
              </a:rPr>
              <a:t>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Открыли </a:t>
            </a:r>
            <a:r>
              <a:rPr lang="ru-RU" altLang="ru-RU" sz="2000" b="1" dirty="0">
                <a:solidFill>
                  <a:srgbClr val="FF0000"/>
                </a:solidFill>
              </a:rPr>
              <a:t>собственное дело 47 чел. </a:t>
            </a:r>
            <a:br>
              <a:rPr lang="ru-RU" altLang="ru-RU" sz="2000" b="1" dirty="0">
                <a:solidFill>
                  <a:srgbClr val="FF0000"/>
                </a:solidFill>
              </a:rPr>
            </a:br>
            <a:r>
              <a:rPr lang="ru-RU" altLang="ru-RU" sz="1800" b="1" dirty="0">
                <a:solidFill>
                  <a:srgbClr val="002060"/>
                </a:solidFill>
              </a:rPr>
              <a:t>(0,5% от безработных граждан данной категории)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Трудоустройство молодежи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14-29 лет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794555"/>
              </p:ext>
            </p:extLst>
          </p:nvPr>
        </p:nvGraphicFramePr>
        <p:xfrm>
          <a:off x="467544" y="16288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2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22400" y="115888"/>
            <a:ext cx="7569200" cy="504825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DA0000"/>
                </a:solidFill>
              </a:rPr>
              <a:t>Профориентационные услуги ЦЗН в 2016 году</a:t>
            </a:r>
            <a:endParaRPr lang="ru-RU" altLang="ru-RU" sz="2000" dirty="0" smtClean="0">
              <a:solidFill>
                <a:srgbClr val="DA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31073"/>
              </p:ext>
            </p:extLst>
          </p:nvPr>
        </p:nvGraphicFramePr>
        <p:xfrm>
          <a:off x="1114425" y="620713"/>
          <a:ext cx="7848601" cy="2740025"/>
        </p:xfrm>
        <a:graphic>
          <a:graphicData uri="http://schemas.openxmlformats.org/drawingml/2006/table">
            <a:tbl>
              <a:tblPr/>
              <a:tblGrid>
                <a:gridCol w="1546159"/>
                <a:gridCol w="831947"/>
                <a:gridCol w="831947"/>
                <a:gridCol w="892028"/>
                <a:gridCol w="713623"/>
                <a:gridCol w="801417"/>
                <a:gridCol w="687162"/>
                <a:gridCol w="739226"/>
                <a:gridCol w="805092"/>
              </a:tblGrid>
              <a:tr h="243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Категория граждан, получивших профориента-ционные услуги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из них выпуск-ники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 и 11 классов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Всего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получили профориентацион-ные услуги  в ЦЗН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3068" marR="630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636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3068" marR="630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3068" marR="630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 marL="63068" marR="630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068" marR="630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групповая профориен-тация*</a:t>
                      </a:r>
                    </a:p>
                  </a:txBody>
                  <a:tcPr marL="63072" marR="630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индивидуальная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профориента-ция**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240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3068" marR="630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чел. 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3072" marR="630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42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учащиеся школ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(5-11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кл.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Челябинской области</a:t>
                      </a: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218086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42676</a:t>
                      </a: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12648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10148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80,2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2500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19,7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720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родители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х</a:t>
                      </a: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1668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x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1415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84,8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253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526" marR="9526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55663" y="3357563"/>
            <a:ext cx="81359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b="1" kern="0" dirty="0">
                <a:solidFill>
                  <a:srgbClr val="DA0000"/>
                </a:solidFill>
                <a:ea typeface="+mj-ea"/>
              </a:rPr>
              <a:t>* </a:t>
            </a:r>
            <a:r>
              <a:rPr lang="ru-RU" sz="1400" b="1" kern="0" dirty="0">
                <a:solidFill>
                  <a:srgbClr val="DA0000"/>
                </a:solidFill>
                <a:ea typeface="+mj-ea"/>
              </a:rPr>
              <a:t>Мероприятия, проведенные в  групповой форме :</a:t>
            </a:r>
          </a:p>
          <a:p>
            <a:pPr marL="628650" lvl="1" indent="-171450" algn="ctr">
              <a:buFont typeface="Arial" charset="0"/>
              <a:buChar char="•"/>
              <a:defRPr/>
            </a:pPr>
            <a:r>
              <a:rPr lang="ru-RU" sz="1400" b="1" dirty="0"/>
              <a:t>профориентационные выставки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экскурсии на предприятия города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ярмарки учебных мест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участие в родительских собраниях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информационные беседа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конкурсы профессии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круглые столы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деловые игры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игровой тренинг</a:t>
            </a:r>
            <a:endParaRPr lang="ru-RU" sz="1400" b="1" kern="0" dirty="0">
              <a:ea typeface="+mj-ea"/>
            </a:endParaRPr>
          </a:p>
          <a:p>
            <a:pPr algn="ctr" eaLnBrk="0" hangingPunct="0">
              <a:defRPr/>
            </a:pPr>
            <a:r>
              <a:rPr lang="ru-RU" sz="1400" b="1" kern="0" dirty="0">
                <a:solidFill>
                  <a:srgbClr val="DA0000"/>
                </a:solidFill>
                <a:ea typeface="+mj-ea"/>
              </a:rPr>
              <a:t>** </a:t>
            </a:r>
            <a:r>
              <a:rPr lang="ru-RU" sz="1400" b="1" kern="0" dirty="0">
                <a:solidFill>
                  <a:srgbClr val="DA0000"/>
                </a:solidFill>
              </a:rPr>
              <a:t>Мероприятия, проведенные в </a:t>
            </a:r>
            <a:r>
              <a:rPr lang="ru-RU" sz="1400" b="1" kern="0" dirty="0">
                <a:solidFill>
                  <a:srgbClr val="DA0000"/>
                </a:solidFill>
                <a:ea typeface="+mj-ea"/>
              </a:rPr>
              <a:t>индивидуальной</a:t>
            </a:r>
            <a:r>
              <a:rPr lang="ru-RU" sz="1400" kern="0" dirty="0">
                <a:solidFill>
                  <a:srgbClr val="DA0000"/>
                </a:solidFill>
                <a:ea typeface="+mj-ea"/>
              </a:rPr>
              <a:t> </a:t>
            </a:r>
            <a:r>
              <a:rPr lang="ru-RU" sz="1400" b="1" kern="0" dirty="0">
                <a:solidFill>
                  <a:srgbClr val="DA0000"/>
                </a:solidFill>
              </a:rPr>
              <a:t>форме: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компьютерная диагностика профессиональных склонностей, </a:t>
            </a:r>
          </a:p>
          <a:p>
            <a:pPr lvl="1" algn="ctr">
              <a:defRPr/>
            </a:pPr>
            <a:r>
              <a:rPr lang="ru-RU" sz="1400" b="1" dirty="0"/>
              <a:t>способностей и интересов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анкетирование </a:t>
            </a:r>
          </a:p>
          <a:p>
            <a:pPr marL="628650" lvl="1" indent="-171450" algn="ctr">
              <a:buFont typeface="Arial" pitchFamily="34" charset="0"/>
              <a:buChar char="•"/>
              <a:defRPr/>
            </a:pPr>
            <a:r>
              <a:rPr lang="ru-RU" sz="1400" b="1" dirty="0"/>
              <a:t>доверительная беседа</a:t>
            </a:r>
          </a:p>
          <a:p>
            <a:pPr eaLnBrk="0" hangingPunct="0">
              <a:defRPr/>
            </a:pPr>
            <a:endParaRPr lang="ru-RU" sz="1200" kern="0" dirty="0">
              <a:solidFill>
                <a:srgbClr val="DA00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750888"/>
            <a:ext cx="8353425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На 9 августа 2017 года: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из </a:t>
            </a:r>
            <a:r>
              <a:rPr lang="ru-RU" b="1" dirty="0">
                <a:solidFill>
                  <a:srgbClr val="C00000"/>
                </a:solidFill>
              </a:rPr>
              <a:t>27,2 тыс. вакансий</a:t>
            </a:r>
            <a:r>
              <a:rPr lang="ru-RU" b="1" dirty="0">
                <a:solidFill>
                  <a:srgbClr val="002060"/>
                </a:solidFill>
              </a:rPr>
              <a:t>, предоставленных в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Центры занятости населения Челябинской  области,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A50021"/>
                </a:solidFill>
              </a:rPr>
              <a:t>57% - по рабочим профессиям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Структура потребности экономики Челябинской области в рабочей силе в разрезе видов экономической деятельности за 2016 год :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(от общей потребности в работниках)</a:t>
            </a:r>
            <a:endParaRPr lang="ru-RU" sz="1400" b="1" dirty="0">
              <a:solidFill>
                <a:srgbClr val="FF0000"/>
              </a:solidFill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  <a:defRPr/>
            </a:pPr>
            <a:r>
              <a:rPr lang="ru-RU" b="1" dirty="0">
                <a:solidFill>
                  <a:srgbClr val="FF0000"/>
                </a:solidFill>
              </a:rPr>
              <a:t>обрабатывающие производства – </a:t>
            </a:r>
            <a:r>
              <a:rPr lang="ru-RU" b="1" dirty="0">
                <a:solidFill>
                  <a:srgbClr val="A50021"/>
                </a:solidFill>
              </a:rPr>
              <a:t>18,8%;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b="1" dirty="0">
                <a:solidFill>
                  <a:srgbClr val="FF0000"/>
                </a:solidFill>
              </a:rPr>
              <a:t>строительство – </a:t>
            </a:r>
            <a:r>
              <a:rPr lang="ru-RU" b="1" dirty="0">
                <a:solidFill>
                  <a:srgbClr val="A50021"/>
                </a:solidFill>
              </a:rPr>
              <a:t>15,2%;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  <a:defRPr/>
            </a:pPr>
            <a:r>
              <a:rPr lang="ru-RU" b="1" dirty="0">
                <a:solidFill>
                  <a:srgbClr val="FF0000"/>
                </a:solidFill>
              </a:rPr>
              <a:t>здравоохранение и предоставление социальных услуг – </a:t>
            </a:r>
            <a:r>
              <a:rPr lang="ru-RU" b="1" dirty="0">
                <a:solidFill>
                  <a:srgbClr val="A50021"/>
                </a:solidFill>
              </a:rPr>
              <a:t>12,3%;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  <a:defRPr/>
            </a:pPr>
            <a:r>
              <a:rPr lang="ru-RU" b="1" dirty="0">
                <a:solidFill>
                  <a:srgbClr val="FF0000"/>
                </a:solidFill>
              </a:rPr>
              <a:t>сельское хозяйство, охота и лесное хозяйство – </a:t>
            </a:r>
            <a:r>
              <a:rPr lang="ru-RU" b="1" dirty="0">
                <a:solidFill>
                  <a:srgbClr val="A50021"/>
                </a:solidFill>
              </a:rPr>
              <a:t>11,6%;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b="1" dirty="0">
                <a:solidFill>
                  <a:srgbClr val="FF0000"/>
                </a:solidFill>
              </a:rPr>
              <a:t>оптовая и розничная торговля – </a:t>
            </a:r>
            <a:r>
              <a:rPr lang="ru-RU" b="1" dirty="0">
                <a:solidFill>
                  <a:srgbClr val="A50021"/>
                </a:solidFill>
              </a:rPr>
              <a:t>10,5%;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FF0000"/>
                </a:solidFill>
              </a:rPr>
              <a:t>- образование – </a:t>
            </a:r>
            <a:r>
              <a:rPr lang="ru-RU" b="1" dirty="0">
                <a:solidFill>
                  <a:srgbClr val="A50021"/>
                </a:solidFill>
              </a:rPr>
              <a:t>7,4%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979613" y="3230563"/>
            <a:ext cx="5545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11765</TotalTime>
  <Words>173</Words>
  <Application>Microsoft Office PowerPoint</Application>
  <PresentationFormat>Экран (4:3)</PresentationFormat>
  <Paragraphs>86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Tahoma</vt:lpstr>
      <vt:lpstr>Times New Roman</vt:lpstr>
      <vt:lpstr>Calibri</vt:lpstr>
      <vt:lpstr>Оформление по умолчанию</vt:lpstr>
      <vt:lpstr>Презентация PowerPoint</vt:lpstr>
      <vt:lpstr>Презентация PowerPoint</vt:lpstr>
      <vt:lpstr>Трудоустройство молодежи  14-29 лет</vt:lpstr>
      <vt:lpstr>Профориентационные услуги ЦЗН в 2016 году</vt:lpstr>
      <vt:lpstr>Презентация PowerPoint</vt:lpstr>
      <vt:lpstr>Презентация PowerPoint</vt:lpstr>
    </vt:vector>
  </TitlesOfParts>
  <Company>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Чередникова Елена Ивановна</cp:lastModifiedBy>
  <cp:revision>994</cp:revision>
  <cp:lastPrinted>2017-07-17T04:55:34Z</cp:lastPrinted>
  <dcterms:created xsi:type="dcterms:W3CDTF">2008-12-11T07:11:05Z</dcterms:created>
  <dcterms:modified xsi:type="dcterms:W3CDTF">2017-08-14T10:03:13Z</dcterms:modified>
</cp:coreProperties>
</file>