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8" r:id="rId2"/>
    <p:sldId id="286" r:id="rId3"/>
    <p:sldId id="271" r:id="rId4"/>
    <p:sldId id="283" r:id="rId5"/>
    <p:sldId id="273" r:id="rId6"/>
    <p:sldId id="275" r:id="rId7"/>
    <p:sldId id="276" r:id="rId8"/>
    <p:sldId id="288" r:id="rId9"/>
    <p:sldId id="277" r:id="rId10"/>
    <p:sldId id="278" r:id="rId11"/>
    <p:sldId id="279" r:id="rId12"/>
    <p:sldId id="280" r:id="rId13"/>
    <p:sldId id="287" r:id="rId14"/>
    <p:sldId id="281" r:id="rId15"/>
    <p:sldId id="290" r:id="rId16"/>
    <p:sldId id="263" r:id="rId17"/>
    <p:sldId id="267" r:id="rId18"/>
    <p:sldId id="28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917AF-3E53-4992-A1E2-8DDF43A85735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C4B9B-6FF2-416F-828A-B627DE8FAA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C4B9B-6FF2-416F-828A-B627DE8FAAC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C4B9B-6FF2-416F-828A-B627DE8FAAC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F1D25-C4CD-4864-B58A-25CB227994A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0" y="-24"/>
            <a:ext cx="9144000" cy="250033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  <a:alpha val="48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1538" y="142876"/>
            <a:ext cx="7647013" cy="1000108"/>
          </a:xfrm>
        </p:spPr>
        <p:txBody>
          <a:bodyPr>
            <a:no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1600" b="1" dirty="0" smtClean="0"/>
              <a:t>Государственное бюджетное профессиональное </a:t>
            </a:r>
            <a:br>
              <a:rPr lang="ru-RU" sz="1600" b="1" dirty="0" smtClean="0"/>
            </a:br>
            <a:r>
              <a:rPr lang="ru-RU" sz="1600" b="1" dirty="0" smtClean="0"/>
              <a:t>образовательное учреждение </a:t>
            </a:r>
            <a:br>
              <a:rPr lang="ru-RU" sz="1600" b="1" dirty="0" smtClean="0"/>
            </a:br>
            <a:r>
              <a:rPr lang="ru-RU" sz="1600" b="1" dirty="0" smtClean="0"/>
              <a:t>«Златоустовский индустриальный</a:t>
            </a:r>
            <a:r>
              <a:rPr lang="en-US" sz="1600" b="1" dirty="0" smtClean="0"/>
              <a:t> </a:t>
            </a:r>
            <a:r>
              <a:rPr lang="ru-RU" sz="1600" b="1" dirty="0" smtClean="0"/>
              <a:t>колледж им. П.П. Аносова»</a:t>
            </a:r>
            <a:endParaRPr lang="ru-RU" sz="1600" b="1" dirty="0"/>
          </a:p>
        </p:txBody>
      </p:sp>
      <p:sp>
        <p:nvSpPr>
          <p:cNvPr id="3078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3080" name="Рисунок 10" descr="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214422"/>
            <a:ext cx="14287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медаль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83381">
            <a:off x="7092443" y="2691987"/>
            <a:ext cx="748298" cy="1279348"/>
          </a:xfrm>
          <a:prstGeom prst="rect">
            <a:avLst/>
          </a:prstGeom>
        </p:spPr>
      </p:pic>
      <p:pic>
        <p:nvPicPr>
          <p:cNvPr id="3081" name="Рисунок 9" descr="5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58" y="2928934"/>
            <a:ext cx="67627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8" descr="6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710" y="3143248"/>
            <a:ext cx="71437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6" descr="8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43900" y="3429000"/>
            <a:ext cx="7350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7" descr="7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12162" y="3857628"/>
            <a:ext cx="73183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FAF86-F8A1-45CE-A3BC-6214AA9B2A50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5" name="Рисунок 14" descr="АНОСОВСКИЙ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357298"/>
            <a:ext cx="6643702" cy="5500702"/>
          </a:xfrm>
          <a:prstGeom prst="rect">
            <a:avLst/>
          </a:prstGeom>
        </p:spPr>
      </p:pic>
      <p:pic>
        <p:nvPicPr>
          <p:cNvPr id="17" name="Рисунок 16" descr="логотип.png"/>
          <p:cNvPicPr>
            <a:picLocks noChangeAspect="1"/>
          </p:cNvPicPr>
          <p:nvPr/>
        </p:nvPicPr>
        <p:blipFill>
          <a:blip r:embed="rId10" cstate="print"/>
          <a:srcRect l="13158" r="15789" b="38233"/>
          <a:stretch>
            <a:fillRect/>
          </a:stretch>
        </p:blipFill>
        <p:spPr>
          <a:xfrm>
            <a:off x="-1" y="0"/>
            <a:ext cx="2035947" cy="1357298"/>
          </a:xfrm>
          <a:prstGeom prst="rect">
            <a:avLst/>
          </a:prstGeom>
        </p:spPr>
      </p:pic>
      <p:pic>
        <p:nvPicPr>
          <p:cNvPr id="18" name="Рисунок 13" descr="2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29562" y="5910263"/>
            <a:ext cx="1214438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214282" y="142852"/>
            <a:ext cx="8643998" cy="65722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Координационный совет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В.В. Сидоров, директор ГБПОУ «ЗлатИК им. П.П. Аносова»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Ю.Н.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Новопашина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заведующий МАДОУ – детский сад №2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Т.Н.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Долейко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директор МАОУ СОШ №34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А.В. Трубчанинов, зам. генерального директора ООО «Завод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Стройтехника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Н.В. Пиксайкина, зам. генерального директора по персоналу и социальной политике АО «Златоустовский машиностроительный завод»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86874" cy="642942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Рабочая группа</a:t>
            </a:r>
          </a:p>
          <a:p>
            <a:pPr>
              <a:buNone/>
            </a:pPr>
            <a:r>
              <a:rPr lang="ru-RU" sz="2600" u="sng" dirty="0" smtClean="0"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- организация, регулирование и планирование инновационной деятельности </a:t>
            </a:r>
          </a:p>
          <a:p>
            <a:pPr>
              <a:buFontTx/>
              <a:buChar char="-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Куницына О.С., 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зам. директора по УМР ГБПОУ «ЗлатИК им. П.П. Аносова»</a:t>
            </a:r>
          </a:p>
          <a:p>
            <a:pPr>
              <a:buFontTx/>
              <a:buChar char="-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Куренкова О.С., 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старший воспитатель МАДОУ – детский сад №2</a:t>
            </a:r>
          </a:p>
          <a:p>
            <a:pPr>
              <a:buFontTx/>
              <a:buChar char="-"/>
            </a:pP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Килина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О. А.,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воспитатель МАДОУ – детский сад №2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Пылаева С.Ю.,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зам. директора по НМР МАОУ СОШ №34</a:t>
            </a:r>
          </a:p>
          <a:p>
            <a:pPr>
              <a:buFontTx/>
              <a:buChar char="-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Тимофеева Е.В.,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преподаватель ГБПОУ «ЗлатИК им. П.П. Аносова»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Набиулина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Т.С., 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психолог ГБПОУ «ЗлатИК им. П.П. Аносова»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715436" cy="65008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Временные творческие группы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 Разработка и проведение мероприятий «ИНФО-БЭБИ», «Папа, мама и я – компьютерная семья», дистанционный командный интернет–турнир «Поколение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2.0». Оформление методических разработок.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Палкина Г.И., Тимофеева Е.В., Староверова Е.С.,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Ахмерова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Н.Д., Майер Ю.В.</a:t>
            </a:r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 Разработка экскурсионных маршрутов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Цуканова И.Н., Палкина Г.И.,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Бобылева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О.И.,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Филатова О.В., Войсковая Е.Ю., Низамутдинов Л.М.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 Планирование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9" name="Picture 2" descr="C:\Users\Куницина\Desktop\планирование 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0"/>
            <a:ext cx="8786874" cy="6858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Этапы реализации проекта 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сентябрь 2016 - декабрь 2019гг.)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Поисково-проектировочный (сентябрь 2016г. – март 2017г.)</a:t>
            </a:r>
          </a:p>
          <a:p>
            <a:pPr marL="457200" indent="-45720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пакет организационно-распорядительных документов по обеспечению профессиональной навигации обучающихся разных возрастных групп;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временных творческих рабочих групп преподавателей.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Актуализационно-внедренческий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(2017/18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год; 2018/19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год)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пакет образовательных продуктов по различным аспектам темы исследовательской работы проекта;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сборник методических рекомендаций  по различным аспектам темы исследовательской работы проекта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Аналитико-результативный (февраль-декабрь 2019г.)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учебно-методические пособия по внедрению модели сетевого взаимодействия;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публикации  статей в периодических изданиях и сборниках научно-практических конференций по результатам исследования;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сборник методических рекомендаций по результатам исследовательской деятельности проекта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501122" cy="6429420"/>
          </a:xfrm>
        </p:spPr>
        <p:txBody>
          <a:bodyPr/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Разработаны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программа деятельности инновационной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площадки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положение об инновационной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  положение о рабочей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положение о временном творческом коллективе педагогических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работников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9300" t="34469" r="43239" b="36273"/>
          <a:stretch>
            <a:fillRect/>
          </a:stretch>
        </p:blipFill>
        <p:spPr bwMode="auto">
          <a:xfrm>
            <a:off x="214283" y="357166"/>
            <a:ext cx="492922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5131" t="32665" r="42437" b="28858"/>
          <a:stretch>
            <a:fillRect/>
          </a:stretch>
        </p:blipFill>
        <p:spPr bwMode="auto">
          <a:xfrm>
            <a:off x="142844" y="4143380"/>
            <a:ext cx="450059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8659" t="27856" r="41635" b="35671"/>
          <a:stretch>
            <a:fillRect/>
          </a:stretch>
        </p:blipFill>
        <p:spPr bwMode="auto">
          <a:xfrm>
            <a:off x="3857620" y="1500174"/>
            <a:ext cx="507209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 l="25975" t="17912" r="25441" b="4810"/>
          <a:stretch>
            <a:fillRect/>
          </a:stretch>
        </p:blipFill>
        <p:spPr bwMode="auto">
          <a:xfrm rot="230304">
            <a:off x="4467516" y="448429"/>
            <a:ext cx="4282708" cy="555904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04"/>
            <a:ext cx="3318285" cy="442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3571876"/>
            <a:ext cx="2375314" cy="316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логотип.png"/>
          <p:cNvPicPr>
            <a:picLocks noChangeAspect="1"/>
          </p:cNvPicPr>
          <p:nvPr/>
        </p:nvPicPr>
        <p:blipFill>
          <a:blip r:embed="rId2" cstate="print"/>
          <a:srcRect l="13158" r="15789" b="38233"/>
          <a:stretch>
            <a:fillRect/>
          </a:stretch>
        </p:blipFill>
        <p:spPr>
          <a:xfrm>
            <a:off x="2643174" y="1785926"/>
            <a:ext cx="3536181" cy="235745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CE24-29CE-4B7D-89CB-B49E6EB3106E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3" cstate="print"/>
          <a:srcRect t="10059" b="15089"/>
          <a:stretch>
            <a:fillRect/>
          </a:stretch>
        </p:blipFill>
        <p:spPr bwMode="auto">
          <a:xfrm rot="899803">
            <a:off x="6257724" y="2458115"/>
            <a:ext cx="2743589" cy="234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IMG_5788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6778" y="1249004"/>
            <a:ext cx="2482198" cy="372143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06179">
            <a:off x="5093529" y="8178"/>
            <a:ext cx="3124015" cy="234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8" r="7838" b="10524"/>
          <a:stretch>
            <a:fillRect/>
          </a:stretch>
        </p:blipFill>
        <p:spPr bwMode="auto">
          <a:xfrm rot="521657">
            <a:off x="4290747" y="4348077"/>
            <a:ext cx="3778920" cy="2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09" r="12927"/>
          <a:stretch>
            <a:fillRect/>
          </a:stretch>
        </p:blipFill>
        <p:spPr bwMode="auto">
          <a:xfrm rot="20851420">
            <a:off x="1140206" y="17338"/>
            <a:ext cx="3056737" cy="229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 t="7107"/>
          <a:stretch>
            <a:fillRect/>
          </a:stretch>
        </p:blipFill>
        <p:spPr bwMode="auto">
          <a:xfrm rot="21047814">
            <a:off x="460663" y="4567239"/>
            <a:ext cx="3452996" cy="213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429420"/>
          </a:xfrm>
        </p:spPr>
        <p:txBody>
          <a:bodyPr/>
          <a:lstStyle/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РИП «Обеспечение навигации по востребованным профессиям технического профиля для обучающихся разных возрастных групп в рамках сетевого взаимодействия»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Куницына О.С\инновационная площадка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523"/>
            <a:ext cx="4643438" cy="656316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429124" y="3214686"/>
            <a:ext cx="4714876" cy="14287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навигации по востребованным профессиям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технического профиля для обучающихся разных возрастных групп в рамках сетевого взаимодействия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286256"/>
            <a:ext cx="3500430" cy="14287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2844" y="214290"/>
            <a:ext cx="8715436" cy="6411939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Проектное управление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метод управления масштабными задачами в условиях временных и ресурсных ограничений для достижения заявленных результатов и поставленных целей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429420"/>
          </a:xfrm>
        </p:spPr>
        <p:txBody>
          <a:bodyPr>
            <a:normAutofit/>
          </a:bodyPr>
          <a:lstStyle/>
          <a:p>
            <a:pPr marL="514350" indent="-514350" algn="ctr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Наличие конкретных целей и задач</a:t>
            </a:r>
          </a:p>
          <a:p>
            <a:pPr marL="514350" indent="-51435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Цели: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Разработка модели сетевого взаимодействия, обеспечивающей  навигацию по профессиям технического профиля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Создание организационно-педагогических  условий обеспечения навигации по востребованным и перспективным профессиям технического профиля для обучающихся дошкольного, школьного возрастов и студентов колледжа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4294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1. Разработать модель сетевого взаимодействия участников образовательного процесса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2. Создать единое информационное образовательное пространство, обеспечивающее навигацию по востребованным профессиям технического профиля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3. Обеспечить материально-технической и методической базой навигацию по профессиям технического профиля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4. Создать психолого-педагогические условия, обеспечивающие непрерывность образовательного процесса в рамках профессиональной навигации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5. Сформировать систему знаний обучающихся о видах  технических специальностей и профессий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Z:\Куницына ОС\от Ушаковой\фото акция неделя без турникетов\QCb727V6u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785794"/>
            <a:ext cx="3252923" cy="2167768"/>
          </a:xfrm>
          <a:prstGeom prst="rect">
            <a:avLst/>
          </a:prstGeom>
          <a:noFill/>
        </p:spPr>
      </p:pic>
      <p:pic>
        <p:nvPicPr>
          <p:cNvPr id="8" name="Picture 4" descr="Z:\Куницына ОС\от Ушаковой\фото акция неделя без турникетов\W0SfyRnRV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2"/>
            <a:ext cx="3601863" cy="2400304"/>
          </a:xfrm>
          <a:prstGeom prst="rect">
            <a:avLst/>
          </a:prstGeom>
          <a:noFill/>
        </p:spPr>
      </p:pic>
      <p:pic>
        <p:nvPicPr>
          <p:cNvPr id="9" name="Picture 6" descr="Z:\Куницына ОС\от Ушаковой\фото акция неделя без турникетов\Wa1iSqpJVlI.jpg"/>
          <p:cNvPicPr>
            <a:picLocks noChangeAspect="1" noChangeArrowheads="1"/>
          </p:cNvPicPr>
          <p:nvPr/>
        </p:nvPicPr>
        <p:blipFill>
          <a:blip r:embed="rId5" cstate="print"/>
          <a:srcRect l="14446"/>
          <a:stretch>
            <a:fillRect/>
          </a:stretch>
        </p:blipFill>
        <p:spPr bwMode="auto">
          <a:xfrm>
            <a:off x="1928794" y="4643446"/>
            <a:ext cx="2659684" cy="2071702"/>
          </a:xfrm>
          <a:prstGeom prst="rect">
            <a:avLst/>
          </a:prstGeom>
          <a:noFill/>
        </p:spPr>
      </p:pic>
      <p:pic>
        <p:nvPicPr>
          <p:cNvPr id="11" name="Picture 8" descr="Z:\Куницына ОС\от Ушаковой\фото акция неделя без турникетов\20170421_0927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929066"/>
            <a:ext cx="3714776" cy="2786082"/>
          </a:xfrm>
          <a:prstGeom prst="rect">
            <a:avLst/>
          </a:prstGeom>
          <a:noFill/>
        </p:spPr>
      </p:pic>
      <p:pic>
        <p:nvPicPr>
          <p:cNvPr id="13" name="Picture 9" descr="Z:\Куницына ОС\ОТ НАБИУЛИНОЙ\фото для Куницыной\IMG_64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14422"/>
            <a:ext cx="3537349" cy="2358232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 Уникальность проектной задачи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Z:\Куницына ОС\от Ушаковой\фото акция неделя без турникетов\0ViVOk1-0jo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071670" y="857232"/>
            <a:ext cx="2842953" cy="1895302"/>
          </a:xfrm>
          <a:prstGeom prst="rect">
            <a:avLst/>
          </a:prstGeom>
          <a:noFill/>
        </p:spPr>
      </p:pic>
      <p:pic>
        <p:nvPicPr>
          <p:cNvPr id="14" name="Picture 10" descr="Z:\Куницына ОС\ОТ НАБИУЛИНОЙ\фото для Куницыной\IMG_4223.JPG"/>
          <p:cNvPicPr>
            <a:picLocks noChangeAspect="1" noChangeArrowheads="1"/>
          </p:cNvPicPr>
          <p:nvPr/>
        </p:nvPicPr>
        <p:blipFill>
          <a:blip r:embed="rId9" cstate="print"/>
          <a:srcRect l="22353" r="20170"/>
          <a:stretch>
            <a:fillRect/>
          </a:stretch>
        </p:blipFill>
        <p:spPr bwMode="auto">
          <a:xfrm>
            <a:off x="3500430" y="2643182"/>
            <a:ext cx="2571768" cy="2982915"/>
          </a:xfrm>
          <a:prstGeom prst="rect">
            <a:avLst/>
          </a:prstGeom>
          <a:noFill/>
        </p:spPr>
      </p:pic>
      <p:pic>
        <p:nvPicPr>
          <p:cNvPr id="10" name="Picture 7" descr="Z:\Куницына ОС\от Ушаковой\фото акция неделя без турникетов\20170301_15534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70048" y="2000240"/>
            <a:ext cx="3048021" cy="22860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35732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3. Совокупность ограничений, в условиях которых реализуется проект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5" name="Picture 3" descr="C:\Users\Куницина\Desktop\ограничен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857364"/>
            <a:ext cx="3924300" cy="39243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логотип.png"/>
          <p:cNvPicPr>
            <a:picLocks noChangeAspect="1"/>
          </p:cNvPicPr>
          <p:nvPr/>
        </p:nvPicPr>
        <p:blipFill>
          <a:blip r:embed="rId2" cstate="print"/>
          <a:srcRect l="13158" r="15789" b="38233"/>
          <a:stretch>
            <a:fillRect/>
          </a:stretch>
        </p:blipFill>
        <p:spPr>
          <a:xfrm>
            <a:off x="1428727" y="857232"/>
            <a:ext cx="6000791" cy="4000527"/>
          </a:xfrm>
          <a:prstGeom prst="rect">
            <a:avLst/>
          </a:prstGeom>
        </p:spPr>
      </p:pic>
      <p:pic>
        <p:nvPicPr>
          <p:cNvPr id="10" name="Picture 6" descr="Z:\Забалуева ЕИ\от Куницыной\p42_p304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2959108" cy="24935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71472" y="2643182"/>
            <a:ext cx="1530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0892" y="2786058"/>
            <a:ext cx="985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Школа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http://goruozlat.ru/wp-content/themes/goruo2/images/logo-143730432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071942"/>
            <a:ext cx="2714644" cy="2150732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00034" y="6150114"/>
            <a:ext cx="343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молодежной политики ЗГО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15140" y="6357958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Работодатели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Куницина\Desktop\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214290"/>
            <a:ext cx="3214690" cy="2571752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5" name="Picture 2" descr="D:\Куницына О.С\социальное_партнёрство\ВИДЕО СИДОРОВ\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3857628"/>
            <a:ext cx="3333773" cy="2500330"/>
          </a:xfrm>
          <a:prstGeom prst="ellipse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552</Words>
  <PresentationFormat>Экран (4:3)</PresentationFormat>
  <Paragraphs>80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Государственное бюджетное профессиональное  образовательное учреждение  «Златоустовский индустриальный колледж им. П.П. Аносова»</vt:lpstr>
      <vt:lpstr>Слайд 2</vt:lpstr>
      <vt:lpstr>Слайд 3</vt:lpstr>
      <vt:lpstr>Слайд 4</vt:lpstr>
      <vt:lpstr>Слайд 5</vt:lpstr>
      <vt:lpstr>Слайд 6</vt:lpstr>
      <vt:lpstr>2. Уникальность проектной задачи</vt:lpstr>
      <vt:lpstr> 3. Совокупность ограничений, в условиях которых реализуется проект </vt:lpstr>
      <vt:lpstr>Слайд 9</vt:lpstr>
      <vt:lpstr>Слайд 10</vt:lpstr>
      <vt:lpstr>Слайд 11</vt:lpstr>
      <vt:lpstr>Слайд 12</vt:lpstr>
      <vt:lpstr> 4. Планирование 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Куницина</dc:creator>
  <cp:lastModifiedBy>Куницина</cp:lastModifiedBy>
  <cp:revision>56</cp:revision>
  <dcterms:modified xsi:type="dcterms:W3CDTF">2017-08-14T07:00:50Z</dcterms:modified>
</cp:coreProperties>
</file>