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8" r:id="rId12"/>
    <p:sldId id="282" r:id="rId13"/>
    <p:sldId id="309" r:id="rId14"/>
    <p:sldId id="310" r:id="rId15"/>
    <p:sldId id="311" r:id="rId16"/>
    <p:sldId id="314" r:id="rId17"/>
    <p:sldId id="315" r:id="rId18"/>
    <p:sldId id="316" r:id="rId19"/>
    <p:sldId id="317" r:id="rId20"/>
    <p:sldId id="312" r:id="rId21"/>
    <p:sldId id="285" r:id="rId22"/>
    <p:sldId id="284" r:id="rId23"/>
    <p:sldId id="287" r:id="rId24"/>
    <p:sldId id="313" r:id="rId25"/>
    <p:sldId id="319" r:id="rId26"/>
    <p:sldId id="289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4660"/>
  </p:normalViewPr>
  <p:slideViewPr>
    <p:cSldViewPr>
      <p:cViewPr varScale="1">
        <p:scale>
          <a:sx n="111" d="100"/>
          <a:sy n="111" d="100"/>
        </p:scale>
        <p:origin x="-28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s1\&#1089;&#1086;&#1090;&#1088;&#1091;&#1076;&#1085;&#1080;&#1082;&#1080;%20&#1095;&#1080;&#1088;&#1087;&#1086;\&#1057;&#1090;&#1072;&#1096;&#1082;&#1077;&#1074;&#1080;&#1095;%20&#1048;.&#1056;\&#1051;&#1080;&#1095;&#1085;&#1072;&#1103;\&#1053;&#1072;&#1096;%20&#1078;&#1091;&#1088;&#1085;&#1072;&#1083;\&#1095;&#1077;&#1090;&#1099;&#1088;&#1085;&#1072;&#1076;&#1094;&#1072;&#1090;&#1099;&#1081;%20&#1085;&#1086;&#1084;&#1077;&#1088;\&#1056;&#1077;&#1077;&#1089;&#1090;&#1088;_2017%20&#1085;&#1072;%2017%20&#1072;&#1087;&#108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 подписки на журнал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'[Реестр_2017 на 17 апр.xls]Динамика по годам'!$A$6:$A$8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'[Реестр_2017 на 17 апр.xls]Динамика по годам'!$B$6:$B$8</c:f>
              <c:numCache>
                <c:formatCode>0.00%</c:formatCode>
                <c:ptCount val="3"/>
                <c:pt idx="0">
                  <c:v>0.7142857142857143</c:v>
                </c:pt>
                <c:pt idx="1">
                  <c:v>0.80851063829787229</c:v>
                </c:pt>
                <c:pt idx="2">
                  <c:v>0.95652173913043481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79520"/>
        <c:axId val="76781440"/>
      </c:barChart>
      <c:catAx>
        <c:axId val="7677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81440"/>
        <c:crosses val="autoZero"/>
        <c:auto val="1"/>
        <c:lblAlgn val="ctr"/>
        <c:lblOffset val="100"/>
        <c:noMultiLvlLbl val="0"/>
      </c:catAx>
      <c:valAx>
        <c:axId val="7678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ПОО, подписавшихся на журнал</a:t>
                </a:r>
                <a:endParaRPr lang="ru-RU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779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6C56-1452-4A44-9C65-C33FB85760DE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6A7A-341E-4224-95A9-90CC49E4B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0948-14C8-4E72-BFB6-8D15D0F142B3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53FB-9670-4FEE-A695-909DD290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3FB-9670-4FEE-A695-909DD2906C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2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7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4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9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/>
            </a:gs>
            <a:gs pos="88000">
              <a:schemeClr val="bg2">
                <a:lumMod val="9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ADB3-B224-40C7-88CE-503E4575C246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616E-57FF-4C30-ADA9-60D1FA2E1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elibrary.ru/title_about.asp?id=5009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229338" cy="11025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Проектное управление инновационной деятельностью в профессиональных образовательных организациях региона 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579862"/>
            <a:ext cx="5216624" cy="1224136"/>
          </a:xfrm>
        </p:spPr>
        <p:txBody>
          <a:bodyPr>
            <a:noAutofit/>
          </a:bodyPr>
          <a:lstStyle/>
          <a:p>
            <a:pPr algn="r"/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Е.П. </a:t>
            </a:r>
            <a:r>
              <a:rPr lang="ru-RU" alt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Сичинский</a:t>
            </a:r>
            <a:r>
              <a:rPr lang="ru-RU" alt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alt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ректор ГБУ ДПО ЧИРПО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47664" y="267494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Челябинский институт развития профессионального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298341" cy="7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555526"/>
            <a:ext cx="7618040" cy="40386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Жизненный цикл инновации: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нициирование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Зрелость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Рутинизация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– это процесс смены инноваций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проектами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проектный менеджмент</a:t>
            </a:r>
          </a:p>
          <a:p>
            <a:pPr lvl="0" fontAlgn="base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PRINCE2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1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«традиционное» проектное управление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308187"/>
            <a:ext cx="3816424" cy="309634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1. Инициация.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Реализация.    Мониторинг  и   оценка.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4. Завершение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проекта. 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308187"/>
            <a:ext cx="3816424" cy="309634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распространённый метод управления проектами, основанный на так называемом «водопадном» (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Waterfall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или каскадном цикле, при котором задача передаётся последовательно по этапам, напоминающим поток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работа над РИП, и управление инновационной работой в ПОО региона – это классическое проектное управление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19972" y="2604738"/>
            <a:ext cx="576064" cy="504056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 1. Инициация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1600" dirty="0" smtClean="0"/>
              <a:t>ПОСТАНОВЛЕНИЕ Правительства РФ от 15.10.2016 </a:t>
            </a:r>
            <a:r>
              <a:rPr lang="ru-RU" sz="1600" dirty="0"/>
              <a:t>г. N 1050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инициатором проекта предложения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приоритетному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проекту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проектный офис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паспорта приоритетного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азначении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функционального заказчика и руководителя приоритетного проекта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Порядок открытия РИП в Челябинской области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Согласование темы РИП в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ГБУ ДПО ЧИРПО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Согласование темы РИП в Управлении профессионального образования Министерства образования и науки Челябинской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6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 2. Планирование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ПОСТАНОВЛЕНИЕ Правительства РФ от 15.10.2016 г. N </a:t>
            </a:r>
            <a:r>
              <a:rPr lang="ru-RU" dirty="0" smtClean="0"/>
              <a:t>1050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/>
              <a:t>Р</a:t>
            </a:r>
            <a:r>
              <a:rPr lang="ru-RU" sz="1800" dirty="0" smtClean="0"/>
              <a:t>азрабатывается </a:t>
            </a:r>
            <a:r>
              <a:rPr lang="ru-RU" sz="1800" dirty="0"/>
              <a:t>сводный план приоритетного проекта 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а) план приоритетного </a:t>
            </a:r>
            <a:r>
              <a:rPr lang="ru-RU" sz="1800" dirty="0" smtClean="0"/>
              <a:t>проекта </a:t>
            </a:r>
            <a:r>
              <a:rPr lang="ru-RU" sz="1800" dirty="0"/>
              <a:t>по контрольным точкам;</a:t>
            </a:r>
          </a:p>
          <a:p>
            <a:r>
              <a:rPr lang="ru-RU" sz="1800" dirty="0"/>
              <a:t>б) план согласований и контрольных мероприятий приоритетного </a:t>
            </a:r>
            <a:r>
              <a:rPr lang="ru-RU" sz="1800" dirty="0" smtClean="0"/>
              <a:t>проекта;</a:t>
            </a:r>
            <a:endParaRPr lang="ru-RU" sz="1800" dirty="0"/>
          </a:p>
          <a:p>
            <a:r>
              <a:rPr lang="ru-RU" sz="1800" dirty="0"/>
              <a:t>в) план финансового обеспечения приоритетного </a:t>
            </a:r>
            <a:r>
              <a:rPr lang="ru-RU" sz="1800" dirty="0" smtClean="0"/>
              <a:t>проекта;</a:t>
            </a:r>
            <a:endParaRPr lang="ru-RU" sz="1800" dirty="0"/>
          </a:p>
          <a:p>
            <a:r>
              <a:rPr lang="ru-RU" sz="1800" dirty="0"/>
              <a:t>г) план управления приоритетным проектом 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Утверждение сводного плана в проектном комитете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Порядок открытия РИП в Челябинской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Подготовка ПОО заявительных документов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Экспертиза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Рассмотрение заявительных документов на заседании Областного совета по научно-методической и инновационной работе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Приказ Министра об открытии РИП и назначении руководителя.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Реализация. Мониторинг  и   оценка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ПОСТАНОВЛЕНИЕ Правительства РФ от 15.10.2016 г. N 1050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 выполнения каждого этапа.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корректив.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актуальности его целей, задач и способов реализации с учетом имеющихся рисков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Порядок открытия РИП в Челябинской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Промежуточный отчет о выполнении программы РИП.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Отчет по завершении каждого этапа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представляется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форме статьи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журнале «Инновационное развитие профессионального 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5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Типологически критерии нормативно-</a:t>
            </a:r>
            <a:r>
              <a:rPr lang="ru-RU" sz="2800" dirty="0" err="1"/>
              <a:t>деятельностной</a:t>
            </a:r>
            <a:r>
              <a:rPr lang="ru-RU" sz="2800" dirty="0"/>
              <a:t> </a:t>
            </a:r>
            <a:r>
              <a:rPr lang="ru-RU" sz="2800" dirty="0" smtClean="0"/>
              <a:t>экспертизы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общие </a:t>
            </a:r>
            <a:r>
              <a:rPr lang="ru-RU" dirty="0"/>
              <a:t>(оценка значимости инновации с точки зрения современных тенденций и целей развития образования),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специальные </a:t>
            </a:r>
            <a:r>
              <a:rPr lang="ru-RU" dirty="0"/>
              <a:t>(оценка содержательности и компетентности специалистов, внедряющих инновации)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конкретные </a:t>
            </a:r>
            <a:r>
              <a:rPr lang="ru-RU" dirty="0"/>
              <a:t>(оценка возможностей воплощения и жизнеспособности инновации) 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ru-RU" sz="2400" dirty="0"/>
              <a:t>Критерии оценки </a:t>
            </a:r>
            <a:r>
              <a:rPr lang="ru-RU" sz="2400" dirty="0" smtClean="0"/>
              <a:t>РИП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718257"/>
              </p:ext>
            </p:extLst>
          </p:nvPr>
        </p:nvGraphicFramePr>
        <p:xfrm>
          <a:off x="467544" y="915567"/>
          <a:ext cx="8208913" cy="3947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232"/>
                <a:gridCol w="2174052"/>
                <a:gridCol w="2656225"/>
                <a:gridCol w="2093404"/>
              </a:tblGrid>
              <a:tr h="33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Критерий</a:t>
                      </a:r>
                      <a:endParaRPr lang="ru-RU" sz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Показатель</a:t>
                      </a:r>
                      <a:endParaRPr lang="ru-RU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Индикатор</a:t>
                      </a:r>
                      <a:endParaRPr lang="ru-RU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Баллы</a:t>
                      </a:r>
                      <a:endParaRPr lang="ru-RU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/>
                </a:tc>
              </a:tr>
              <a:tr h="440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Общие критерии</a:t>
                      </a:r>
                      <a:endParaRPr lang="ru-RU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1. Актуальность и востребованность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Соответствие федеральной инновационной и научно-технической стратегии развития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Соответствие стратегии развития инновационной деятельности региона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Соответствие программе развития ПОО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Доля мероприятий ИД, соответствующих приоритетным направлениям федеральной программы/стратегии,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Доля мероприятий ИД, соответствующих приоритетным направлениям инновационной деятельности в Челябинской обл.,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Доля мероприятий ИД в общей численности мероприятий программы развития ПОО за отчетный период, 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30-50% - 1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50-75% - 2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75% и выше - 3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30-50% - 1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50-75% - 2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75% и выше - 3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10-25% - 1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25-55% - 2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55% и выше - 3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1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2. Новизна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Разработка новых подходов, совершенствование и модернизация существующей образовательной 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инновационных продуктов (технологии, методы, средства), шт.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1-3 –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4-6 –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7-10 – 3 балла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98" marR="1259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8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Критерии оценки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РИП (продолжение)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Эффективность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пед.работников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участвующих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пед.работников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задействованных в ИД, – победителей и призеров конкурсов на региональном, федеральном и международном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выступлений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пед.работников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задействованных в ИД, на конференциях и семинарах регионального, федерального, международного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 ПОО методических и научно-практических материалов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 студентов -победителей и призеров региональных, всероссийских, международных олимпиад, конкурсов профессионального мастерства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Достижение высоких результатов промежуточной аттестации студентов, включенных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Мероприятия, проведенные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диссертационных исследований по теме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подписанных соглашений о партнерстве в инновационной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Степень достижения поставленных целей в рамках ИД </a:t>
            </a:r>
          </a:p>
        </p:txBody>
      </p:sp>
    </p:spTree>
    <p:extLst>
      <p:ext uri="{BB962C8B-B14F-4D97-AF65-F5344CB8AC3E}">
        <p14:creationId xmlns:p14="http://schemas.microsoft.com/office/powerpoint/2010/main" val="98285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Критерии оценки РИП (продолжение)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87273"/>
              </p:ext>
            </p:extLst>
          </p:nvPr>
        </p:nvGraphicFramePr>
        <p:xfrm>
          <a:off x="395536" y="987574"/>
          <a:ext cx="8229600" cy="4264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473"/>
                <a:gridCol w="1602191"/>
                <a:gridCol w="3240257"/>
                <a:gridCol w="2098679"/>
              </a:tblGrid>
              <a:tr h="253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Управляемость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организационных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 для реализации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методик оценки и диагностики в рамках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8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структурных подразделений ПОО, задействованных в реализацию и координацию ИД, в общем числе структурных подразделений ПОО,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indent="358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58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творческих коллективов, созданных в рамках ИД, шт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методик оценки и диагностики исходного состояния практики и промежуточных результатов деятельности в рамках ИД, шт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10-20% - 1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20-40% - 2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 и более - 3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 –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и более – 3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– 1 балл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– 2 балла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и выше – 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0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Тиражируемость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диссеминация опыта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Масштаб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тиражируемости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результатов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по результатам ИД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региональном,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федеральном,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международном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уровне, шт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1 балл; 2 – 2 балла; 3 и более – 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1 - 2 балла; 2 – 4 балла; 3 и более - 6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1- 3 балла; 2 – 6 баллов; 3 и более - 9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1" marR="61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Тематика исследований по проблеме проектного метода управления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проектного метода;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 проектного управления;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проектного управления;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 проектного управления и их функции;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Преимущества и недостатки проектного управления;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Сравнительный анализ проектного управления с другими видами управлений;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Стандарты проектного управления;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Практики проектного управления и др.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Этап 4. Завершение проекта.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ПОСТАНОВЛЕНИЕ Правительства РФ от 15.10.2016 г. N </a:t>
            </a:r>
            <a:r>
              <a:rPr lang="ru-RU" dirty="0" smtClean="0"/>
              <a:t>1050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итогового отчета.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Согласование отчета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функциональным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заказчиком, ФПО,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участниками приоритетного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президиума Совета о плановом завершении приоритетного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Порядок открытия РИП в Челябинской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Подготовка итогового отчета.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Решение областного совета по научно-методической и инновационной деятельности о завершении работы РИП.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Публикация итогового отчета в Приложении к журналу «Инновационное развитие профессионального образования».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2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83518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Журнал зарегистрирован Управлением </a:t>
            </a:r>
            <a:r>
              <a:rPr lang="ru-RU" dirty="0" err="1"/>
              <a:t>Роскомнадзора</a:t>
            </a:r>
            <a:r>
              <a:rPr lang="ru-RU" dirty="0"/>
              <a:t> по Челябинской области (</a:t>
            </a:r>
            <a:r>
              <a:rPr lang="ru-RU" dirty="0" err="1"/>
              <a:t>св</a:t>
            </a:r>
            <a:r>
              <a:rPr lang="ru-RU" dirty="0"/>
              <a:t>-во о регистрации </a:t>
            </a:r>
            <a:r>
              <a:rPr lang="ru-RU" dirty="0" smtClean="0"/>
              <a:t>средства массовой </a:t>
            </a:r>
            <a:r>
              <a:rPr lang="ru-RU" dirty="0"/>
              <a:t>информации ПИ № ТУ74-00755 от 24.05.2012);перерегистрирован Федеральной службой по </a:t>
            </a:r>
            <a:r>
              <a:rPr lang="ru-RU" dirty="0" smtClean="0"/>
              <a:t>надзору в </a:t>
            </a:r>
            <a:r>
              <a:rPr lang="ru-RU" dirty="0"/>
              <a:t>сфере связи, информационных технологий и массовых коммуникаций (</a:t>
            </a:r>
            <a:r>
              <a:rPr lang="ru-RU" dirty="0" err="1"/>
              <a:t>Роскомнадзор</a:t>
            </a:r>
            <a:r>
              <a:rPr lang="ru-RU" dirty="0"/>
              <a:t>) в связи с изменением территории распространения (ПИ № ФС77-63277 от 06.10.2015); </a:t>
            </a:r>
            <a:r>
              <a:rPr lang="ru-RU" b="1" dirty="0"/>
              <a:t>перерегистрирован Федеральной службой по надзору в сфере связи, информационных </a:t>
            </a:r>
            <a:r>
              <a:rPr lang="ru-RU" b="1" dirty="0" smtClean="0"/>
              <a:t>технологий и </a:t>
            </a:r>
            <a:r>
              <a:rPr lang="ru-RU" b="1" dirty="0"/>
              <a:t>массовых коммуникаций (</a:t>
            </a:r>
            <a:r>
              <a:rPr lang="ru-RU" b="1" dirty="0" err="1"/>
              <a:t>Роскомнадзор</a:t>
            </a:r>
            <a:r>
              <a:rPr lang="ru-RU" b="1" dirty="0"/>
              <a:t>) в связи с изменением наименования учредителя и </a:t>
            </a:r>
            <a:r>
              <a:rPr lang="ru-RU" b="1" dirty="0" smtClean="0"/>
              <a:t>периодичности выхода </a:t>
            </a:r>
            <a:r>
              <a:rPr lang="ru-RU" b="1" dirty="0"/>
              <a:t>в свет (ПИ № ФС77-65268 от 12.04.2016</a:t>
            </a:r>
            <a:r>
              <a:rPr lang="ru-RU" b="1" dirty="0" smtClean="0"/>
              <a:t>).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Индекс научного цитирования</a:t>
            </a:r>
            <a:r>
              <a:rPr lang="ru-RU" b="1" dirty="0" smtClean="0"/>
              <a:t>: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elibrary.ru/title_about.asp?id=50091</a:t>
            </a:r>
            <a:endParaRPr lang="ru-RU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Подписной индекс издания в </a:t>
            </a:r>
            <a:r>
              <a:rPr lang="ru-RU" b="1" dirty="0" smtClean="0"/>
              <a:t>каталоге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Агентства «Роспечать» «ГАЗЕТЫ. ЖУРНАЛЫ»:</a:t>
            </a:r>
            <a:r>
              <a:rPr lang="ru-RU" dirty="0"/>
              <a:t> </a:t>
            </a:r>
            <a:r>
              <a:rPr lang="ru-RU" b="1" dirty="0"/>
              <a:t>80813</a:t>
            </a:r>
            <a:r>
              <a:rPr lang="ru-RU" dirty="0"/>
              <a:t>.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58462" y="2884175"/>
            <a:ext cx="2567414" cy="1999311"/>
            <a:chOff x="1997161" y="1543796"/>
            <a:chExt cx="5069021" cy="348368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1"/>
            <a:stretch/>
          </p:blipFill>
          <p:spPr>
            <a:xfrm rot="20741401">
              <a:off x="2160769" y="1543796"/>
              <a:ext cx="2080172" cy="294580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-1"/>
            <a:stretch/>
          </p:blipFill>
          <p:spPr>
            <a:xfrm rot="20732021">
              <a:off x="1997161" y="2101933"/>
              <a:ext cx="2070472" cy="29255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/>
            <a:stretch/>
          </p:blipFill>
          <p:spPr>
            <a:xfrm rot="1145866">
              <a:off x="4929624" y="1612854"/>
              <a:ext cx="2017530" cy="285558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0"/>
            <a:stretch/>
          </p:blipFill>
          <p:spPr>
            <a:xfrm rot="1215432">
              <a:off x="5041041" y="2138739"/>
              <a:ext cx="2025141" cy="287587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9"/>
            <a:stretch/>
          </p:blipFill>
          <p:spPr>
            <a:xfrm>
              <a:off x="3563888" y="1844824"/>
              <a:ext cx="2122296" cy="3014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9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218" y="339502"/>
            <a:ext cx="8481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 (на бумажном носителе)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инновационная деятельность в учреждениях профессионального образования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учреждения профессионального образования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методы борьбы с асоциальными проявлениями в ПОО СПО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одаренными обучающимися в ПОО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подготовки высококвалифицированных рабочих и специалистов среднего звена для экономики региона в ПОО Челябинской области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СПО: опыт и результаты внедрения в профессиональных образовательных организациях Челябинской области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39424295"/>
              </p:ext>
            </p:extLst>
          </p:nvPr>
        </p:nvGraphicFramePr>
        <p:xfrm>
          <a:off x="1331640" y="411510"/>
          <a:ext cx="64807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67544" y="3538224"/>
            <a:ext cx="8460940" cy="135888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журнал не подписались</a:t>
            </a:r>
          </a:p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ГБПОУ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Каслинский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промышленно-гуманитарный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техникум»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ГБПОУ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Миасский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геологоразведочный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колледж»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590875"/>
            <a:ext cx="4320480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635646"/>
            <a:ext cx="4320480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совет по научно-методической и инновационной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2859782"/>
            <a:ext cx="3744416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сравнительной педагогики и инноваций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ГБУ ДПО ЧИРПО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4092609"/>
            <a:ext cx="2304256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2004377"/>
            <a:ext cx="792088" cy="20882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РИП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3051" y="1995358"/>
            <a:ext cx="720080" cy="20882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РИП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87824" y="1310955"/>
            <a:ext cx="72008" cy="324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023828" y="2499742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023828" y="3723878"/>
            <a:ext cx="45719" cy="368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580112" y="1310955"/>
            <a:ext cx="45719" cy="684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660232" y="1310955"/>
            <a:ext cx="45719" cy="612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8" y="4218974"/>
            <a:ext cx="2808312" cy="5847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РИП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580112" y="4083590"/>
            <a:ext cx="45719" cy="135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инновационной деятельностью в системе профессионального образования Челябинской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экспертного сообщества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процедуры оценки эффективности деятельности РИП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прилагать к отчету об итогах деятельности РИП план внедрения полученных результатов в деятельность ПОО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38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70" y="1995686"/>
            <a:ext cx="3988681" cy="292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1801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Египетские пирамиды и Великая Китайская стена являются продуктами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проектного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управления из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доисторических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эпох.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Модель зрелости Беркли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 descr="Модель зрелости Беркл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992887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70958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Характеристика 1-го уровня зрелости "Специализированное управление"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403244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высшее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руководство не понимает выгод и не поддерживает управление проектами,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организации существует функциональная организационная структура,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инструменты и методы управления проектами применяются непоследовательно, нерегулярно или не применяются,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организации отсутствуют формализованные руководства и процедуры управления проектами,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формализован только процесс планирования проектов,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работы проекта определены слабо, оценка стоимости проекта очень приблизительная,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сбор и анализ информации проводится не на постоянной основе,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успех проекта в значительной степени зависит от индивидуальных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усилий членов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команды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70958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5-го уровня "Непрерывное совершенствование"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38884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Процессы управления проектами совершенствуются на постоянной основе,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Используется системный и структурированный и системный подход к планированию и контролю проектов,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Организован автоматизированный сбор данных, использующихся для определения неработающих элементов процессов,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Внедряются инновации,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член команды проекта поддерживает и улучшает проектно-ориентированное окружение,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Проблем, связанные с применением методов и инструментов управления проектами осознаются и решаются, чтобы обеспечить успех реализуемых проектов.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Организационные формы проектного управления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Линейно-функциональная структура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(создание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рабочих групп из представителей различных функциональных структур,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Управление осуществляется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ведущими специалистами, каждый из которых частично занят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проектом).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Матричная форма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Управление и координация работ по проекту в этом случае осуществляется специализированной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Дирекцией.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Персонал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может быть частично или полностью привлеченным.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Проектная структура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Персонал Дирекции полностью занят реализацией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Проектный метод управления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Инновация в управленческой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 внедрения инноваций в деятельность организации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635646"/>
            <a:ext cx="3528392" cy="29523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635646"/>
            <a:ext cx="3744416" cy="29523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Сравнение функций традиционного (функционального) и проектного менеджмента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78849"/>
              </p:ext>
            </p:extLst>
          </p:nvPr>
        </p:nvGraphicFramePr>
        <p:xfrm>
          <a:off x="457200" y="1203598"/>
          <a:ext cx="8229600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3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Функциональный менеджмент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Проектный менеджмент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Ответственность за поддержание статус-кво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Ответственность за возникающие изменения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Полномочия определены структурой управления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Неопределенность полномочий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Устойчивый круг задач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Постоянно изменяющийся круг задач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Ответственность ограничена утвержденными функциями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Ответственность за пакет </a:t>
                      </a:r>
                      <a:r>
                        <a:rPr lang="ru-RU" sz="1400" b="0" dirty="0" err="1">
                          <a:effectLst/>
                        </a:rPr>
                        <a:t>межфункциональных</a:t>
                      </a:r>
                      <a:r>
                        <a:rPr lang="ru-RU" sz="1400" b="0" dirty="0">
                          <a:effectLst/>
                        </a:rPr>
                        <a:t> задач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Работы выполняются в стабильных организационных структурах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Работа в структурах, действующих в пределах проектного цикла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Круг задач, подлежащих выполнению, не меняется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Преобладание нестандартной (инновационной) деятельности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Основная задача — оптимизация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Основная задача — разрешение конфликтов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Успех определяется достижением промежуточных функциональных результатов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Успех определяется достижением установленных конечных целей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Ограниченная изменчивость условий и ситуаций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Неопределенность внутренне присуща деятельности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119"/>
            </a:avLst>
          </a:prstGeom>
          <a:solidFill>
            <a:srgbClr val="A87B4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1163</Words>
  <Application>Microsoft Office PowerPoint</Application>
  <PresentationFormat>Экран (16:9)</PresentationFormat>
  <Paragraphs>273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Проектное управление инновационной деятельностью в профессиональных образовательных организациях региона  </vt:lpstr>
      <vt:lpstr>Тематика исследований по проблеме проектного метода управления</vt:lpstr>
      <vt:lpstr>Презентация PowerPoint</vt:lpstr>
      <vt:lpstr>Модель зрелости Беркли</vt:lpstr>
      <vt:lpstr>Характеристика 1-го уровня зрелости "Специализированное управление"</vt:lpstr>
      <vt:lpstr>Характеристика 5-го уровня "Непрерывное совершенствование"</vt:lpstr>
      <vt:lpstr>Организационные формы проектного управления</vt:lpstr>
      <vt:lpstr>Проектный метод управления</vt:lpstr>
      <vt:lpstr>Сравнение функций традиционного (функционального) и проектного менеджмента</vt:lpstr>
      <vt:lpstr>Презентация PowerPoint</vt:lpstr>
      <vt:lpstr>Системы управления проектами</vt:lpstr>
      <vt:lpstr>Классическое или «традиционное» проектное управление</vt:lpstr>
      <vt:lpstr>Этап 1. Инициация.</vt:lpstr>
      <vt:lpstr>Этап 2. Планирование</vt:lpstr>
      <vt:lpstr>Этап 3. Реализация. Мониторинг  и   оценка.</vt:lpstr>
      <vt:lpstr>Типологически критерии нормативно-деятельностной экспертизы</vt:lpstr>
      <vt:lpstr>Критерии оценки РИП</vt:lpstr>
      <vt:lpstr>Критерии оценки РИП (продолжение)</vt:lpstr>
      <vt:lpstr>Критерии оценки РИП (продолжение)</vt:lpstr>
      <vt:lpstr>Этап 4. Завершение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совершенствования управления инновационной деятельностью в системе профессионального образования Челябинской области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информационного взаимодействия  Челябинского института развития профессионального образования</dc:title>
  <dc:creator>Башарина Ольга Валентиновна</dc:creator>
  <cp:lastModifiedBy>Аня</cp:lastModifiedBy>
  <cp:revision>147</cp:revision>
  <cp:lastPrinted>2017-05-17T11:40:07Z</cp:lastPrinted>
  <dcterms:created xsi:type="dcterms:W3CDTF">2017-04-03T06:31:48Z</dcterms:created>
  <dcterms:modified xsi:type="dcterms:W3CDTF">2017-08-15T16:15:52Z</dcterms:modified>
</cp:coreProperties>
</file>