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8" r:id="rId3"/>
    <p:sldId id="261" r:id="rId4"/>
    <p:sldId id="262" r:id="rId5"/>
    <p:sldId id="263" r:id="rId6"/>
    <p:sldId id="265" r:id="rId7"/>
    <p:sldId id="264" r:id="rId8"/>
    <p:sldId id="266" r:id="rId9"/>
    <p:sldId id="260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3E93-DD38-40D7-AC1A-57197CDEA921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C7D9-1BAC-4242-910C-26856E738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549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3E93-DD38-40D7-AC1A-57197CDEA921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C7D9-1BAC-4242-910C-26856E738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349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3E93-DD38-40D7-AC1A-57197CDEA921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C7D9-1BAC-4242-910C-26856E738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299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3E93-DD38-40D7-AC1A-57197CDEA921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C7D9-1BAC-4242-910C-26856E738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00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3E93-DD38-40D7-AC1A-57197CDEA921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C7D9-1BAC-4242-910C-26856E738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803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3E93-DD38-40D7-AC1A-57197CDEA921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C7D9-1BAC-4242-910C-26856E738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736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3E93-DD38-40D7-AC1A-57197CDEA921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C7D9-1BAC-4242-910C-26856E738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871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3E93-DD38-40D7-AC1A-57197CDEA921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C7D9-1BAC-4242-910C-26856E738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133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3E93-DD38-40D7-AC1A-57197CDEA921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C7D9-1BAC-4242-910C-26856E738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165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3E93-DD38-40D7-AC1A-57197CDEA921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C7D9-1BAC-4242-910C-26856E738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244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A3E93-DD38-40D7-AC1A-57197CDEA921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8C7D9-1BAC-4242-910C-26856E738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075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A3E93-DD38-40D7-AC1A-57197CDEA921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8C7D9-1BAC-4242-910C-26856E7389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91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-koncept.ru/2016/96187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разработке программы развития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 образовательной организации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2019 – 2023 гг.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524000" y="4327556"/>
            <a:ext cx="9144000" cy="930244"/>
          </a:xfrm>
        </p:spPr>
        <p:txBody>
          <a:bodyPr/>
          <a:lstStyle/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Сичинский Е.П.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Ректор ГБУ ДПО ЧИРПО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22672" y="11115"/>
            <a:ext cx="12169328" cy="996157"/>
            <a:chOff x="22672" y="11115"/>
            <a:chExt cx="12169328" cy="996157"/>
          </a:xfrm>
        </p:grpSpPr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672" y="11115"/>
              <a:ext cx="9452610" cy="996156"/>
            </a:xfrm>
            <a:prstGeom prst="rect">
              <a:avLst/>
            </a:prstGeom>
          </p:spPr>
        </p:pic>
        <p:grpSp>
          <p:nvGrpSpPr>
            <p:cNvPr id="8" name="Группа 7"/>
            <p:cNvGrpSpPr/>
            <p:nvPr/>
          </p:nvGrpSpPr>
          <p:grpSpPr>
            <a:xfrm>
              <a:off x="22672" y="11115"/>
              <a:ext cx="12169328" cy="996157"/>
              <a:chOff x="22672" y="0"/>
              <a:chExt cx="12169328" cy="996157"/>
            </a:xfrm>
          </p:grpSpPr>
          <p:pic>
            <p:nvPicPr>
              <p:cNvPr id="9" name="Picture 6" descr="http://www.chirpo.ru/scin/3.gif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672" y="16123"/>
                <a:ext cx="1381125" cy="87353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Рисунок 9"/>
              <p:cNvPicPr>
                <a:picLocks noChangeAspect="1"/>
              </p:cNvPicPr>
              <p:nvPr/>
            </p:nvPicPr>
            <p:blipFill rotWithShape="1">
              <a:blip r:embed="rId2"/>
              <a:srcRect l="76416"/>
              <a:stretch/>
            </p:blipFill>
            <p:spPr>
              <a:xfrm>
                <a:off x="9452610" y="0"/>
                <a:ext cx="2739390" cy="996157"/>
              </a:xfrm>
              <a:prstGeom prst="rect">
                <a:avLst/>
              </a:prstGeom>
            </p:spPr>
          </p:pic>
        </p:grpSp>
      </p:grpSp>
      <p:pic>
        <p:nvPicPr>
          <p:cNvPr id="11" name="Рисунок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03030" y="6684135"/>
            <a:ext cx="12295030" cy="173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66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71604" y="525101"/>
            <a:ext cx="11688024" cy="625594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b="1" dirty="0" smtClean="0">
                <a:latin typeface="+mj-lt"/>
              </a:rPr>
              <a:t>Цель Государственной программы Российской Федерации «Развитие образования»:</a:t>
            </a:r>
          </a:p>
          <a:p>
            <a:pPr marL="0" indent="0" algn="just">
              <a:buNone/>
            </a:pPr>
            <a:r>
              <a:rPr lang="ru-RU" sz="1800" dirty="0" smtClean="0">
                <a:latin typeface="+mj-lt"/>
              </a:rPr>
              <a:t>1. </a:t>
            </a:r>
            <a:r>
              <a:rPr lang="ru-RU" sz="1800" b="1" dirty="0" smtClean="0">
                <a:latin typeface="+mj-lt"/>
              </a:rPr>
              <a:t>Качество образования</a:t>
            </a:r>
            <a:r>
              <a:rPr lang="ru-RU" sz="1800" dirty="0" smtClean="0">
                <a:latin typeface="+mj-lt"/>
              </a:rPr>
              <a:t>, которое характеризуется </a:t>
            </a:r>
            <a:r>
              <a:rPr lang="ru-RU" sz="1800" dirty="0">
                <a:latin typeface="+mj-lt"/>
              </a:rPr>
              <a:t>увеличением удельного веса численности выпускников</a:t>
            </a:r>
            <a:r>
              <a:rPr lang="ru-RU" sz="1800" dirty="0" smtClean="0">
                <a:latin typeface="+mj-lt"/>
              </a:rPr>
              <a:t>, трудоустроившихся </a:t>
            </a:r>
            <a:r>
              <a:rPr lang="ru-RU" sz="1800" dirty="0">
                <a:latin typeface="+mj-lt"/>
              </a:rPr>
              <a:t>в течение календарного года</a:t>
            </a:r>
            <a:r>
              <a:rPr lang="ru-RU" sz="1800" dirty="0" smtClean="0">
                <a:latin typeface="+mj-lt"/>
              </a:rPr>
              <a:t>, следующего </a:t>
            </a:r>
            <a:r>
              <a:rPr lang="ru-RU" sz="1800" dirty="0">
                <a:latin typeface="+mj-lt"/>
              </a:rPr>
              <a:t>за годом выпуска, в общей </a:t>
            </a:r>
            <a:r>
              <a:rPr lang="ru-RU" sz="1800" dirty="0" smtClean="0">
                <a:latin typeface="+mj-lt"/>
              </a:rPr>
              <a:t>численности выпускников </a:t>
            </a:r>
            <a:r>
              <a:rPr lang="ru-RU" sz="1800" dirty="0">
                <a:latin typeface="+mj-lt"/>
              </a:rPr>
              <a:t>образовательной организации, </a:t>
            </a:r>
            <a:r>
              <a:rPr lang="ru-RU" sz="1800" dirty="0" smtClean="0">
                <a:latin typeface="+mj-lt"/>
              </a:rPr>
              <a:t>обучавшихся по </a:t>
            </a:r>
            <a:r>
              <a:rPr lang="ru-RU" sz="1800" dirty="0">
                <a:latin typeface="+mj-lt"/>
              </a:rPr>
              <a:t>образовательным программам </a:t>
            </a:r>
            <a:r>
              <a:rPr lang="ru-RU" sz="1800" dirty="0" smtClean="0">
                <a:latin typeface="+mj-lt"/>
              </a:rPr>
              <a:t>СПО, в </a:t>
            </a:r>
            <a:r>
              <a:rPr lang="ru-RU" sz="1800" dirty="0">
                <a:latin typeface="+mj-lt"/>
              </a:rPr>
              <a:t>2025 году - до 59 </a:t>
            </a:r>
            <a:r>
              <a:rPr lang="ru-RU" sz="1800" dirty="0" smtClean="0">
                <a:latin typeface="+mj-lt"/>
              </a:rPr>
              <a:t>%;</a:t>
            </a:r>
          </a:p>
          <a:p>
            <a:pPr marL="0" indent="0" algn="just">
              <a:buNone/>
            </a:pPr>
            <a:r>
              <a:rPr lang="ru-RU" sz="1800" dirty="0" smtClean="0">
                <a:latin typeface="+mj-lt"/>
              </a:rPr>
              <a:t>2. </a:t>
            </a:r>
            <a:r>
              <a:rPr lang="ru-RU" sz="1800" b="1" dirty="0" smtClean="0">
                <a:latin typeface="+mj-lt"/>
              </a:rPr>
              <a:t>Доступность образования</a:t>
            </a:r>
            <a:r>
              <a:rPr lang="ru-RU" sz="1800" dirty="0" smtClean="0">
                <a:latin typeface="+mj-lt"/>
              </a:rPr>
              <a:t>, которая характеризуется:</a:t>
            </a:r>
          </a:p>
          <a:p>
            <a:pPr algn="just"/>
            <a:r>
              <a:rPr lang="ru-RU" sz="1800" dirty="0" smtClean="0">
                <a:latin typeface="+mj-lt"/>
              </a:rPr>
              <a:t> </a:t>
            </a:r>
            <a:r>
              <a:rPr lang="ru-RU" sz="1800" dirty="0">
                <a:latin typeface="+mj-lt"/>
              </a:rPr>
              <a:t>созданием условий, соответствующих </a:t>
            </a:r>
            <a:r>
              <a:rPr lang="ru-RU" sz="1800" dirty="0" smtClean="0">
                <a:latin typeface="+mj-lt"/>
              </a:rPr>
              <a:t>основным современным </a:t>
            </a:r>
            <a:r>
              <a:rPr lang="ru-RU" sz="1800" dirty="0">
                <a:latin typeface="+mj-lt"/>
              </a:rPr>
              <a:t>требованиям (в соответствии </a:t>
            </a:r>
            <a:r>
              <a:rPr lang="ru-RU" sz="1800" dirty="0" smtClean="0">
                <a:latin typeface="+mj-lt"/>
              </a:rPr>
              <a:t>с ФГОС); </a:t>
            </a:r>
          </a:p>
          <a:p>
            <a:pPr algn="just"/>
            <a:r>
              <a:rPr lang="ru-RU" sz="1800" dirty="0">
                <a:latin typeface="+mj-lt"/>
              </a:rPr>
              <a:t>долей занятого населения в возрасте от 25 до 65 лет</a:t>
            </a:r>
            <a:r>
              <a:rPr lang="ru-RU" sz="1800" dirty="0" smtClean="0">
                <a:latin typeface="+mj-lt"/>
              </a:rPr>
              <a:t>, прошедшего </a:t>
            </a:r>
            <a:r>
              <a:rPr lang="ru-RU" sz="1800" dirty="0">
                <a:latin typeface="+mj-lt"/>
              </a:rPr>
              <a:t>повышение квалификации и (или</a:t>
            </a:r>
            <a:r>
              <a:rPr lang="ru-RU" sz="1800" dirty="0" smtClean="0">
                <a:latin typeface="+mj-lt"/>
              </a:rPr>
              <a:t>) профессиональную </a:t>
            </a:r>
            <a:r>
              <a:rPr lang="ru-RU" sz="1800" dirty="0">
                <a:latin typeface="+mj-lt"/>
              </a:rPr>
              <a:t>подготовку, в общей </a:t>
            </a:r>
            <a:r>
              <a:rPr lang="ru-RU" sz="1800" dirty="0" smtClean="0">
                <a:latin typeface="+mj-lt"/>
              </a:rPr>
              <a:t>численности занятого </a:t>
            </a:r>
            <a:r>
              <a:rPr lang="ru-RU" sz="1800" dirty="0">
                <a:latin typeface="+mj-lt"/>
              </a:rPr>
              <a:t>в области экономики населения этой </a:t>
            </a:r>
            <a:r>
              <a:rPr lang="ru-RU" sz="1800" dirty="0" smtClean="0">
                <a:latin typeface="+mj-lt"/>
              </a:rPr>
              <a:t>возрастной группы</a:t>
            </a:r>
            <a:r>
              <a:rPr lang="ru-RU" sz="1800" dirty="0">
                <a:latin typeface="+mj-lt"/>
              </a:rPr>
              <a:t>, которая составит в 2018 - 2025 годах не менее </a:t>
            </a:r>
            <a:r>
              <a:rPr lang="ru-RU" sz="1800" dirty="0" smtClean="0">
                <a:latin typeface="+mj-lt"/>
              </a:rPr>
              <a:t>37 % </a:t>
            </a:r>
            <a:r>
              <a:rPr lang="ru-RU" sz="1800" dirty="0">
                <a:latin typeface="+mj-lt"/>
              </a:rPr>
              <a:t>ежегодно</a:t>
            </a:r>
            <a:r>
              <a:rPr lang="ru-RU" sz="1800" dirty="0" smtClean="0">
                <a:latin typeface="+mj-lt"/>
              </a:rPr>
              <a:t>;</a:t>
            </a:r>
          </a:p>
          <a:p>
            <a:pPr algn="just"/>
            <a:r>
              <a:rPr lang="ru-RU" sz="1800" dirty="0">
                <a:latin typeface="+mj-lt"/>
              </a:rPr>
              <a:t>увеличением охвата детей в возрасте от 5 до 18 </a:t>
            </a:r>
            <a:r>
              <a:rPr lang="ru-RU" sz="1800" dirty="0" smtClean="0">
                <a:latin typeface="+mj-lt"/>
              </a:rPr>
              <a:t>лет программами </a:t>
            </a:r>
            <a:r>
              <a:rPr lang="ru-RU" sz="1800" dirty="0">
                <a:latin typeface="+mj-lt"/>
              </a:rPr>
              <a:t>дополнительного образования </a:t>
            </a:r>
            <a:r>
              <a:rPr lang="ru-RU" sz="1800" dirty="0" smtClean="0">
                <a:latin typeface="+mj-lt"/>
              </a:rPr>
              <a:t>2025 </a:t>
            </a:r>
            <a:r>
              <a:rPr lang="ru-RU" sz="1800" dirty="0">
                <a:latin typeface="+mj-lt"/>
              </a:rPr>
              <a:t>годах - не менее 75 </a:t>
            </a:r>
            <a:r>
              <a:rPr lang="ru-RU" sz="1800" dirty="0" smtClean="0">
                <a:latin typeface="+mj-lt"/>
              </a:rPr>
              <a:t>%.</a:t>
            </a:r>
          </a:p>
          <a:p>
            <a:pPr marL="0" indent="0" algn="just">
              <a:buNone/>
            </a:pPr>
            <a:r>
              <a:rPr lang="ru-RU" sz="1800" dirty="0" smtClean="0">
                <a:latin typeface="+mj-lt"/>
              </a:rPr>
              <a:t>3. </a:t>
            </a:r>
            <a:r>
              <a:rPr lang="ru-RU" sz="1800" b="1" dirty="0" smtClean="0">
                <a:latin typeface="+mj-lt"/>
              </a:rPr>
              <a:t>Онлайн-образование</a:t>
            </a:r>
            <a:r>
              <a:rPr lang="ru-RU" sz="1800" dirty="0" smtClean="0">
                <a:latin typeface="+mj-lt"/>
              </a:rPr>
              <a:t>, которое </a:t>
            </a:r>
            <a:r>
              <a:rPr lang="ru-RU" sz="1800" dirty="0">
                <a:latin typeface="+mj-lt"/>
              </a:rPr>
              <a:t>характеризуется увеличением </a:t>
            </a:r>
            <a:r>
              <a:rPr lang="ru-RU" sz="1800" dirty="0" smtClean="0">
                <a:latin typeface="+mj-lt"/>
              </a:rPr>
              <a:t>численности прошедших </a:t>
            </a:r>
            <a:r>
              <a:rPr lang="ru-RU" sz="1800" dirty="0">
                <a:latin typeface="+mj-lt"/>
              </a:rPr>
              <a:t>обучение на онлайн-курсах и </a:t>
            </a:r>
            <a:r>
              <a:rPr lang="ru-RU" sz="1800" dirty="0" smtClean="0">
                <a:latin typeface="+mj-lt"/>
              </a:rPr>
              <a:t>составит в </a:t>
            </a:r>
            <a:r>
              <a:rPr lang="ru-RU" sz="1800" dirty="0">
                <a:latin typeface="+mj-lt"/>
              </a:rPr>
              <a:t>2025 </a:t>
            </a:r>
            <a:r>
              <a:rPr lang="ru-RU" sz="1800" dirty="0" smtClean="0">
                <a:latin typeface="+mj-lt"/>
              </a:rPr>
              <a:t>году студентов ПОО и образовательных </a:t>
            </a:r>
            <a:r>
              <a:rPr lang="ru-RU" sz="1800" dirty="0">
                <a:latin typeface="+mj-lt"/>
              </a:rPr>
              <a:t>организаций высшего образования </a:t>
            </a:r>
            <a:r>
              <a:rPr lang="ru-RU" sz="1800" dirty="0" smtClean="0">
                <a:latin typeface="+mj-lt"/>
              </a:rPr>
              <a:t>- 5000 </a:t>
            </a:r>
            <a:r>
              <a:rPr lang="ru-RU" sz="1800" dirty="0">
                <a:latin typeface="+mj-lt"/>
              </a:rPr>
              <a:t>тыс. </a:t>
            </a:r>
            <a:r>
              <a:rPr lang="ru-RU" sz="1800" dirty="0" smtClean="0">
                <a:latin typeface="+mj-lt"/>
              </a:rPr>
              <a:t>человек.</a:t>
            </a:r>
          </a:p>
          <a:p>
            <a:pPr marL="0" indent="0" algn="just">
              <a:buNone/>
            </a:pPr>
            <a:endParaRPr lang="ru-RU" sz="1800" dirty="0">
              <a:latin typeface="+mj-lt"/>
            </a:endParaRPr>
          </a:p>
          <a:p>
            <a:pPr marL="0" indent="0" algn="just">
              <a:buNone/>
            </a:pPr>
            <a:r>
              <a:rPr lang="ru-RU" sz="1800" b="1" dirty="0">
                <a:latin typeface="+mj-lt"/>
              </a:rPr>
              <a:t>Цель Государственной программы Челябинской области «Развитие профессионального образования в Челябинской области» на 2018 - 2025 годы:</a:t>
            </a:r>
          </a:p>
          <a:p>
            <a:pPr algn="just"/>
            <a:r>
              <a:rPr lang="ru-RU" sz="1800" dirty="0">
                <a:latin typeface="+mj-lt"/>
              </a:rPr>
              <a:t>модернизация системы профессионального образования, обеспечивающей своевременную качественную подготовку квалифицированных кадров по всем направлениям общественно полезной деятельности в соответствии с требованиями инновационного социально- ориентированного развития Челябинской области</a:t>
            </a:r>
          </a:p>
          <a:p>
            <a:pPr marL="0" indent="0" algn="just">
              <a:buNone/>
            </a:pPr>
            <a:endParaRPr lang="ru-RU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99123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3030" y="6684135"/>
            <a:ext cx="12295030" cy="17386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22672" y="6673021"/>
            <a:ext cx="12169328" cy="45719"/>
          </a:xfrm>
          <a:prstGeom prst="rect">
            <a:avLst/>
          </a:prstGeom>
        </p:spPr>
      </p:pic>
      <p:sp>
        <p:nvSpPr>
          <p:cNvPr id="11" name="Объект 2"/>
          <p:cNvSpPr txBox="1">
            <a:spLocks/>
          </p:cNvSpPr>
          <p:nvPr/>
        </p:nvSpPr>
        <p:spPr>
          <a:xfrm>
            <a:off x="922759" y="-847406"/>
            <a:ext cx="12169328" cy="45345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22672" y="11115"/>
            <a:ext cx="12169328" cy="996157"/>
            <a:chOff x="22672" y="11115"/>
            <a:chExt cx="12169328" cy="996157"/>
          </a:xfrm>
        </p:grpSpPr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672" y="11115"/>
              <a:ext cx="9452610" cy="996156"/>
            </a:xfrm>
            <a:prstGeom prst="rect">
              <a:avLst/>
            </a:prstGeom>
          </p:spPr>
        </p:pic>
        <p:grpSp>
          <p:nvGrpSpPr>
            <p:cNvPr id="15" name="Группа 14"/>
            <p:cNvGrpSpPr/>
            <p:nvPr/>
          </p:nvGrpSpPr>
          <p:grpSpPr>
            <a:xfrm>
              <a:off x="22672" y="11115"/>
              <a:ext cx="12169328" cy="996157"/>
              <a:chOff x="22672" y="0"/>
              <a:chExt cx="12169328" cy="996157"/>
            </a:xfrm>
          </p:grpSpPr>
          <p:pic>
            <p:nvPicPr>
              <p:cNvPr id="16" name="Picture 6" descr="http://www.chirpo.ru/scin/3.gif"/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672" y="16123"/>
                <a:ext cx="1381125" cy="87353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" name="Рисунок 16"/>
              <p:cNvPicPr>
                <a:picLocks noChangeAspect="1"/>
              </p:cNvPicPr>
              <p:nvPr/>
            </p:nvPicPr>
            <p:blipFill rotWithShape="1">
              <a:blip r:embed="rId4"/>
              <a:srcRect l="76416"/>
              <a:stretch/>
            </p:blipFill>
            <p:spPr>
              <a:xfrm>
                <a:off x="9452610" y="0"/>
                <a:ext cx="2739390" cy="996157"/>
              </a:xfrm>
              <a:prstGeom prst="rect">
                <a:avLst/>
              </a:prstGeom>
            </p:spPr>
          </p:pic>
        </p:grpSp>
      </p:grp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97455" y="1007273"/>
            <a:ext cx="11666863" cy="86559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 Программы развития на 2019-2023 годы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2" indent="914400" algn="just">
              <a:buNone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2" indent="914400" algn="just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Модернизация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профессиональной образовательной организации, обеспечивающей доступную для различных категорий населения современную качественную подготовку квалифицированных кадров, в соответствии с требованиями инновационного социально-экономического развития Челябинской области, создающую условия для трудоустройства выпускников.</a:t>
            </a:r>
          </a:p>
        </p:txBody>
      </p:sp>
    </p:spTree>
    <p:extLst>
      <p:ext uri="{BB962C8B-B14F-4D97-AF65-F5344CB8AC3E}">
        <p14:creationId xmlns:p14="http://schemas.microsoft.com/office/powerpoint/2010/main" val="415913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3030" y="6684135"/>
            <a:ext cx="12295030" cy="17386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22672" y="6673021"/>
            <a:ext cx="12169328" cy="45719"/>
          </a:xfrm>
          <a:prstGeom prst="rect">
            <a:avLst/>
          </a:prstGeom>
        </p:spPr>
      </p:pic>
      <p:sp>
        <p:nvSpPr>
          <p:cNvPr id="11" name="Объект 2"/>
          <p:cNvSpPr txBox="1">
            <a:spLocks/>
          </p:cNvSpPr>
          <p:nvPr/>
        </p:nvSpPr>
        <p:spPr>
          <a:xfrm>
            <a:off x="922759" y="-847406"/>
            <a:ext cx="12169328" cy="45345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22672" y="11115"/>
            <a:ext cx="12169328" cy="996157"/>
            <a:chOff x="22672" y="11115"/>
            <a:chExt cx="12169328" cy="996157"/>
          </a:xfrm>
        </p:grpSpPr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672" y="11115"/>
              <a:ext cx="9452610" cy="996156"/>
            </a:xfrm>
            <a:prstGeom prst="rect">
              <a:avLst/>
            </a:prstGeom>
          </p:spPr>
        </p:pic>
        <p:grpSp>
          <p:nvGrpSpPr>
            <p:cNvPr id="15" name="Группа 14"/>
            <p:cNvGrpSpPr/>
            <p:nvPr/>
          </p:nvGrpSpPr>
          <p:grpSpPr>
            <a:xfrm>
              <a:off x="22672" y="11115"/>
              <a:ext cx="12169328" cy="996157"/>
              <a:chOff x="22672" y="0"/>
              <a:chExt cx="12169328" cy="996157"/>
            </a:xfrm>
          </p:grpSpPr>
          <p:pic>
            <p:nvPicPr>
              <p:cNvPr id="16" name="Picture 6" descr="http://www.chirpo.ru/scin/3.gif"/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672" y="16123"/>
                <a:ext cx="1381125" cy="87353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" name="Рисунок 16"/>
              <p:cNvPicPr>
                <a:picLocks noChangeAspect="1"/>
              </p:cNvPicPr>
              <p:nvPr/>
            </p:nvPicPr>
            <p:blipFill rotWithShape="1">
              <a:blip r:embed="rId4"/>
              <a:srcRect l="76416"/>
              <a:stretch/>
            </p:blipFill>
            <p:spPr>
              <a:xfrm>
                <a:off x="9452610" y="0"/>
                <a:ext cx="2739390" cy="996157"/>
              </a:xfrm>
              <a:prstGeom prst="rect">
                <a:avLst/>
              </a:prstGeom>
            </p:spPr>
          </p:pic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07271"/>
            <a:ext cx="10515600" cy="683417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Программы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развития на 2019-2023 годы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9467" y="1825625"/>
            <a:ext cx="11446933" cy="4752016"/>
          </a:xfrm>
        </p:spPr>
        <p:txBody>
          <a:bodyPr>
            <a:noAutofit/>
          </a:bodyPr>
          <a:lstStyle/>
          <a:p>
            <a:pPr algn="just"/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Обеспечение доступности современного образования для различных категорий населения в соответствии с их образовательными потребностями.</a:t>
            </a:r>
          </a:p>
          <a:p>
            <a:pPr algn="just"/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Совершенствование качества образовательного процесса, обеспечивающего подготовку конкурентоспособных на рынке труда и востребованных региональной экономикой выпускников.</a:t>
            </a:r>
          </a:p>
          <a:p>
            <a:pPr algn="just"/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Создание условий для социализации и самореализации обучающихся.</a:t>
            </a:r>
          </a:p>
          <a:p>
            <a:pPr algn="just"/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Повышение профессиональной компетентности управленческих и педагогических кадров в соответствии с требованиями модернизируемой системы профессионального образования.</a:t>
            </a:r>
          </a:p>
          <a:p>
            <a:pPr algn="just"/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Укрепление и развитие системы социального партнёрства.</a:t>
            </a:r>
          </a:p>
        </p:txBody>
      </p:sp>
    </p:spTree>
    <p:extLst>
      <p:ext uri="{BB962C8B-B14F-4D97-AF65-F5344CB8AC3E}">
        <p14:creationId xmlns:p14="http://schemas.microsoft.com/office/powerpoint/2010/main" val="209100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3030" y="6684135"/>
            <a:ext cx="12295030" cy="17386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22672" y="6673021"/>
            <a:ext cx="12169328" cy="45719"/>
          </a:xfrm>
          <a:prstGeom prst="rect">
            <a:avLst/>
          </a:prstGeom>
        </p:spPr>
      </p:pic>
      <p:sp>
        <p:nvSpPr>
          <p:cNvPr id="11" name="Объект 2"/>
          <p:cNvSpPr txBox="1">
            <a:spLocks/>
          </p:cNvSpPr>
          <p:nvPr/>
        </p:nvSpPr>
        <p:spPr>
          <a:xfrm>
            <a:off x="922759" y="-847406"/>
            <a:ext cx="12169328" cy="45345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22672" y="11115"/>
            <a:ext cx="12169328" cy="996157"/>
            <a:chOff x="22672" y="11115"/>
            <a:chExt cx="12169328" cy="996157"/>
          </a:xfrm>
        </p:grpSpPr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672" y="11115"/>
              <a:ext cx="9452610" cy="996156"/>
            </a:xfrm>
            <a:prstGeom prst="rect">
              <a:avLst/>
            </a:prstGeom>
          </p:spPr>
        </p:pic>
        <p:grpSp>
          <p:nvGrpSpPr>
            <p:cNvPr id="15" name="Группа 14"/>
            <p:cNvGrpSpPr/>
            <p:nvPr/>
          </p:nvGrpSpPr>
          <p:grpSpPr>
            <a:xfrm>
              <a:off x="22672" y="11115"/>
              <a:ext cx="12169328" cy="996157"/>
              <a:chOff x="22672" y="0"/>
              <a:chExt cx="12169328" cy="996157"/>
            </a:xfrm>
          </p:grpSpPr>
          <p:pic>
            <p:nvPicPr>
              <p:cNvPr id="16" name="Picture 6" descr="http://www.chirpo.ru/scin/3.gif"/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672" y="16123"/>
                <a:ext cx="1381125" cy="87353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" name="Рисунок 16"/>
              <p:cNvPicPr>
                <a:picLocks noChangeAspect="1"/>
              </p:cNvPicPr>
              <p:nvPr/>
            </p:nvPicPr>
            <p:blipFill rotWithShape="1">
              <a:blip r:embed="rId4"/>
              <a:srcRect l="76416"/>
              <a:stretch/>
            </p:blipFill>
            <p:spPr>
              <a:xfrm>
                <a:off x="9452610" y="0"/>
                <a:ext cx="2739390" cy="996157"/>
              </a:xfrm>
              <a:prstGeom prst="rect">
                <a:avLst/>
              </a:prstGeom>
            </p:spPr>
          </p:pic>
        </p:grpSp>
      </p:grpSp>
      <p:sp>
        <p:nvSpPr>
          <p:cNvPr id="2" name="TextBox 1"/>
          <p:cNvSpPr txBox="1"/>
          <p:nvPr/>
        </p:nvSpPr>
        <p:spPr>
          <a:xfrm>
            <a:off x="713233" y="1186248"/>
            <a:ext cx="112446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49536" y="1167704"/>
            <a:ext cx="10515600" cy="683417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Обеспечение доступности современного образования для различных категорий населения в соответствии с их образовательными потребностями.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799" y="2099734"/>
            <a:ext cx="11446933" cy="4466792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оснащенности учебных классов, лабораторий, мастерских, учебным оборудованием, соответствующим ФГОС нового поколения - 100 %.</a:t>
            </a: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Увеличение оснащенности ПОО учебной и методической литературой, соответствующей требованиям ФГОС нового поколения – 100 %.</a:t>
            </a: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Увеличение числа персональных компьютеров, используемых в учебных целях, в расчете на 100 студентов организаций – 15 единиц.</a:t>
            </a: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Увеличение доли учебных аудиторий, обеспеченных компьютерной техникой с выходом в Интернет – 100 %.</a:t>
            </a: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Увеличение количества новых программ ПО, ДПО, ДО, адаптированных программ для ЛОВЗ и инвалидов – до __ единиц.</a:t>
            </a: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Увеличение количества онлайн-курсов, обеспечивающих освоение дисциплин (модулей), реализуемых в ПОО образовательных программ – до ____ единиц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18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3030" y="6684135"/>
            <a:ext cx="12295030" cy="17386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22672" y="6673021"/>
            <a:ext cx="12169328" cy="45719"/>
          </a:xfrm>
          <a:prstGeom prst="rect">
            <a:avLst/>
          </a:prstGeom>
        </p:spPr>
      </p:pic>
      <p:sp>
        <p:nvSpPr>
          <p:cNvPr id="11" name="Объект 2"/>
          <p:cNvSpPr txBox="1">
            <a:spLocks/>
          </p:cNvSpPr>
          <p:nvPr/>
        </p:nvSpPr>
        <p:spPr>
          <a:xfrm>
            <a:off x="922759" y="-847406"/>
            <a:ext cx="12169328" cy="45345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22672" y="11115"/>
            <a:ext cx="12169328" cy="996157"/>
            <a:chOff x="22672" y="11115"/>
            <a:chExt cx="12169328" cy="996157"/>
          </a:xfrm>
        </p:grpSpPr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672" y="11115"/>
              <a:ext cx="9452610" cy="996156"/>
            </a:xfrm>
            <a:prstGeom prst="rect">
              <a:avLst/>
            </a:prstGeom>
          </p:spPr>
        </p:pic>
        <p:grpSp>
          <p:nvGrpSpPr>
            <p:cNvPr id="15" name="Группа 14"/>
            <p:cNvGrpSpPr/>
            <p:nvPr/>
          </p:nvGrpSpPr>
          <p:grpSpPr>
            <a:xfrm>
              <a:off x="22672" y="11115"/>
              <a:ext cx="12169328" cy="996157"/>
              <a:chOff x="22672" y="0"/>
              <a:chExt cx="12169328" cy="996157"/>
            </a:xfrm>
          </p:grpSpPr>
          <p:pic>
            <p:nvPicPr>
              <p:cNvPr id="16" name="Picture 6" descr="http://www.chirpo.ru/scin/3.gif"/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672" y="16123"/>
                <a:ext cx="1381125" cy="87353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" name="Рисунок 16"/>
              <p:cNvPicPr>
                <a:picLocks noChangeAspect="1"/>
              </p:cNvPicPr>
              <p:nvPr/>
            </p:nvPicPr>
            <p:blipFill rotWithShape="1">
              <a:blip r:embed="rId4"/>
              <a:srcRect l="76416"/>
              <a:stretch/>
            </p:blipFill>
            <p:spPr>
              <a:xfrm>
                <a:off x="9452610" y="0"/>
                <a:ext cx="2739390" cy="996157"/>
              </a:xfrm>
              <a:prstGeom prst="rect">
                <a:avLst/>
              </a:prstGeom>
            </p:spPr>
          </p:pic>
        </p:grpSp>
      </p:grp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47133" y="888946"/>
            <a:ext cx="11607800" cy="118621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Совершенствование качества образовательного процесса, обеспечивающего подготовку конкурентоспособных на рынке труда и востребованных региональной экономикой выпускников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10067" y="2216344"/>
            <a:ext cx="11844866" cy="450239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количества профессий и специальностей, по которым осуществляется подготовка в соответствии с новыми ФГОС СПО по 50 наиболее перспективным и востребованным на рынке труда профессиям и специальностям, требующим СПО – до ____ единиц.</a:t>
            </a: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численности выпускников образовательных организаций, реализующих программы СПО, продемонстрировавших уровень подготовки, соответствующий стандартам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Ворлдскиллс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Россия – до ____ человек.</a:t>
            </a: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количества выпускников образовательных организации, реализующих программы СПО, прошедших демонстрационный экзамен – до _____ человек.</a:t>
            </a: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количества участников регионального чемпионата «Молодые профессионалы (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Ворлдскиллс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Россия)» – до ____ человек.</a:t>
            </a: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удельного веса численности лиц, участвующих в региональных этапах всероссийских олимпиад профессионального мастерства и отраслевых чемпионатах, в общей численности студентов, обучающихся по программам СПО – до ____ %.</a:t>
            </a: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удельного веса численности обучающихся, освоивших образовательные программы с использованием электронного обучения, дистанционных образовательных технологий - до ____ %.</a:t>
            </a:r>
          </a:p>
          <a:p>
            <a:pPr algn="just"/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удельного веса численности студентов с ограниченными возможностями здоровья и студентов, имеющих инвалидность, в общей численности студентов, обучающихся по образовательным программам СПО - до ____ %.</a:t>
            </a:r>
          </a:p>
          <a:p>
            <a:endParaRPr lang="ru-RU" sz="1800" dirty="0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70" y="6695880"/>
            <a:ext cx="12295030" cy="17386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951514" y="4009167"/>
            <a:ext cx="7165266" cy="374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66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5667" y="365125"/>
            <a:ext cx="11404600" cy="132556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Совершенствование качества образовательного процесса, обеспечивающего подготовку конкурентоспособных на рынке труда и востребованных региональной экономикой выпускников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(ПРОДОЛЖЕНИЕ)</a:t>
            </a:r>
            <a:endParaRPr lang="ru-RU" sz="2400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55599" y="1825625"/>
            <a:ext cx="11641667" cy="4786842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удельного веса занятого населения в возрасте от 25 до 65 лет, прошедшего повышение квалификации и (или) профессиональную подготовку, в общей численности занятого в области экономики населения этой возрастной группы - до ____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удельного веса обучающихся по очной форме обучения охваченных программами дополнительного образования - не менее 75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численности обучающихся, прошедших обучение на онлайн-курсах с получением документа – до ____ человек.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количества иностранных граждан, обучающихся по очной форме обучения в общей численности студентов, обучающихся по образовательным программам СПО - _____ человек.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удельного веса численности выпускников, трудоустроившихся в течение календарного года, следующего за годом выпуска, в общей численности выпускников образовательной организации, обучавшихся по образовательным программам СПО –65,5%.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удельного веса числа образовательных программ, прошедших профессионально-общественную аккредитацию работодателями и их объединениями, в общем числе реализуемых образовательных программ – до _____ единиц.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удельного веса выпускников, подтвердивших уровень сформированных компетенций, соответствующих требованиям ФГОС, в центрах сертификаций – до ____ %.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81862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3030" y="6684135"/>
            <a:ext cx="12295030" cy="17386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22672" y="6673021"/>
            <a:ext cx="12169328" cy="45719"/>
          </a:xfrm>
          <a:prstGeom prst="rect">
            <a:avLst/>
          </a:prstGeom>
        </p:spPr>
      </p:pic>
      <p:sp>
        <p:nvSpPr>
          <p:cNvPr id="11" name="Объект 2"/>
          <p:cNvSpPr txBox="1">
            <a:spLocks/>
          </p:cNvSpPr>
          <p:nvPr/>
        </p:nvSpPr>
        <p:spPr>
          <a:xfrm>
            <a:off x="922759" y="-847406"/>
            <a:ext cx="12169328" cy="45345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22672" y="11115"/>
            <a:ext cx="12169328" cy="996157"/>
            <a:chOff x="22672" y="11115"/>
            <a:chExt cx="12169328" cy="996157"/>
          </a:xfrm>
        </p:grpSpPr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672" y="11115"/>
              <a:ext cx="9452610" cy="996156"/>
            </a:xfrm>
            <a:prstGeom prst="rect">
              <a:avLst/>
            </a:prstGeom>
          </p:spPr>
        </p:pic>
        <p:grpSp>
          <p:nvGrpSpPr>
            <p:cNvPr id="15" name="Группа 14"/>
            <p:cNvGrpSpPr/>
            <p:nvPr/>
          </p:nvGrpSpPr>
          <p:grpSpPr>
            <a:xfrm>
              <a:off x="22672" y="11115"/>
              <a:ext cx="12169328" cy="996157"/>
              <a:chOff x="22672" y="0"/>
              <a:chExt cx="12169328" cy="996157"/>
            </a:xfrm>
          </p:grpSpPr>
          <p:pic>
            <p:nvPicPr>
              <p:cNvPr id="16" name="Picture 6" descr="http://www.chirpo.ru/scin/3.gif"/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672" y="16123"/>
                <a:ext cx="1381125" cy="87353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" name="Рисунок 16"/>
              <p:cNvPicPr>
                <a:picLocks noChangeAspect="1"/>
              </p:cNvPicPr>
              <p:nvPr/>
            </p:nvPicPr>
            <p:blipFill rotWithShape="1">
              <a:blip r:embed="rId4"/>
              <a:srcRect l="76416"/>
              <a:stretch/>
            </p:blipFill>
            <p:spPr>
              <a:xfrm>
                <a:off x="9452610" y="0"/>
                <a:ext cx="2739390" cy="996157"/>
              </a:xfrm>
              <a:prstGeom prst="rect">
                <a:avLst/>
              </a:prstGeom>
            </p:spPr>
          </p:pic>
        </p:grpSp>
      </p:grp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199" y="1248843"/>
            <a:ext cx="11243733" cy="71542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Создание условий для социализации и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самореализации обучающихся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30199" y="2099732"/>
            <a:ext cx="11514667" cy="4477909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Увеличение удельного веса численности обучающихся, участвующих в деятельности молодежных общественных объединений, в общей численности студентов очного отделения – не менее 28 %.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Увеличение численности студентов очного отделения, вовлеченных в конкурсы, направленные на выявление и развитие молодых талантов, лидеров и инициативных молодых людей – до ____человек.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Достижение показателя удельного веса численности обучающихся, участвующих в мероприятиях по патриотическому воспитанию, по отношению к общей численности студентов очного отделения – не менее 50 %.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Уменьшение удельного веса несовершеннолетних, состоящих на различных видах учета, обучающихся по образовательным программам среднего профессионального образования – до ____ %.</a:t>
            </a:r>
          </a:p>
        </p:txBody>
      </p:sp>
    </p:spTree>
    <p:extLst>
      <p:ext uri="{BB962C8B-B14F-4D97-AF65-F5344CB8AC3E}">
        <p14:creationId xmlns:p14="http://schemas.microsoft.com/office/powerpoint/2010/main" val="94124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3030" y="6684135"/>
            <a:ext cx="12295030" cy="17386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22672" y="6673021"/>
            <a:ext cx="12169328" cy="45719"/>
          </a:xfrm>
          <a:prstGeom prst="rect">
            <a:avLst/>
          </a:prstGeom>
        </p:spPr>
      </p:pic>
      <p:sp>
        <p:nvSpPr>
          <p:cNvPr id="11" name="Объект 2"/>
          <p:cNvSpPr txBox="1">
            <a:spLocks/>
          </p:cNvSpPr>
          <p:nvPr/>
        </p:nvSpPr>
        <p:spPr>
          <a:xfrm>
            <a:off x="922759" y="-847406"/>
            <a:ext cx="12169328" cy="45345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22672" y="11115"/>
            <a:ext cx="12169328" cy="996157"/>
            <a:chOff x="22672" y="11115"/>
            <a:chExt cx="12169328" cy="996157"/>
          </a:xfrm>
        </p:grpSpPr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672" y="11115"/>
              <a:ext cx="9452610" cy="996156"/>
            </a:xfrm>
            <a:prstGeom prst="rect">
              <a:avLst/>
            </a:prstGeom>
          </p:spPr>
        </p:pic>
        <p:grpSp>
          <p:nvGrpSpPr>
            <p:cNvPr id="15" name="Группа 14"/>
            <p:cNvGrpSpPr/>
            <p:nvPr/>
          </p:nvGrpSpPr>
          <p:grpSpPr>
            <a:xfrm>
              <a:off x="22672" y="11115"/>
              <a:ext cx="12169328" cy="996157"/>
              <a:chOff x="22672" y="0"/>
              <a:chExt cx="12169328" cy="996157"/>
            </a:xfrm>
          </p:grpSpPr>
          <p:pic>
            <p:nvPicPr>
              <p:cNvPr id="16" name="Picture 6" descr="http://www.chirpo.ru/scin/3.gif"/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672" y="16123"/>
                <a:ext cx="1381125" cy="87353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" name="Рисунок 16"/>
              <p:cNvPicPr>
                <a:picLocks noChangeAspect="1"/>
              </p:cNvPicPr>
              <p:nvPr/>
            </p:nvPicPr>
            <p:blipFill rotWithShape="1">
              <a:blip r:embed="rId4"/>
              <a:srcRect l="76416"/>
              <a:stretch/>
            </p:blipFill>
            <p:spPr>
              <a:xfrm>
                <a:off x="9452610" y="0"/>
                <a:ext cx="2739390" cy="996157"/>
              </a:xfrm>
              <a:prstGeom prst="rect">
                <a:avLst/>
              </a:prstGeom>
            </p:spPr>
          </p:pic>
        </p:grpSp>
      </p:grp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62467" y="1100668"/>
            <a:ext cx="11650133" cy="79586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Повышение профессиональной компетентности управленческих и педагогических кадров в соответствии с требованиями модернизируемой системы профессионального образования.</a:t>
            </a:r>
            <a:endParaRPr lang="ru-RU" sz="22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27001" y="1989930"/>
            <a:ext cx="11912600" cy="4543831"/>
          </a:xfrm>
        </p:spPr>
        <p:txBody>
          <a:bodyPr>
            <a:noAutofit/>
          </a:bodyPr>
          <a:lstStyle/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удельного веса численности педагогических работников, имеющих высшее педагогическое образование – до __ %.</a:t>
            </a:r>
          </a:p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удельного веса численности педагогических работников, имеющих первую и высшую квалификационную категорию, в общей численности педагогических работников – до ____ %.</a:t>
            </a:r>
          </a:p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удельного веса руководителей и педагогических работников ПОО, прошедших обучение по дополнительным профессиональным программам по вопросам подготовки кадров по наиболее востребованным, новым и перспективным профессиям и специальностям СПО в соответствии с современными стандартами и передовыми технологиями, в общем числе руководителей и педагогических работников образовательных организаций, осуществляющих подготовку по новым ФГОС СПО – не менее 50 %.</a:t>
            </a:r>
          </a:p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удельного веса численности педагогических работников, освоивших дополнительные профессиональные программы в форме стажировки в организациях (предприятиях) реального сектора экономики в течении последних 3 лет, в общей численности педагогических работников ПОО – до ____ %.</a:t>
            </a:r>
          </a:p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удельного веса численности преподавателей и мастеров производственного обучения из числа работников реального сектора экономики, работающих на условиях внешнего совместительства, в общей численности преподавателей и мастеров производственного обучения ПОО – до ____ %.</a:t>
            </a:r>
          </a:p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удельного веса численности педагогических работников образовательных организаций, реализующих программы среднего профессионального образования, прошедших подготовку как эксперты демонстрационного экзамена и чемпионатов «Молодые профессионалы (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Ворлдскиллс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Россия)» – до ____ %.</a:t>
            </a:r>
          </a:p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показателя численности студентов, обучающихся по образовательным программам СПО, в расчете на одного преподавателя и мастера производственного обучения – 14,8 человек.</a:t>
            </a:r>
          </a:p>
        </p:txBody>
      </p:sp>
    </p:spTree>
    <p:extLst>
      <p:ext uri="{BB962C8B-B14F-4D97-AF65-F5344CB8AC3E}">
        <p14:creationId xmlns:p14="http://schemas.microsoft.com/office/powerpoint/2010/main" val="395987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838200" y="1151467"/>
            <a:ext cx="10515600" cy="539221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Укрепление и развитие системы социального партнёрства.</a:t>
            </a:r>
          </a:p>
        </p:txBody>
      </p:sp>
      <p:sp>
        <p:nvSpPr>
          <p:cNvPr id="12" name="Объект 11"/>
          <p:cNvSpPr>
            <a:spLocks noGrp="1"/>
          </p:cNvSpPr>
          <p:nvPr>
            <p:ph idx="1"/>
          </p:nvPr>
        </p:nvSpPr>
        <p:spPr>
          <a:xfrm>
            <a:off x="423333" y="2048933"/>
            <a:ext cx="11480800" cy="45212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удельного веса обучающихся, обеспеченных местами для прохождения практики на предприятиях в соответствии с требованиями ФГОС – не менее 100 %.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удельного веса студентов, обучающихся по образовательным программам, в реализации которых участвуют работодатели (включая предоставление оборудования и материалов, участие в разработке образовательных программ, оценке результатов их освоения и проведении учебных занятий), в общей численности студентов профессиональных образовательных организаций – не менее 100 %.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количества кафедр и иных структурных подразделений, обеспечивающих практическую подготовку студентов, обучающихся по образовательным программам СПО, на базе организаций реального сектора экономики, осуществляющих деятельность по профилю соответствующей образовательной программы – до ___ единиц.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удельного веса численности студентов, обучающихся по договорам о целевом обучении, в общей численности студентов, обучающихся по образовательным программам среднего профессионального образования – до ____ %.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22672" y="11115"/>
            <a:ext cx="12169328" cy="996157"/>
            <a:chOff x="22672" y="11115"/>
            <a:chExt cx="12169328" cy="996157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672" y="11115"/>
              <a:ext cx="9452610" cy="996156"/>
            </a:xfrm>
            <a:prstGeom prst="rect">
              <a:avLst/>
            </a:prstGeom>
          </p:spPr>
        </p:pic>
        <p:grpSp>
          <p:nvGrpSpPr>
            <p:cNvPr id="6" name="Группа 5"/>
            <p:cNvGrpSpPr/>
            <p:nvPr/>
          </p:nvGrpSpPr>
          <p:grpSpPr>
            <a:xfrm>
              <a:off x="22672" y="11115"/>
              <a:ext cx="12169328" cy="996157"/>
              <a:chOff x="22672" y="0"/>
              <a:chExt cx="12169328" cy="996157"/>
            </a:xfrm>
          </p:grpSpPr>
          <p:pic>
            <p:nvPicPr>
              <p:cNvPr id="7" name="Picture 6" descr="http://www.chirpo.ru/scin/3.gif"/>
              <p:cNvPicPr>
                <a:picLocks noChangeAspect="1" noChangeArrowheads="1" noCrop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672" y="16123"/>
                <a:ext cx="1381125" cy="87353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" name="Рисунок 7"/>
              <p:cNvPicPr>
                <a:picLocks noChangeAspect="1"/>
              </p:cNvPicPr>
              <p:nvPr/>
            </p:nvPicPr>
            <p:blipFill rotWithShape="1">
              <a:blip r:embed="rId2"/>
              <a:srcRect l="76416"/>
              <a:stretch/>
            </p:blipFill>
            <p:spPr>
              <a:xfrm>
                <a:off x="9452610" y="0"/>
                <a:ext cx="2739390" cy="996157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49674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3030" y="6684135"/>
            <a:ext cx="12295030" cy="17386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22672" y="6673021"/>
            <a:ext cx="12169328" cy="45719"/>
          </a:xfrm>
          <a:prstGeom prst="rect">
            <a:avLst/>
          </a:prstGeom>
        </p:spPr>
      </p:pic>
      <p:sp>
        <p:nvSpPr>
          <p:cNvPr id="12" name="Объект 2"/>
          <p:cNvSpPr txBox="1">
            <a:spLocks/>
          </p:cNvSpPr>
          <p:nvPr/>
        </p:nvSpPr>
        <p:spPr>
          <a:xfrm>
            <a:off x="22672" y="1370884"/>
            <a:ext cx="12169328" cy="81065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22672" y="11115"/>
            <a:ext cx="12169328" cy="996157"/>
            <a:chOff x="22672" y="11115"/>
            <a:chExt cx="12169328" cy="996157"/>
          </a:xfrm>
        </p:grpSpPr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672" y="11115"/>
              <a:ext cx="9452610" cy="996156"/>
            </a:xfrm>
            <a:prstGeom prst="rect">
              <a:avLst/>
            </a:prstGeom>
          </p:spPr>
        </p:pic>
        <p:grpSp>
          <p:nvGrpSpPr>
            <p:cNvPr id="15" name="Группа 14"/>
            <p:cNvGrpSpPr/>
            <p:nvPr/>
          </p:nvGrpSpPr>
          <p:grpSpPr>
            <a:xfrm>
              <a:off x="22672" y="11115"/>
              <a:ext cx="12169328" cy="996157"/>
              <a:chOff x="22672" y="0"/>
              <a:chExt cx="12169328" cy="996157"/>
            </a:xfrm>
          </p:grpSpPr>
          <p:pic>
            <p:nvPicPr>
              <p:cNvPr id="16" name="Picture 6" descr="http://www.chirpo.ru/scin/3.gif"/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672" y="16123"/>
                <a:ext cx="1381125" cy="87353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" name="Рисунок 16"/>
              <p:cNvPicPr>
                <a:picLocks noChangeAspect="1"/>
              </p:cNvPicPr>
              <p:nvPr/>
            </p:nvPicPr>
            <p:blipFill rotWithShape="1">
              <a:blip r:embed="rId4"/>
              <a:srcRect l="76416"/>
              <a:stretch/>
            </p:blipFill>
            <p:spPr>
              <a:xfrm>
                <a:off x="9452610" y="0"/>
                <a:ext cx="2739390" cy="996157"/>
              </a:xfrm>
              <a:prstGeom prst="rect">
                <a:avLst/>
              </a:prstGeom>
            </p:spPr>
          </p:pic>
        </p:grpSp>
      </p:grp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34425" y="1111731"/>
            <a:ext cx="10515600" cy="1174269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Федеральный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 от 29 декабря 2012 г. № 273-ФЗ 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 образовании в Российской Федерации»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38991" y="1880755"/>
            <a:ext cx="11689773" cy="4696690"/>
          </a:xfrm>
        </p:spPr>
        <p:txBody>
          <a:bodyPr>
            <a:noAutofit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94214" y="2286000"/>
            <a:ext cx="90623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татья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28. «Компетенция, права, обязанности и ответственность образовательной организации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74323s030.edusite.ru/images/p135_zakonobobrazovanii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14" y="1243011"/>
            <a:ext cx="2132699" cy="27636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13234" y="4233093"/>
            <a:ext cx="1079840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разработка и утверждение по согласованию с учредителем программы развития образовательной организации, если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установлено настоящим Федеральным законом</a:t>
            </a:r>
          </a:p>
        </p:txBody>
      </p:sp>
    </p:spTree>
    <p:extLst>
      <p:ext uri="{BB962C8B-B14F-4D97-AF65-F5344CB8AC3E}">
        <p14:creationId xmlns:p14="http://schemas.microsoft.com/office/powerpoint/2010/main" val="37870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1291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Список литературы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1603" y="1086416"/>
            <a:ext cx="11769505" cy="5558828"/>
          </a:xfrm>
        </p:spPr>
        <p:txBody>
          <a:bodyPr>
            <a:normAutofit fontScale="25000" lnSpcReduction="20000"/>
          </a:bodyPr>
          <a:lstStyle/>
          <a:p>
            <a:pPr marL="0" lvl="0" indent="36195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4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Борисов С.А., Плеханова А.Ф. Сравнительный анализ проектного и процессного подходов в управлении инновационной деятельностью // Российское предпринимательство. – 2013. – Том 14. – № 13 (235). – С. 91–96.</a:t>
            </a:r>
          </a:p>
          <a:p>
            <a:pPr marL="0" lvl="0" indent="36195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4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Краснов С.И., Каменский Р.Г. Проектно-инициативные программы развития образовательного учреждения // Педагогика. – 2011. – № 7. – С. 72–78.</a:t>
            </a:r>
          </a:p>
          <a:p>
            <a:pPr marL="0" lvl="0" indent="36195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4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Менеджмент в образовании : учебник и практикум </a:t>
            </a:r>
            <a:r>
              <a:rPr lang="ru-RU" sz="48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бакалавриата</a:t>
            </a:r>
            <a:r>
              <a:rPr lang="ru-RU" sz="4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и магистратуры / под ред. С.Ю. </a:t>
            </a:r>
            <a:r>
              <a:rPr lang="ru-RU" sz="48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Трапицына</a:t>
            </a:r>
            <a:r>
              <a:rPr lang="ru-RU" sz="4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– М. : Издательство </a:t>
            </a:r>
            <a:r>
              <a:rPr lang="ru-RU" sz="48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Юрайт</a:t>
            </a:r>
            <a:r>
              <a:rPr lang="ru-RU" sz="4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2017. – 413 с.</a:t>
            </a:r>
          </a:p>
          <a:p>
            <a:pPr marL="0" lvl="0" indent="36195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4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Мишкин П.А. и др. Проведение аналитико-прогностического этапа разработки программы развития профессиональной образовательной организации // Человек и образование. – 2016. – № 4(49). – С. 125–128. </a:t>
            </a:r>
          </a:p>
          <a:p>
            <a:pPr marL="0" lvl="0" indent="36195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4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Моисеев А.М. Примерная структура программы развития профессиональной образовательной организации // Академический вестник. – 2015. – № 1(15). – С. 28–30.</a:t>
            </a:r>
          </a:p>
          <a:p>
            <a:pPr marL="0" lvl="0" indent="36195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4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Моисеев А.М. Рекомендации по разработке программы развития образовательной организации // Справочник руководителя образовательного учреждения. – 2016. – № 2. – С. 87–93.</a:t>
            </a:r>
          </a:p>
          <a:p>
            <a:pPr marL="0" lvl="0" indent="36195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4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Моисеев А.М. Требования к программам развития профессиональных образовательных организаций // Академический вестник. – 2015. – № 1 (15). – С. 31–38.</a:t>
            </a:r>
          </a:p>
          <a:p>
            <a:pPr marL="0" lvl="0" indent="36195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4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Молчанов С.Г. Теоретические и нормативные основания феномена «программа развития» // Инновационное развитие профессионального образования. – 2017. – № 4 (17). – С. 15–21.</a:t>
            </a:r>
          </a:p>
          <a:p>
            <a:pPr marL="0" lvl="0" indent="36195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4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Наумов Н.Д., </a:t>
            </a:r>
            <a:r>
              <a:rPr lang="ru-RU" sz="48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Прикот</a:t>
            </a:r>
            <a:r>
              <a:rPr lang="ru-RU" sz="4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О.Г., </a:t>
            </a:r>
            <a:r>
              <a:rPr lang="ru-RU" sz="48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Родиков</a:t>
            </a:r>
            <a:r>
              <a:rPr lang="ru-RU" sz="4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А.С. Современные технологии управления на проектной основе: учебное пособие. – Нижневартовск: Изд-во </a:t>
            </a:r>
            <a:r>
              <a:rPr lang="ru-RU" sz="48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Нижневарт</a:t>
            </a:r>
            <a:r>
              <a:rPr lang="ru-RU" sz="4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48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гуманит</a:t>
            </a:r>
            <a:r>
              <a:rPr lang="ru-RU" sz="4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ун-та, 2009. – 126 с.</a:t>
            </a:r>
          </a:p>
          <a:p>
            <a:pPr marL="0" lvl="0" indent="36195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4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Новиков Д.А. Теория управления образовательными системами: Учебно-методическое пособие. – М.: Народное образование, 2009. – 452 с.</a:t>
            </a:r>
          </a:p>
          <a:p>
            <a:pPr marL="0" lvl="0" indent="36195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48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Патрикова</a:t>
            </a:r>
            <a:r>
              <a:rPr lang="ru-RU" sz="4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Т.С. Как написать программу развития образовательного центра в условиях проектно-целевого управления системой образования // Научно-методический электронный журнал «Концепт». – 2016. – Т. 15. – С. 1346–1350. – URL: </a:t>
            </a:r>
            <a:r>
              <a:rPr lang="ru-RU" sz="4800" u="sng" dirty="0">
                <a:solidFill>
                  <a:srgbClr val="0563C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http://e-koncept.ru/2016/96187.htm</a:t>
            </a:r>
            <a:r>
              <a:rPr lang="ru-RU" sz="4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lvl="0" indent="36195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48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Патрахина</a:t>
            </a:r>
            <a:r>
              <a:rPr lang="ru-RU" sz="4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Т.Н. </a:t>
            </a:r>
            <a:r>
              <a:rPr lang="en-US" sz="4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SWOT</a:t>
            </a:r>
            <a:r>
              <a:rPr lang="ru-RU" sz="4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-анализ как инструмент планирования стратегии образовательной организации // </a:t>
            </a:r>
            <a:r>
              <a:rPr lang="ru-RU" sz="48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Науковедение</a:t>
            </a:r>
            <a:r>
              <a:rPr lang="ru-RU" sz="4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– 2015. – № 2 (март-апрель). – Т. 7. – С. 1–11. </a:t>
            </a:r>
          </a:p>
          <a:p>
            <a:pPr marL="0" lvl="0" indent="36195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48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Поцукова</a:t>
            </a:r>
            <a:r>
              <a:rPr lang="ru-RU" sz="4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Т.А., </a:t>
            </a:r>
            <a:r>
              <a:rPr lang="ru-RU" sz="48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Рекичинская</a:t>
            </a:r>
            <a:r>
              <a:rPr lang="ru-RU" sz="4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Е.А. Проектное управление руководителя-лидера современной образовательной организации в контексте системы менеджмента качества / Реализация модели системы управления качеством образования в общеобразовательных учреждениях Новосибирской области: опыт, проблемы, перспективы. – Новосибирск: </a:t>
            </a:r>
            <a:r>
              <a:rPr lang="ru-RU" sz="48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НИПКиПРО</a:t>
            </a:r>
            <a:r>
              <a:rPr lang="ru-RU" sz="4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2016. – С. 48–57.</a:t>
            </a:r>
          </a:p>
          <a:p>
            <a:pPr marL="0" lvl="0" indent="36195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4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Серкова Г.Г. Программа развития профессиональной образовательной организации среднего профессионального образования: вид, структура, содержание: Методические рекомендации / Г.Г. Серкова, Челябинский ИРПО. – Челябинск: Изд-во Челябинского ИРПО, 2013. – 39 с.</a:t>
            </a:r>
          </a:p>
          <a:p>
            <a:pPr marL="0" lvl="0" indent="36195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4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Соломатин А.М. Управление функционированием и развитием образовательной организации в условиях системных изменений // Непрерывное образование. – 2014. – № 4 (8). – С. 66–71.</a:t>
            </a:r>
          </a:p>
          <a:p>
            <a:pPr marL="0" lvl="0" indent="36195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48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Филимонюк</a:t>
            </a:r>
            <a:r>
              <a:rPr lang="ru-RU" sz="4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Л.А., Белоусова Л.В. Разработка комплекса рекомендаций по проектированию программы развития образовательной организации // Проблемы современного педагогического образования – 2017. – № 54 (8). – С. 104-110.</a:t>
            </a:r>
          </a:p>
          <a:p>
            <a:pPr marL="0" lvl="0" indent="36195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4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Щербаков Д.С. Стратегическая трансформация инновационного предприятия в условиях кризиса // Эффективное антикризисное управление. – 2011. – № 4 (67). – 58–67.</a:t>
            </a:r>
          </a:p>
          <a:p>
            <a:pPr marL="0" lvl="0" indent="36195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4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Управление инновационными проектами: учебник / И.Л. </a:t>
            </a:r>
            <a:r>
              <a:rPr lang="ru-RU" sz="48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Туккель</a:t>
            </a:r>
            <a:r>
              <a:rPr lang="ru-RU" sz="4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А.В. Сурина, Н.Б. </a:t>
            </a:r>
            <a:r>
              <a:rPr lang="ru-RU" sz="48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Культин</a:t>
            </a:r>
            <a:r>
              <a:rPr lang="ru-RU" sz="4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/ Под ред. И.Л. </a:t>
            </a:r>
            <a:r>
              <a:rPr lang="ru-RU" sz="48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Туккеля</a:t>
            </a:r>
            <a:r>
              <a:rPr lang="ru-RU" sz="48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– СПб.: БХВ-Петербург, 2011. – 416 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102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4566" y="365125"/>
            <a:ext cx="11153870" cy="757505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Нормативно-правовая база </a:t>
            </a:r>
            <a:r>
              <a:rPr lang="ru-RU" sz="2400" dirty="0"/>
              <a:t>для разработки программы развития ПОО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89711" y="1249378"/>
            <a:ext cx="11624649" cy="5486399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+mj-lt"/>
              </a:rPr>
              <a:t>Федеральный закон «Об образовании в Российской Федерации» от 29.12.2012 г. № 273-ФЗ;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+mj-lt"/>
              </a:rPr>
              <a:t>Государственная программа Российской Федерации «Развитие образования» на 2018–2025 годы (постановление Правительства РФ от 29 декабря 2017 г. № 1642);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+mj-lt"/>
              </a:rPr>
              <a:t>Федеральный закон «О стратегическом планировании в Российской Федерации» от 28 июня 2014 г. № 172-ФЗ;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+mj-lt"/>
              </a:rPr>
              <a:t>Указ Президента Российской Федерации «О мерах по реализации государственной политики в области образования и науки» от 07.05.2012 г. № 599;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+mj-lt"/>
              </a:rPr>
              <a:t>Постановление Правительства РФ «Об организации проектной деятельности в Правительстве Российской Федерации» от 15 октября 2016 г. № 1050;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+mj-lt"/>
              </a:rPr>
              <a:t>Постановление Правительства РФ «О разработке, реализации и об оценке эффективности отдельных государственных программ Российской Федерации» от 12 октября 2017 г. № 1242;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+mj-lt"/>
              </a:rPr>
              <a:t>Постановление Правительства Челябинской области № 358-П от 27 июня 2017 г. «О Положении о проектной деятельности в Челябинской области и внесении изменения в постановление Правительства Челябинской области от 25.07.2013 г. № 148-П»;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+mj-lt"/>
              </a:rPr>
              <a:t>Концепция долгосрочного социально-экономического развития Российской Федерации на период до 2020 года (распоряжение Правительства РФ № 1662-р от 17.11.2008 г.);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+mj-lt"/>
              </a:rPr>
              <a:t>Стратегия инновационного развития Российской Федерации на период до 2020 года (распоряжение Правительства РФ № 2227-р от 08.12.2011 г.);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+mj-lt"/>
              </a:rPr>
              <a:t>Комплекс мер, направленных на совершенствование системы среднего профессионального образования, на 2015–2020 годы (распоряжение Правительства РФ № 349-р от 03.05.2015 г.);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+mj-lt"/>
              </a:rPr>
              <a:t>Приоритетный проект «Рабочие кадры для передовых технологий» (утвержден Проектным комитетом по основному направлению стратегического развития и приоритетным проектам «Образование» (протокол от 20.12.2016 г. № Г-П6-302пр) (с изменениями от 21.02.2017, 19.09.2017);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+mj-lt"/>
              </a:rPr>
              <a:t>Закон Челябинской области «Об образовании в Челябинской области» (постановление Законодательного собрания Челябинской области от 29 августа 2013 г. № 1543);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+mj-lt"/>
              </a:rPr>
              <a:t>Стратегия социально-экономического развития Челябинской области до 2020 г. (постановление Законодательного собрания Челябинской области от 26.03.2014 г. № 1949);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+mj-lt"/>
              </a:rPr>
              <a:t>Государственная программа Челябинской области «Развитие профессионального образования в Челябинской области» на 2018–2025 годы (постановление Правительства Челябинской области от 29 декабря 2017 г. № 756-П).</a:t>
            </a:r>
          </a:p>
          <a:p>
            <a:endParaRPr lang="ru-RU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68882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>
                <a:latin typeface="+mj-lt"/>
              </a:rPr>
              <a:t>Необходимо вносить правки в методологию создания программ развития</a:t>
            </a:r>
            <a:endParaRPr lang="ru-RU" dirty="0">
              <a:latin typeface="+mj-lt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>
                <a:latin typeface="+mj-lt"/>
              </a:rPr>
              <a:t>В условиях модернизации системы профессионального образования меняются качественные характеристики деятельности ПОО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72406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04765347"/>
              </p:ext>
            </p:extLst>
          </p:nvPr>
        </p:nvGraphicFramePr>
        <p:xfrm>
          <a:off x="105480" y="1177638"/>
          <a:ext cx="11979564" cy="63198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837"/>
                <a:gridCol w="3464170"/>
                <a:gridCol w="2580446"/>
                <a:gridCol w="3774111"/>
              </a:tblGrid>
              <a:tr h="24498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>Проекты (программы)</a:t>
                      </a:r>
                      <a:endParaRPr lang="ru-RU" sz="20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5669" marR="256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j-lt"/>
                        </a:rPr>
                        <a:t>Ведомственные целевые программы, отдельные мероприятия</a:t>
                      </a:r>
                      <a:endParaRPr lang="ru-RU" sz="20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5669" marR="256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49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j-lt"/>
                        </a:rPr>
                        <a:t>Наименование</a:t>
                      </a:r>
                      <a:endParaRPr lang="ru-RU" sz="20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5669" marR="256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>цель, сроки (этапы)</a:t>
                      </a:r>
                      <a:endParaRPr lang="ru-RU" sz="20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5669" marR="256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>наименование</a:t>
                      </a:r>
                      <a:endParaRPr lang="ru-RU" sz="20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5669" marR="256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j-lt"/>
                        </a:rPr>
                        <a:t>цель, сроки (этапы)</a:t>
                      </a:r>
                      <a:endParaRPr lang="ru-RU" sz="20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5669" marR="2566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989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540"/>
                        </a:spcBef>
                        <a:spcAft>
                          <a:spcPts val="540"/>
                        </a:spcAft>
                      </a:pPr>
                      <a:endParaRPr lang="ru-RU" sz="1400" kern="0" dirty="0" smtClean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540"/>
                        </a:spcBef>
                        <a:spcAft>
                          <a:spcPts val="540"/>
                        </a:spcAft>
                      </a:pPr>
                      <a:r>
                        <a:rPr lang="ru-RU" sz="1800" kern="0" dirty="0" smtClean="0">
                          <a:effectLst/>
                          <a:latin typeface="+mj-lt"/>
                        </a:rPr>
                        <a:t>Направление </a:t>
                      </a:r>
                      <a:r>
                        <a:rPr lang="ru-RU" sz="1800" kern="0" dirty="0">
                          <a:effectLst/>
                          <a:latin typeface="+mj-lt"/>
                        </a:rPr>
                        <a:t>(подпрограмма) </a:t>
                      </a:r>
                      <a:r>
                        <a:rPr lang="ru-RU" sz="1800" kern="0" dirty="0" smtClean="0">
                          <a:effectLst/>
                          <a:latin typeface="+mj-lt"/>
                        </a:rPr>
                        <a:t>«Реализация </a:t>
                      </a:r>
                      <a:r>
                        <a:rPr lang="ru-RU" sz="1800" kern="0" dirty="0">
                          <a:effectLst/>
                          <a:latin typeface="+mj-lt"/>
                        </a:rPr>
                        <a:t>образовательных программ профессионального </a:t>
                      </a:r>
                      <a:r>
                        <a:rPr lang="ru-RU" sz="1800" kern="0" dirty="0" smtClean="0">
                          <a:effectLst/>
                          <a:latin typeface="+mj-lt"/>
                        </a:rPr>
                        <a:t>образования»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540"/>
                        </a:spcBef>
                        <a:spcAft>
                          <a:spcPts val="540"/>
                        </a:spcAft>
                      </a:pPr>
                      <a:endParaRPr lang="ru-RU" sz="1400" b="1" kern="0" dirty="0">
                        <a:solidFill>
                          <a:srgbClr val="26282F"/>
                        </a:solidFill>
                        <a:effectLst/>
                        <a:latin typeface="+mj-lt"/>
                      </a:endParaRPr>
                    </a:p>
                  </a:txBody>
                  <a:tcPr marL="25669" marR="256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542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Реализация отдельных мероприятий приоритетного проекта "Современная цифровая образовательная среда Российской Федерации"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 </a:t>
                      </a:r>
                      <a:endParaRPr lang="ru-RU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5669" marR="256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создать к 2018 году условия для системного повышения качества и расширения возможностей непрерывного образования для всех категорий граждан за счет развития российского цифрового образовательного пространства и увеличения к концу 2025 года числа обучающихся образовательных организаций, освоивших онлайн-курсы до 11 млн. человек.</a:t>
                      </a:r>
                      <a:br>
                        <a:rPr lang="ru-RU" sz="1400" dirty="0">
                          <a:effectLst/>
                          <a:latin typeface="+mj-lt"/>
                        </a:rPr>
                      </a:br>
                      <a:r>
                        <a:rPr lang="ru-RU" sz="1400" dirty="0">
                          <a:effectLst/>
                          <a:latin typeface="+mj-lt"/>
                        </a:rPr>
                        <a:t>Численность обучающихся образовательных организаций, прошедших обучение на онлайн-курсах: </a:t>
                      </a:r>
                      <a:br>
                        <a:rPr lang="ru-RU" sz="1400" dirty="0">
                          <a:effectLst/>
                          <a:latin typeface="+mj-lt"/>
                        </a:rPr>
                      </a:br>
                      <a:r>
                        <a:rPr lang="ru-RU" sz="1400" dirty="0">
                          <a:effectLst/>
                          <a:latin typeface="+mj-lt"/>
                        </a:rPr>
                        <a:t>в 2018 году - 1520 тыс. человек;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в 2019 году - 3050 тыс. человек;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в 2020 году- 6010 тыс. человек;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5669" marR="256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>ведомственная целевая программа "Развитие интегрированной системы обеспечения высококвалифицированными кадрами организаций оборонно-промышленного комплекса Российской Федерации в 2016 - 2020 годах"</a:t>
                      </a:r>
                      <a:endParaRPr lang="ru-RU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5669" marR="256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j-lt"/>
                        </a:rPr>
                        <a:t/>
                      </a:r>
                      <a:br>
                        <a:rPr lang="ru-RU" sz="1400" dirty="0">
                          <a:effectLst/>
                          <a:latin typeface="+mj-lt"/>
                        </a:rPr>
                      </a:br>
                      <a:r>
                        <a:rPr lang="ru-RU" sz="1400" dirty="0">
                          <a:effectLst/>
                          <a:latin typeface="+mj-lt"/>
                        </a:rPr>
                        <a:t>Численность студентов, обучающихся по основным образовательным программам среднего профессионального (программам подготовки специалистов среднего звена) и высшего образования (программам </a:t>
                      </a:r>
                      <a:r>
                        <a:rPr lang="ru-RU" sz="1400" dirty="0" err="1">
                          <a:effectLst/>
                          <a:latin typeface="+mj-lt"/>
                        </a:rPr>
                        <a:t>бакалавриата</a:t>
                      </a:r>
                      <a:r>
                        <a:rPr lang="ru-RU" sz="1400" dirty="0">
                          <a:effectLst/>
                          <a:latin typeface="+mj-lt"/>
                        </a:rPr>
                        <a:t>, </a:t>
                      </a:r>
                      <a:r>
                        <a:rPr lang="ru-RU" sz="1400" dirty="0" err="1">
                          <a:effectLst/>
                          <a:latin typeface="+mj-lt"/>
                        </a:rPr>
                        <a:t>специалитета</a:t>
                      </a:r>
                      <a:r>
                        <a:rPr lang="ru-RU" sz="1400" dirty="0">
                          <a:effectLst/>
                          <a:latin typeface="+mj-lt"/>
                        </a:rPr>
                        <a:t>, магистратуры, подготовки научно-педагогических кадров в аспирантуре), заключивших договоры о целевом обучении с организациями оборонно-промышленного комплекса, отобранных в соответствующем году в рамках реализации ведомственной целевой программы, предусматривающей подготовку квалифицированных кадров для организаций оборонно-промышленного комплекса в 2016 - 2020 годах, в 2018 году - 3000 человек.</a:t>
                      </a:r>
                      <a:br>
                        <a:rPr lang="ru-RU" sz="1400" dirty="0">
                          <a:effectLst/>
                          <a:latin typeface="+mj-lt"/>
                        </a:rPr>
                      </a:br>
                      <a:r>
                        <a:rPr lang="ru-RU" sz="1400" dirty="0">
                          <a:effectLst/>
                          <a:latin typeface="+mj-lt"/>
                        </a:rPr>
                        <a:t/>
                      </a:r>
                      <a:br>
                        <a:rPr lang="ru-RU" sz="1400" dirty="0">
                          <a:effectLst/>
                          <a:latin typeface="+mj-lt"/>
                        </a:rPr>
                      </a:br>
                      <a:endParaRPr lang="ru-RU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25669" marR="256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-13310076" y="576948"/>
            <a:ext cx="38810677" cy="614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68241" rIns="91440" bIns="68241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300" b="1" i="0" u="none" strike="noStrike" cap="none" normalizeH="0" baseline="0" smtClean="0">
                <a:ln>
                  <a:noFill/>
                </a:ln>
                <a:solidFill>
                  <a:srgbClr val="26282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Структура государственной программы Российской Федерации "Развитие образования"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4182" y="240145"/>
            <a:ext cx="11243940" cy="7296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+mj-lt"/>
              </a:rPr>
              <a:t>Структура </a:t>
            </a:r>
            <a:r>
              <a:rPr lang="ru-RU" sz="2800" dirty="0" smtClean="0">
                <a:solidFill>
                  <a:schemeClr val="tx1"/>
                </a:solidFill>
                <a:latin typeface="+mj-lt"/>
              </a:rPr>
              <a:t>Государственной </a:t>
            </a:r>
            <a:r>
              <a:rPr lang="ru-RU" sz="2800" dirty="0">
                <a:solidFill>
                  <a:schemeClr val="tx1"/>
                </a:solidFill>
                <a:latin typeface="+mj-lt"/>
              </a:rPr>
              <a:t>программы Российской Федерации "Развитие </a:t>
            </a:r>
            <a:r>
              <a:rPr lang="ru-RU" sz="2800" dirty="0" smtClean="0">
                <a:solidFill>
                  <a:schemeClr val="tx1"/>
                </a:solidFill>
                <a:latin typeface="+mj-lt"/>
              </a:rPr>
              <a:t>образования» на 2018-2025 гг.</a:t>
            </a:r>
            <a:endParaRPr lang="ru-RU" sz="28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53380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+mj-lt"/>
              </a:rPr>
              <a:t>В </a:t>
            </a:r>
            <a:r>
              <a:rPr lang="ru-RU" sz="2400" dirty="0">
                <a:latin typeface="+mj-lt"/>
              </a:rPr>
              <a:t>составе госпрограмм выделяются проектная и процессная части – своего рода бюджет развития и бюджет поддержания.</a:t>
            </a:r>
            <a:r>
              <a:rPr lang="ru-RU" sz="2400" b="1" dirty="0">
                <a:latin typeface="+mj-lt"/>
              </a:rPr>
              <a:t> </a:t>
            </a:r>
            <a:r>
              <a:rPr lang="ru-RU" sz="2400" dirty="0">
                <a:latin typeface="+mj-lt"/>
              </a:rPr>
              <a:t>Проекты носят однократный характер, их задачи выполняются к конкретному сроку. Процессы включают мероприятия, отражающие постоянные обязательства государства, которые нельзя однажды закончить. </a:t>
            </a:r>
            <a:r>
              <a:rPr lang="ru-RU" sz="2400" dirty="0" smtClean="0">
                <a:latin typeface="+mj-lt"/>
              </a:rPr>
              <a:t>Проектно-процессный </a:t>
            </a:r>
            <a:r>
              <a:rPr lang="ru-RU" sz="2400" dirty="0">
                <a:latin typeface="+mj-lt"/>
              </a:rPr>
              <a:t>подход в программе развития ПОО обеспечивает одновременно стабилизацию функционирования образовательной организации в ее основных процессах и реализацию инновационных решений</a:t>
            </a:r>
            <a:r>
              <a:rPr lang="ru-RU" sz="2400" dirty="0" smtClean="0">
                <a:latin typeface="+mj-lt"/>
              </a:rPr>
              <a:t>.</a:t>
            </a:r>
            <a:r>
              <a:rPr lang="ru-RU" sz="2400" dirty="0">
                <a:latin typeface="+mj-lt"/>
              </a:rPr>
              <a:t> Совокупность проектов и процессов позволяет достичь целей госпрограмм. </a:t>
            </a:r>
            <a:endParaRPr lang="ru-RU" sz="2400" dirty="0" smtClean="0">
              <a:latin typeface="+mj-lt"/>
            </a:endParaRPr>
          </a:p>
          <a:p>
            <a:pPr algn="just"/>
            <a:r>
              <a:rPr lang="ru-RU" sz="2400" dirty="0">
                <a:latin typeface="+mj-lt"/>
              </a:rPr>
              <a:t>В </a:t>
            </a:r>
            <a:r>
              <a:rPr lang="ru-RU" sz="2400" dirty="0" smtClean="0">
                <a:latin typeface="+mj-lt"/>
              </a:rPr>
              <a:t>госпрограмме изменяется </a:t>
            </a:r>
            <a:r>
              <a:rPr lang="ru-RU" sz="2400" dirty="0">
                <a:latin typeface="+mj-lt"/>
              </a:rPr>
              <a:t>оценка эффективности.</a:t>
            </a:r>
            <a:r>
              <a:rPr lang="ru-RU" sz="2400" b="1" dirty="0">
                <a:latin typeface="+mj-lt"/>
              </a:rPr>
              <a:t> </a:t>
            </a:r>
            <a:r>
              <a:rPr lang="ru-RU" sz="2400" dirty="0">
                <a:latin typeface="+mj-lt"/>
              </a:rPr>
              <a:t>Показатели </a:t>
            </a:r>
            <a:r>
              <a:rPr lang="ru-RU" sz="2400" dirty="0" smtClean="0">
                <a:latin typeface="+mj-lt"/>
              </a:rPr>
              <a:t>стали </a:t>
            </a:r>
            <a:r>
              <a:rPr lang="ru-RU" sz="2400" dirty="0">
                <a:latin typeface="+mj-lt"/>
              </a:rPr>
              <a:t>прозрачны и понятны, а система оценки </a:t>
            </a:r>
            <a:r>
              <a:rPr lang="ru-RU" sz="2400" dirty="0" smtClean="0">
                <a:latin typeface="+mj-lt"/>
              </a:rPr>
              <a:t>позволяет </a:t>
            </a:r>
            <a:r>
              <a:rPr lang="ru-RU" sz="2400" dirty="0">
                <a:latin typeface="+mj-lt"/>
              </a:rPr>
              <a:t>точнее определять степень эффективности реализации программы. </a:t>
            </a:r>
          </a:p>
        </p:txBody>
      </p:sp>
    </p:spTree>
    <p:extLst>
      <p:ext uri="{BB962C8B-B14F-4D97-AF65-F5344CB8AC3E}">
        <p14:creationId xmlns:p14="http://schemas.microsoft.com/office/powerpoint/2010/main" val="1692928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04893248"/>
              </p:ext>
            </p:extLst>
          </p:nvPr>
        </p:nvGraphicFramePr>
        <p:xfrm>
          <a:off x="0" y="1620571"/>
          <a:ext cx="12104483" cy="14674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5513"/>
                <a:gridCol w="2000816"/>
                <a:gridCol w="805758"/>
                <a:gridCol w="1466662"/>
                <a:gridCol w="1412340"/>
                <a:gridCol w="1738265"/>
                <a:gridCol w="1774480"/>
                <a:gridCol w="2480649"/>
              </a:tblGrid>
              <a:tr h="851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№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Наименование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проекта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Цель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Мероприятия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Сроки (этапы)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Исполнители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Финансирование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Целевой индикативный показатель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Направление (первая задача)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475715" y="235390"/>
            <a:ext cx="9261695" cy="8238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+mj-lt"/>
              </a:rPr>
              <a:t>Проекты по реализации программы развития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620570" y="3385995"/>
            <a:ext cx="9116840" cy="95966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+mj-lt"/>
              </a:rPr>
              <a:t>Мероприятия по реализации программы развития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26314"/>
              </p:ext>
            </p:extLst>
          </p:nvPr>
        </p:nvGraphicFramePr>
        <p:xfrm>
          <a:off x="217284" y="4445250"/>
          <a:ext cx="11760450" cy="15721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7539"/>
                <a:gridCol w="2255024"/>
                <a:gridCol w="3692083"/>
                <a:gridCol w="2348540"/>
                <a:gridCol w="2907264"/>
              </a:tblGrid>
              <a:tr h="7333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№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Мероприятия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Ожидаемый результат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Исполнитель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Сроки реализации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9431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Направление (первая задача)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94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1.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6127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3030" y="6684135"/>
            <a:ext cx="12295030" cy="17386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22672" y="6673021"/>
            <a:ext cx="12169328" cy="45719"/>
          </a:xfrm>
          <a:prstGeom prst="rect">
            <a:avLst/>
          </a:prstGeom>
        </p:spPr>
      </p:pic>
      <p:sp>
        <p:nvSpPr>
          <p:cNvPr id="11" name="Объект 2"/>
          <p:cNvSpPr txBox="1">
            <a:spLocks/>
          </p:cNvSpPr>
          <p:nvPr/>
        </p:nvSpPr>
        <p:spPr>
          <a:xfrm>
            <a:off x="922759" y="-847406"/>
            <a:ext cx="12169328" cy="45345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22672" y="11115"/>
            <a:ext cx="12169328" cy="996157"/>
            <a:chOff x="22672" y="11115"/>
            <a:chExt cx="12169328" cy="996157"/>
          </a:xfrm>
        </p:grpSpPr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672" y="11115"/>
              <a:ext cx="9452610" cy="996156"/>
            </a:xfrm>
            <a:prstGeom prst="rect">
              <a:avLst/>
            </a:prstGeom>
          </p:spPr>
        </p:pic>
        <p:grpSp>
          <p:nvGrpSpPr>
            <p:cNvPr id="15" name="Группа 14"/>
            <p:cNvGrpSpPr/>
            <p:nvPr/>
          </p:nvGrpSpPr>
          <p:grpSpPr>
            <a:xfrm>
              <a:off x="22672" y="11115"/>
              <a:ext cx="12169328" cy="996157"/>
              <a:chOff x="22672" y="0"/>
              <a:chExt cx="12169328" cy="996157"/>
            </a:xfrm>
          </p:grpSpPr>
          <p:pic>
            <p:nvPicPr>
              <p:cNvPr id="16" name="Picture 6" descr="http://www.chirpo.ru/scin/3.gif"/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672" y="16123"/>
                <a:ext cx="1381125" cy="87353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" name="Рисунок 16"/>
              <p:cNvPicPr>
                <a:picLocks noChangeAspect="1"/>
              </p:cNvPicPr>
              <p:nvPr/>
            </p:nvPicPr>
            <p:blipFill rotWithShape="1">
              <a:blip r:embed="rId4"/>
              <a:srcRect l="76416"/>
              <a:stretch/>
            </p:blipFill>
            <p:spPr>
              <a:xfrm>
                <a:off x="9452610" y="0"/>
                <a:ext cx="2739390" cy="996157"/>
              </a:xfrm>
              <a:prstGeom prst="rect">
                <a:avLst/>
              </a:prstGeom>
            </p:spPr>
          </p:pic>
        </p:grpSp>
      </p:grpSp>
      <p:sp>
        <p:nvSpPr>
          <p:cNvPr id="3" name="TextBox 2"/>
          <p:cNvSpPr txBox="1"/>
          <p:nvPr/>
        </p:nvSpPr>
        <p:spPr>
          <a:xfrm>
            <a:off x="568411" y="2317898"/>
            <a:ext cx="11079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2016" y="1051150"/>
            <a:ext cx="11923414" cy="638389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Нормативно-правовые акты, устанавливающие новые ориентиры развития профессионального образования.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2672" y="1733418"/>
            <a:ext cx="11992023" cy="4800344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Российской Федерации «Развитие образования» на 2018–2025 годы (постановление Правительства РФ от 29 декабря 2017 г. № 1642);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 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Российской Федерации «О мерах по реализации государственной политики в области образования и науки» от 07.05.2012 г. № 599;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мер, направленных на совершенствование системы среднего профессионального образования, на 2015–2020 годы (распоряжение Правительства РФ № 349-р от 03.05.2015 г.);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Приоритетный проект «Рабочие кадры для передовых технологий» (утвержден Проектным комитетом по основному направлению стратегического развития и приоритетным проектам «Образование» (протокол от 20.12.2016 г. № Г-П6-302пр) (с изменениями от 21.02.2017, 19.09.2017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 РФ №955 от 22.09.2017 «Об утверждении показателей мониторинга системы образования»;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Челябинской области «Развитие профессионального образования в Челябинской области» на 2018–2025 годы (постановление Правительства Челябинской области от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29.12.2017 г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№ 756-П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нового поколения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85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imes New Roman/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2877</Words>
  <Application>Microsoft Office PowerPoint</Application>
  <PresentationFormat>Широкоэкранный</PresentationFormat>
  <Paragraphs>165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Тема Office</vt:lpstr>
      <vt:lpstr>МЕТОДИЧЕСКИЕ РЕКОМЕНДАЦИИ по разработке программы развития профессиональной образовательной организации на 2019 – 2023 гг.</vt:lpstr>
      <vt:lpstr>        Федеральный закон от 29 декабря 2012 г. № 273-ФЗ  «Об образовании в Российской Федерации»</vt:lpstr>
      <vt:lpstr>Список литературы</vt:lpstr>
      <vt:lpstr>Нормативно-правовая база для разработки программы развития ПОО</vt:lpstr>
      <vt:lpstr>Презентация PowerPoint</vt:lpstr>
      <vt:lpstr>Презентация PowerPoint</vt:lpstr>
      <vt:lpstr>Презентация PowerPoint</vt:lpstr>
      <vt:lpstr>Презентация PowerPoint</vt:lpstr>
      <vt:lpstr>Нормативно-правовые акты, устанавливающие новые ориентиры развития профессионального образования.</vt:lpstr>
      <vt:lpstr>Презентация PowerPoint</vt:lpstr>
      <vt:lpstr>Цель  Программы развития на 2019-2023 годы</vt:lpstr>
      <vt:lpstr>Задачи Программы развития на 2019-2023 годы</vt:lpstr>
      <vt:lpstr>Задача 1. Обеспечение доступности современного образования для различных категорий населения в соответствии с их образовательными потребностями.</vt:lpstr>
      <vt:lpstr>Задача 2. Совершенствование качества образовательного процесса, обеспечивающего подготовку конкурентоспособных на рынке труда и востребованных региональной экономикой выпускников.</vt:lpstr>
      <vt:lpstr>Задача 2. Совершенствование качества образовательного процесса, обеспечивающего подготовку конкурентоспособных на рынке труда и востребованных региональной экономикой выпускников. (ПРОДОЛЖЕНИЕ)</vt:lpstr>
      <vt:lpstr>Задача 3. Создание условий для социализации и самореализации обучающихся.</vt:lpstr>
      <vt:lpstr>Задача 4. Повышение профессиональной компетентности управленческих и педагогических кадров в соответствии с требованиями модернизируемой системы профессионального образования.</vt:lpstr>
      <vt:lpstr>Задача 5. Укрепление и развитие системы социального партнёрства.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РЕКОМЕНДАЦИИ по разработке программы развития профессиональной образовательной организации на 2019 – 2023 гг.</dc:title>
  <dc:creator>Сичинский Евгений Павлович</dc:creator>
  <cp:lastModifiedBy>Сичинский Евгений Павлович</cp:lastModifiedBy>
  <cp:revision>30</cp:revision>
  <dcterms:created xsi:type="dcterms:W3CDTF">2018-05-23T08:03:01Z</dcterms:created>
  <dcterms:modified xsi:type="dcterms:W3CDTF">2018-05-25T07:11:08Z</dcterms:modified>
</cp:coreProperties>
</file>