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302" r:id="rId3"/>
    <p:sldId id="296" r:id="rId4"/>
    <p:sldId id="263" r:id="rId5"/>
    <p:sldId id="299" r:id="rId6"/>
    <p:sldId id="311" r:id="rId7"/>
    <p:sldId id="305" r:id="rId8"/>
    <p:sldId id="306" r:id="rId9"/>
    <p:sldId id="309" r:id="rId10"/>
    <p:sldId id="310" r:id="rId11"/>
    <p:sldId id="303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6699"/>
    <a:srgbClr val="0099FF"/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786" autoAdjust="0"/>
    <p:restoredTop sz="90929"/>
  </p:normalViewPr>
  <p:slideViewPr>
    <p:cSldViewPr>
      <p:cViewPr varScale="1">
        <p:scale>
          <a:sx n="88" d="100"/>
          <a:sy n="88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71928-4AFE-4360-8FAC-E1A7CD6B5983}" type="datetimeFigureOut">
              <a:rPr lang="ru-RU" smtClean="0"/>
              <a:pPr/>
              <a:t>15.08.2017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36112-FC55-443D-AB58-A9326EBE4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bluemosaic.jpg                                                 000003DAMoneys Work                    B3E1FD5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Образец заголовка</a:t>
            </a:r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altLang="en-US" smtClean="0"/>
              <a:t>Образец подзаголовка</a:t>
            </a: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493B5F2-AF92-41CD-8CC5-0BB37B9299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16CF3-070A-47B1-AFAE-870B6B23D0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57938" y="457200"/>
            <a:ext cx="2100262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563" y="457200"/>
            <a:ext cx="61499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AFBB2-CB7D-46E8-B177-6BC4AA4E8C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25CD1-C240-4F9B-9530-64DBE1B055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EE16C-116C-493E-8468-E9503D97E9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3BF87-C08D-4CCE-900D-98D921CAF5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88C96-6C12-4997-9238-185E263322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2F9CF-E57C-4546-8D2D-0A1123BA81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109B0-8948-4017-92E1-C7EDA1DFD1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2DF50-2181-4972-8557-694595EBD9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B8CC3-58B3-4451-81A0-52DB78952F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luemosaic_text.jpg                                            000003DAMoneys Work                    B3E1FD53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5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B3BC03-9526-4B04-AD38-73413CEF31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9036496" cy="5400600"/>
          </a:xfrm>
        </p:spPr>
        <p:txBody>
          <a:bodyPr/>
          <a:lstStyle/>
          <a:p>
            <a:pPr eaLnBrk="0" hangingPunct="0">
              <a:spcBef>
                <a:spcPts val="0"/>
              </a:spcBef>
            </a:pPr>
            <a:endParaRPr lang="ru-RU" sz="300" b="1" kern="1200" dirty="0" smtClean="0">
              <a:solidFill>
                <a:srgbClr val="000066"/>
              </a:solidFill>
            </a:endParaRPr>
          </a:p>
          <a:p>
            <a:pPr eaLnBrk="0" hangingPunct="0">
              <a:spcBef>
                <a:spcPts val="0"/>
              </a:spcBef>
            </a:pPr>
            <a:r>
              <a:rPr lang="ru-RU" sz="2000" b="1" kern="1200" dirty="0" smtClean="0">
                <a:solidFill>
                  <a:srgbClr val="000066"/>
                </a:solidFill>
              </a:rPr>
              <a:t>Министерство образования и науки Челябинской области</a:t>
            </a:r>
          </a:p>
          <a:p>
            <a:pPr eaLnBrk="0" hangingPunct="0">
              <a:spcBef>
                <a:spcPts val="0"/>
              </a:spcBef>
            </a:pPr>
            <a:r>
              <a:rPr lang="ru-RU" sz="2000" b="1" kern="1200" dirty="0" smtClean="0">
                <a:solidFill>
                  <a:srgbClr val="000066"/>
                </a:solidFill>
              </a:rPr>
              <a:t>ГБПОУ «</a:t>
            </a:r>
            <a:r>
              <a:rPr lang="ru-RU" sz="2000" b="1" kern="1200" dirty="0" err="1" smtClean="0">
                <a:solidFill>
                  <a:srgbClr val="000066"/>
                </a:solidFill>
              </a:rPr>
              <a:t>Миасский</a:t>
            </a:r>
            <a:r>
              <a:rPr lang="ru-RU" sz="2000" b="1" kern="1200" dirty="0" smtClean="0">
                <a:solidFill>
                  <a:srgbClr val="000066"/>
                </a:solidFill>
              </a:rPr>
              <a:t> машиностроительный колледж» </a:t>
            </a:r>
          </a:p>
          <a:p>
            <a:pPr eaLnBrk="0" hangingPunct="0">
              <a:spcBef>
                <a:spcPts val="0"/>
              </a:spcBef>
            </a:pPr>
            <a:endParaRPr lang="ru-RU" sz="1200" b="1" kern="1200" dirty="0" smtClean="0">
              <a:solidFill>
                <a:srgbClr val="000066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0066"/>
                </a:solidFill>
              </a:rPr>
              <a:t>О реализации первого этапа управленческого проекта «Формирование профессиональных компетенций студентов  ГБПОУ «</a:t>
            </a:r>
            <a:r>
              <a:rPr lang="ru-RU" sz="2400" b="1" dirty="0" err="1" smtClean="0">
                <a:solidFill>
                  <a:srgbClr val="000066"/>
                </a:solidFill>
              </a:rPr>
              <a:t>Миасский</a:t>
            </a:r>
            <a:r>
              <a:rPr lang="ru-RU" sz="2400" b="1" dirty="0" smtClean="0">
                <a:solidFill>
                  <a:srgbClr val="000066"/>
                </a:solidFill>
              </a:rPr>
              <a:t> машиностроительный колледж» на основе практико-ориентированного (дуального) обучения по специальности 15.02.08 Технология машиностроения  в условиях кластерного взаимодействия ГБПОУ «</a:t>
            </a:r>
            <a:r>
              <a:rPr lang="ru-RU" sz="2400" b="1" dirty="0" err="1" smtClean="0">
                <a:solidFill>
                  <a:srgbClr val="000066"/>
                </a:solidFill>
              </a:rPr>
              <a:t>Миасский</a:t>
            </a:r>
            <a:r>
              <a:rPr lang="ru-RU" sz="2400" b="1" dirty="0" smtClean="0">
                <a:solidFill>
                  <a:srgbClr val="000066"/>
                </a:solidFill>
              </a:rPr>
              <a:t> машиностроительный колледж»,   АО «</a:t>
            </a:r>
            <a:r>
              <a:rPr lang="ru-RU" sz="2400" b="1" dirty="0" err="1" smtClean="0">
                <a:solidFill>
                  <a:srgbClr val="000066"/>
                </a:solidFill>
              </a:rPr>
              <a:t>Миасский</a:t>
            </a:r>
            <a:r>
              <a:rPr lang="ru-RU" sz="2400" b="1" dirty="0" smtClean="0">
                <a:solidFill>
                  <a:srgbClr val="000066"/>
                </a:solidFill>
              </a:rPr>
              <a:t> машиностроительный завод» </a:t>
            </a:r>
            <a:endParaRPr lang="ru-RU" sz="2400" dirty="0" smtClean="0">
              <a:solidFill>
                <a:srgbClr val="000066"/>
              </a:solidFill>
            </a:endParaRPr>
          </a:p>
          <a:p>
            <a:pPr eaLnBrk="0" hangingPunct="0">
              <a:spcBef>
                <a:spcPct val="0"/>
              </a:spcBef>
            </a:pPr>
            <a:endParaRPr lang="ru-RU" sz="1200" b="1" kern="1200" dirty="0" smtClean="0">
              <a:solidFill>
                <a:srgbClr val="000066"/>
              </a:solidFill>
            </a:endParaRPr>
          </a:p>
          <a:p>
            <a:pPr marL="6637338" algn="l" eaLnBrk="0" hangingPunct="0">
              <a:spcBef>
                <a:spcPct val="0"/>
              </a:spcBef>
            </a:pPr>
            <a:r>
              <a:rPr lang="ru-RU" sz="2100" b="1" kern="1200" dirty="0" smtClean="0">
                <a:solidFill>
                  <a:schemeClr val="accent1">
                    <a:lumMod val="50000"/>
                  </a:schemeClr>
                </a:solidFill>
              </a:rPr>
              <a:t>Директор </a:t>
            </a:r>
          </a:p>
          <a:p>
            <a:pPr marL="6637338" algn="l" eaLnBrk="0" hangingPunct="0">
              <a:spcBef>
                <a:spcPct val="0"/>
              </a:spcBef>
            </a:pPr>
            <a:r>
              <a:rPr lang="ru-RU" sz="2100" b="1" kern="1200" dirty="0" smtClean="0">
                <a:solidFill>
                  <a:schemeClr val="accent1">
                    <a:lumMod val="50000"/>
                  </a:schemeClr>
                </a:solidFill>
              </a:rPr>
              <a:t>ГБПОУ «</a:t>
            </a:r>
            <a:r>
              <a:rPr lang="ru-RU" sz="2100" b="1" kern="1200" dirty="0" err="1" smtClean="0">
                <a:solidFill>
                  <a:schemeClr val="accent1">
                    <a:lumMod val="50000"/>
                  </a:schemeClr>
                </a:solidFill>
              </a:rPr>
              <a:t>МиМК</a:t>
            </a:r>
            <a:r>
              <a:rPr lang="ru-RU" sz="2100" b="1" kern="12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6637338" algn="l" eaLnBrk="0" hangingPunct="0">
              <a:spcBef>
                <a:spcPct val="0"/>
              </a:spcBef>
            </a:pPr>
            <a:r>
              <a:rPr lang="ru-RU" sz="2100" b="1" kern="1200" dirty="0" smtClean="0">
                <a:solidFill>
                  <a:schemeClr val="accent1">
                    <a:lumMod val="50000"/>
                  </a:schemeClr>
                </a:solidFill>
              </a:rPr>
              <a:t>В.А. </a:t>
            </a:r>
            <a:r>
              <a:rPr lang="ru-RU" sz="2100" b="1" kern="1200" dirty="0" err="1" smtClean="0">
                <a:solidFill>
                  <a:schemeClr val="accent1">
                    <a:lumMod val="50000"/>
                  </a:schemeClr>
                </a:solidFill>
              </a:rPr>
              <a:t>Саблуко</a:t>
            </a:r>
            <a:r>
              <a:rPr lang="ru-RU" sz="2100" b="1" kern="1200" dirty="0" err="1" smtClean="0">
                <a:solidFill>
                  <a:srgbClr val="000066"/>
                </a:solidFill>
              </a:rPr>
              <a:t>в</a:t>
            </a:r>
            <a:endParaRPr lang="ru-RU" sz="2100" b="1" kern="1200" dirty="0" smtClean="0">
              <a:solidFill>
                <a:srgbClr val="000066"/>
              </a:solidFill>
            </a:endParaRPr>
          </a:p>
          <a:p>
            <a:pPr eaLnBrk="0" hangingPunct="0">
              <a:spcBef>
                <a:spcPct val="0"/>
              </a:spcBef>
            </a:pPr>
            <a:endParaRPr lang="ru-RU" sz="400" b="1" kern="1200" dirty="0" smtClean="0">
              <a:solidFill>
                <a:srgbClr val="000066"/>
              </a:solidFill>
            </a:endParaRPr>
          </a:p>
          <a:p>
            <a:pPr eaLnBrk="0" hangingPunct="0">
              <a:spcBef>
                <a:spcPct val="0"/>
              </a:spcBef>
            </a:pPr>
            <a:r>
              <a:rPr lang="ru-RU" sz="2000" b="1" kern="1200" dirty="0" smtClean="0">
                <a:solidFill>
                  <a:srgbClr val="000066"/>
                </a:solidFill>
              </a:rPr>
              <a:t>Миасс, 2017</a:t>
            </a:r>
            <a:endParaRPr lang="ru-RU" sz="2000" b="1" kern="1200" dirty="0">
              <a:solidFill>
                <a:srgbClr val="000066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6633"/>
            <a:ext cx="7100317" cy="7449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Ожидаемый результат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748464" cy="551723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	</a:t>
            </a:r>
            <a:r>
              <a:rPr lang="ru-RU" sz="2900" b="1" dirty="0" smtClean="0"/>
              <a:t>Более качественная подготовка студентов  колледжа, которая определяется</a:t>
            </a:r>
            <a:r>
              <a:rPr lang="ru-RU" sz="2900" dirty="0" smtClean="0"/>
              <a:t>: </a:t>
            </a:r>
          </a:p>
          <a:p>
            <a:r>
              <a:rPr lang="ru-RU" sz="2900" b="1" dirty="0" smtClean="0"/>
              <a:t>уровнем </a:t>
            </a:r>
            <a:r>
              <a:rPr lang="ru-RU" sz="2900" b="1" dirty="0" err="1" smtClean="0"/>
              <a:t>сформированности</a:t>
            </a:r>
            <a:r>
              <a:rPr lang="ru-RU" sz="2900" b="1" dirty="0" smtClean="0"/>
              <a:t> профессиональных компетенций, представленных в профессиональных стандартах и системе компетенций работников предприятия; </a:t>
            </a:r>
          </a:p>
          <a:p>
            <a:r>
              <a:rPr lang="ru-RU" sz="2900" b="1" dirty="0" smtClean="0"/>
              <a:t>готовностью выпускников колледжа работать на высокотехнологичном оборудовании предприятий города Миасса и </a:t>
            </a:r>
            <a:r>
              <a:rPr lang="ru-RU" sz="2900" b="1" dirty="0" err="1" smtClean="0"/>
              <a:t>Миасского</a:t>
            </a:r>
            <a:r>
              <a:rPr lang="ru-RU" sz="2900" b="1" dirty="0" smtClean="0"/>
              <a:t> городского округа и Челябинской области.</a:t>
            </a:r>
            <a:endParaRPr lang="ru-RU" sz="29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5CD1-C240-4F9B-9530-64DBE1B05537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9036496" cy="540060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ru-RU" sz="2000" b="1" kern="1200" dirty="0" smtClean="0">
                <a:solidFill>
                  <a:srgbClr val="000066"/>
                </a:solidFill>
              </a:rPr>
              <a:t>Министерство образования и науки Челябинской области</a:t>
            </a:r>
          </a:p>
          <a:p>
            <a:pPr eaLnBrk="0" hangingPunct="0">
              <a:spcBef>
                <a:spcPct val="0"/>
              </a:spcBef>
            </a:pPr>
            <a:r>
              <a:rPr lang="ru-RU" sz="2000" b="1" kern="1200" dirty="0" smtClean="0">
                <a:solidFill>
                  <a:srgbClr val="000066"/>
                </a:solidFill>
              </a:rPr>
              <a:t>ГБПОУ «</a:t>
            </a:r>
            <a:r>
              <a:rPr lang="ru-RU" sz="2000" b="1" kern="1200" dirty="0" err="1" smtClean="0">
                <a:solidFill>
                  <a:srgbClr val="000066"/>
                </a:solidFill>
              </a:rPr>
              <a:t>Миасский</a:t>
            </a:r>
            <a:r>
              <a:rPr lang="ru-RU" sz="2000" b="1" kern="1200" dirty="0" smtClean="0">
                <a:solidFill>
                  <a:srgbClr val="000066"/>
                </a:solidFill>
              </a:rPr>
              <a:t> машиностроительный колледж» </a:t>
            </a:r>
          </a:p>
          <a:p>
            <a:pPr eaLnBrk="0" hangingPunct="0">
              <a:spcBef>
                <a:spcPct val="0"/>
              </a:spcBef>
            </a:pPr>
            <a:endParaRPr lang="ru-RU" sz="1400" b="1" kern="1200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0066"/>
                </a:solidFill>
              </a:rPr>
              <a:t>О реализации первого этапа управленческого проекта «Формирование профессиональных компетенций студентов  ГБПОУ «</a:t>
            </a:r>
            <a:r>
              <a:rPr lang="ru-RU" sz="2400" b="1" dirty="0" err="1" smtClean="0">
                <a:solidFill>
                  <a:srgbClr val="000066"/>
                </a:solidFill>
              </a:rPr>
              <a:t>Миасский</a:t>
            </a:r>
            <a:r>
              <a:rPr lang="ru-RU" sz="2400" b="1" dirty="0" smtClean="0">
                <a:solidFill>
                  <a:srgbClr val="000066"/>
                </a:solidFill>
              </a:rPr>
              <a:t> машиностроительный колледж» на основе практико-ориентированного (дуального) обучения по специальности 15.02.08 Технология машиностроения  в условиях кластерного взаимодействия ГБПОУ «</a:t>
            </a:r>
            <a:r>
              <a:rPr lang="ru-RU" sz="2400" b="1" dirty="0" err="1" smtClean="0">
                <a:solidFill>
                  <a:srgbClr val="000066"/>
                </a:solidFill>
              </a:rPr>
              <a:t>Миасский</a:t>
            </a:r>
            <a:r>
              <a:rPr lang="ru-RU" sz="2400" b="1" dirty="0" smtClean="0">
                <a:solidFill>
                  <a:srgbClr val="000066"/>
                </a:solidFill>
              </a:rPr>
              <a:t> машиностроительный колледж»,   АО «</a:t>
            </a:r>
            <a:r>
              <a:rPr lang="ru-RU" sz="2400" b="1" dirty="0" err="1" smtClean="0">
                <a:solidFill>
                  <a:srgbClr val="000066"/>
                </a:solidFill>
              </a:rPr>
              <a:t>Миасский</a:t>
            </a:r>
            <a:r>
              <a:rPr lang="ru-RU" sz="2400" b="1" dirty="0" smtClean="0">
                <a:solidFill>
                  <a:srgbClr val="000066"/>
                </a:solidFill>
              </a:rPr>
              <a:t> машиностроительный завод» </a:t>
            </a:r>
            <a:endParaRPr lang="ru-RU" sz="2400" dirty="0" smtClean="0">
              <a:solidFill>
                <a:srgbClr val="000066"/>
              </a:solidFill>
            </a:endParaRPr>
          </a:p>
          <a:p>
            <a:pPr eaLnBrk="0" hangingPunct="0">
              <a:spcBef>
                <a:spcPct val="0"/>
              </a:spcBef>
            </a:pPr>
            <a:endParaRPr lang="ru-RU" sz="1200" b="1" kern="1200" dirty="0" smtClean="0">
              <a:solidFill>
                <a:srgbClr val="000066"/>
              </a:solidFill>
            </a:endParaRPr>
          </a:p>
          <a:p>
            <a:pPr marL="6637338" algn="l" eaLnBrk="0" hangingPunct="0">
              <a:spcBef>
                <a:spcPct val="0"/>
              </a:spcBef>
            </a:pPr>
            <a:r>
              <a:rPr lang="ru-RU" sz="2100" b="1" kern="1200" dirty="0" smtClean="0">
                <a:solidFill>
                  <a:schemeClr val="accent1">
                    <a:lumMod val="50000"/>
                  </a:schemeClr>
                </a:solidFill>
              </a:rPr>
              <a:t>Директор </a:t>
            </a:r>
          </a:p>
          <a:p>
            <a:pPr marL="6637338" algn="l" eaLnBrk="0" hangingPunct="0">
              <a:spcBef>
                <a:spcPct val="0"/>
              </a:spcBef>
            </a:pPr>
            <a:r>
              <a:rPr lang="ru-RU" sz="2100" b="1" kern="1200" dirty="0" smtClean="0">
                <a:solidFill>
                  <a:schemeClr val="accent1">
                    <a:lumMod val="50000"/>
                  </a:schemeClr>
                </a:solidFill>
              </a:rPr>
              <a:t>ГБПОУ «</a:t>
            </a:r>
            <a:r>
              <a:rPr lang="ru-RU" sz="2100" b="1" kern="1200" dirty="0" err="1" smtClean="0">
                <a:solidFill>
                  <a:schemeClr val="accent1">
                    <a:lumMod val="50000"/>
                  </a:schemeClr>
                </a:solidFill>
              </a:rPr>
              <a:t>МиМК</a:t>
            </a:r>
            <a:r>
              <a:rPr lang="ru-RU" sz="2100" b="1" kern="12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marL="6637338" algn="l" eaLnBrk="0" hangingPunct="0">
              <a:spcBef>
                <a:spcPct val="0"/>
              </a:spcBef>
            </a:pPr>
            <a:r>
              <a:rPr lang="ru-RU" sz="2100" b="1" kern="1200" dirty="0" smtClean="0">
                <a:solidFill>
                  <a:schemeClr val="accent1">
                    <a:lumMod val="50000"/>
                  </a:schemeClr>
                </a:solidFill>
              </a:rPr>
              <a:t>В.А. </a:t>
            </a:r>
            <a:r>
              <a:rPr lang="ru-RU" sz="2100" b="1" kern="1200" dirty="0" err="1" smtClean="0">
                <a:solidFill>
                  <a:schemeClr val="accent1">
                    <a:lumMod val="50000"/>
                  </a:schemeClr>
                </a:solidFill>
              </a:rPr>
              <a:t>Саблуко</a:t>
            </a:r>
            <a:r>
              <a:rPr lang="ru-RU" sz="2100" b="1" kern="1200" dirty="0" err="1" smtClean="0">
                <a:solidFill>
                  <a:srgbClr val="000066"/>
                </a:solidFill>
              </a:rPr>
              <a:t>в</a:t>
            </a:r>
            <a:endParaRPr lang="ru-RU" sz="2100" b="1" kern="1200" dirty="0" smtClean="0">
              <a:solidFill>
                <a:srgbClr val="000066"/>
              </a:solidFill>
            </a:endParaRPr>
          </a:p>
          <a:p>
            <a:pPr eaLnBrk="0" hangingPunct="0">
              <a:spcBef>
                <a:spcPct val="0"/>
              </a:spcBef>
            </a:pPr>
            <a:endParaRPr lang="ru-RU" sz="400" b="1" kern="1200" dirty="0" smtClean="0">
              <a:solidFill>
                <a:srgbClr val="000066"/>
              </a:solidFill>
            </a:endParaRPr>
          </a:p>
          <a:p>
            <a:pPr eaLnBrk="0" hangingPunct="0">
              <a:spcBef>
                <a:spcPct val="0"/>
              </a:spcBef>
            </a:pPr>
            <a:r>
              <a:rPr lang="ru-RU" sz="2000" b="1" kern="1200" dirty="0" smtClean="0">
                <a:solidFill>
                  <a:srgbClr val="000066"/>
                </a:solidFill>
              </a:rPr>
              <a:t>Миасс, 2017</a:t>
            </a:r>
            <a:endParaRPr lang="ru-RU" sz="2000" b="1" kern="1200" dirty="0">
              <a:solidFill>
                <a:srgbClr val="000066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6632"/>
            <a:ext cx="7172325" cy="7524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n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7" y="4149080"/>
            <a:ext cx="2813599" cy="1872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430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6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Наладчик станков и манипуляторов с программным управлением - востребованная профессия </a:t>
            </a:r>
            <a:r>
              <a:rPr lang="ru-RU" sz="26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6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</a:br>
            <a:r>
              <a:rPr lang="ru-RU" sz="26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ru-RU" sz="26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предприятиях г. </a:t>
            </a:r>
            <a:r>
              <a:rPr lang="ru-RU" sz="2600" b="1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Миасса</a:t>
            </a:r>
            <a:endParaRPr lang="ru-RU" sz="2600" b="1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5CD1-C240-4F9B-9530-64DBE1B05537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1" name="Рисунок 10" descr="79622-obrazec-doverennosti-pri-podpisanii-schetov-fakt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149080"/>
            <a:ext cx="2448272" cy="1836204"/>
          </a:xfrm>
          <a:prstGeom prst="rect">
            <a:avLst/>
          </a:prstGeom>
        </p:spPr>
      </p:pic>
      <p:pic>
        <p:nvPicPr>
          <p:cNvPr id="1027" name="Picture 3" descr="F:\00 МиМК\!!! ПРОЕКТ(дуальное обучение)\! 01 Отчет по 1-му этапу\20130421-konku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149080"/>
            <a:ext cx="3140238" cy="1872208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755576" y="1556792"/>
            <a:ext cx="6192688" cy="47552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АО «ММЗ»,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«АЗ «УРАЛ»,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АО «НПО электромеханики»,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АО  «Соединитель»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268760"/>
            <a:ext cx="2114947" cy="50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844824"/>
            <a:ext cx="1850455" cy="46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2348880"/>
            <a:ext cx="1196209" cy="57344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3068960"/>
            <a:ext cx="932290" cy="69686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08720"/>
            <a:ext cx="4968552" cy="3168352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ru-RU" sz="1800" b="1" kern="1200" dirty="0" smtClean="0">
                <a:solidFill>
                  <a:srgbClr val="000066"/>
                </a:solidFill>
              </a:rPr>
              <a:t>ИННОВАЦИОННЫЙ ПРОЕКТ</a:t>
            </a:r>
          </a:p>
          <a:p>
            <a:pPr eaLnBrk="0" hangingPunct="0">
              <a:spcBef>
                <a:spcPct val="0"/>
              </a:spcBef>
            </a:pPr>
            <a:endParaRPr lang="ru-RU" sz="600" b="1" kern="1200" dirty="0" smtClean="0">
              <a:solidFill>
                <a:srgbClr val="000066"/>
              </a:solidFill>
            </a:endParaRPr>
          </a:p>
          <a:p>
            <a:pPr eaLnBrk="0" hangingPunct="0">
              <a:spcBef>
                <a:spcPct val="0"/>
              </a:spcBef>
            </a:pPr>
            <a:r>
              <a:rPr lang="ru-RU" sz="1800" b="1" kern="1200" dirty="0" smtClean="0">
                <a:solidFill>
                  <a:srgbClr val="000066"/>
                </a:solidFill>
              </a:rPr>
              <a:t>«Формирование профессиональных компетенций </a:t>
            </a:r>
          </a:p>
          <a:p>
            <a:pPr eaLnBrk="0" hangingPunct="0">
              <a:spcBef>
                <a:spcPct val="0"/>
              </a:spcBef>
            </a:pPr>
            <a:r>
              <a:rPr lang="ru-RU" sz="1800" b="1" kern="1200" dirty="0" smtClean="0">
                <a:solidFill>
                  <a:srgbClr val="000066"/>
                </a:solidFill>
              </a:rPr>
              <a:t>студентов ГБПОУ «</a:t>
            </a:r>
            <a:r>
              <a:rPr lang="ru-RU" sz="1800" b="1" kern="1200" dirty="0" err="1" smtClean="0">
                <a:solidFill>
                  <a:srgbClr val="000066"/>
                </a:solidFill>
              </a:rPr>
              <a:t>МиМК</a:t>
            </a:r>
            <a:r>
              <a:rPr lang="ru-RU" sz="1800" b="1" kern="1200" dirty="0" smtClean="0">
                <a:solidFill>
                  <a:srgbClr val="000066"/>
                </a:solidFill>
              </a:rPr>
              <a:t>» </a:t>
            </a:r>
          </a:p>
          <a:p>
            <a:pPr eaLnBrk="0" hangingPunct="0">
              <a:spcBef>
                <a:spcPct val="0"/>
              </a:spcBef>
            </a:pPr>
            <a:r>
              <a:rPr lang="ru-RU" sz="1800" b="1" kern="1200" dirty="0" smtClean="0">
                <a:solidFill>
                  <a:srgbClr val="000066"/>
                </a:solidFill>
              </a:rPr>
              <a:t>на основе практико-ориентированного </a:t>
            </a:r>
          </a:p>
          <a:p>
            <a:pPr eaLnBrk="0" hangingPunct="0">
              <a:spcBef>
                <a:spcPct val="0"/>
              </a:spcBef>
            </a:pPr>
            <a:r>
              <a:rPr lang="ru-RU" sz="1800" b="1" kern="1200" dirty="0" smtClean="0">
                <a:solidFill>
                  <a:srgbClr val="000066"/>
                </a:solidFill>
              </a:rPr>
              <a:t>(дуального) обучения </a:t>
            </a:r>
          </a:p>
          <a:p>
            <a:pPr eaLnBrk="0" hangingPunct="0">
              <a:spcBef>
                <a:spcPct val="0"/>
              </a:spcBef>
            </a:pPr>
            <a:r>
              <a:rPr lang="ru-RU" sz="1800" b="1" kern="1200" dirty="0" smtClean="0">
                <a:solidFill>
                  <a:srgbClr val="000066"/>
                </a:solidFill>
              </a:rPr>
              <a:t>по специальности  15.02.08 Технология машиностроения </a:t>
            </a:r>
          </a:p>
          <a:p>
            <a:pPr eaLnBrk="0" hangingPunct="0">
              <a:spcBef>
                <a:spcPct val="0"/>
              </a:spcBef>
            </a:pPr>
            <a:r>
              <a:rPr lang="ru-RU" sz="1800" b="1" kern="1200" dirty="0" smtClean="0">
                <a:solidFill>
                  <a:srgbClr val="000066"/>
                </a:solidFill>
              </a:rPr>
              <a:t>в условиях   кластерного взаимодействия  </a:t>
            </a:r>
          </a:p>
          <a:p>
            <a:pPr eaLnBrk="0" hangingPunct="0">
              <a:spcBef>
                <a:spcPct val="0"/>
              </a:spcBef>
            </a:pPr>
            <a:r>
              <a:rPr lang="ru-RU" sz="1800" b="1" kern="1200" dirty="0" smtClean="0">
                <a:solidFill>
                  <a:srgbClr val="000066"/>
                </a:solidFill>
              </a:rPr>
              <a:t>ГБПОУ «</a:t>
            </a:r>
            <a:r>
              <a:rPr lang="ru-RU" sz="1800" b="1" kern="1200" dirty="0" err="1" smtClean="0">
                <a:solidFill>
                  <a:srgbClr val="000066"/>
                </a:solidFill>
              </a:rPr>
              <a:t>МиМК</a:t>
            </a:r>
            <a:r>
              <a:rPr lang="ru-RU" sz="1800" b="1" kern="1200" dirty="0" smtClean="0">
                <a:solidFill>
                  <a:srgbClr val="000066"/>
                </a:solidFill>
              </a:rPr>
              <a:t>» и АО «ММЗ»</a:t>
            </a:r>
          </a:p>
          <a:p>
            <a:pPr eaLnBrk="0" hangingPunct="0">
              <a:spcBef>
                <a:spcPct val="0"/>
              </a:spcBef>
            </a:pPr>
            <a:endParaRPr lang="ru-RU" sz="1800" b="1" kern="1200" dirty="0" smtClean="0">
              <a:solidFill>
                <a:srgbClr val="000066"/>
              </a:solidFill>
            </a:endParaRPr>
          </a:p>
          <a:p>
            <a:pPr eaLnBrk="0" hangingPunct="0">
              <a:spcBef>
                <a:spcPct val="0"/>
              </a:spcBef>
            </a:pPr>
            <a:endParaRPr lang="ru-RU" sz="1800" b="1" kern="1200" dirty="0" smtClean="0">
              <a:solidFill>
                <a:srgbClr val="000066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6632"/>
            <a:ext cx="7172325" cy="7524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293096"/>
            <a:ext cx="174438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://www.miasskiy.ru/wp-content/uploads/2012/08/old_700226d13b56ab5f2f0330a17a7ee485.jpg"/>
          <p:cNvPicPr>
            <a:picLocks/>
          </p:cNvPicPr>
          <p:nvPr/>
        </p:nvPicPr>
        <p:blipFill>
          <a:blip r:embed="rId4" cstate="print">
            <a:lum bright="-10000" contrast="-10000"/>
          </a:blip>
          <a:stretch>
            <a:fillRect/>
          </a:stretch>
        </p:blipFill>
        <p:spPr bwMode="auto">
          <a:xfrm>
            <a:off x="5508104" y="3933056"/>
            <a:ext cx="3168352" cy="2232248"/>
          </a:xfrm>
          <a:prstGeom prst="rect">
            <a:avLst/>
          </a:prstGeom>
          <a:noFill/>
          <a:ln w="9525" cmpd="sng">
            <a:solidFill>
              <a:srgbClr val="4F81BD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3454297" cy="222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908720"/>
            <a:ext cx="2047148" cy="286423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jurmarketing.ru/wp-content/uploads/2015/07/kak-vybrat-tse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4549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5184576" cy="864096"/>
          </a:xfrm>
        </p:spPr>
        <p:txBody>
          <a:bodyPr>
            <a:normAutofit/>
          </a:bodyPr>
          <a:lstStyle/>
          <a:p>
            <a:r>
              <a:rPr lang="ru-RU" b="1" kern="1200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Цели</a:t>
            </a:r>
            <a:r>
              <a:rPr lang="ru-RU" sz="4000" b="1" kern="1200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 проекта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208912" cy="583264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ru-RU" sz="21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Стратегическая:</a:t>
            </a:r>
          </a:p>
          <a:p>
            <a:pPr marL="0" indent="449263">
              <a:spcBef>
                <a:spcPct val="0"/>
              </a:spcBef>
              <a:buNone/>
            </a:pPr>
            <a:r>
              <a:rPr lang="ru-RU" sz="2100" dirty="0" smtClean="0">
                <a:solidFill>
                  <a:srgbClr val="666699"/>
                </a:solidFill>
              </a:rPr>
              <a:t> </a:t>
            </a:r>
            <a:r>
              <a:rPr lang="ru-RU" sz="2100" b="1" dirty="0" smtClean="0">
                <a:solidFill>
                  <a:srgbClr val="000066"/>
                </a:solidFill>
              </a:rPr>
              <a:t>Совершенствование модели подготовки специалистов среднего звена на основе практико-ориентированного (дуального) обучения  по специальности 15.02.08 Технология машиностроения как средства обеспечения качественной профессиональной подготовки обучающихся в соответствии с потребностями работодателей в условиях   кластерного  взаимодействия  ГБПОУ «</a:t>
            </a:r>
            <a:r>
              <a:rPr lang="ru-RU" sz="2100" b="1" dirty="0" err="1" smtClean="0">
                <a:solidFill>
                  <a:srgbClr val="000066"/>
                </a:solidFill>
              </a:rPr>
              <a:t>МиМК</a:t>
            </a:r>
            <a:r>
              <a:rPr lang="ru-RU" sz="2100" b="1" dirty="0" smtClean="0">
                <a:solidFill>
                  <a:srgbClr val="000066"/>
                </a:solidFill>
              </a:rPr>
              <a:t>» и   АО  «ММЗ». </a:t>
            </a:r>
          </a:p>
          <a:p>
            <a:pPr marL="0" indent="36513">
              <a:buNone/>
            </a:pPr>
            <a:r>
              <a:rPr lang="ru-RU" sz="21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Тактические:</a:t>
            </a:r>
          </a:p>
          <a:p>
            <a:pPr marL="0" indent="541338" fontAlgn="t">
              <a:buNone/>
            </a:pPr>
            <a:r>
              <a:rPr lang="ru-RU" sz="2100" b="1" dirty="0" smtClean="0">
                <a:solidFill>
                  <a:srgbClr val="000066"/>
                </a:solidFill>
              </a:rPr>
              <a:t>1. Апробация «Проекта Регионального стандарта кадрового обеспечения промышленного роста» в процессе подготовки специалистов для  высокотехнологичных отраслей промышленности. </a:t>
            </a:r>
          </a:p>
          <a:p>
            <a:pPr marL="0" indent="541338" fontAlgn="t">
              <a:buNone/>
            </a:pPr>
            <a:r>
              <a:rPr lang="ru-RU" sz="2100" b="1" dirty="0" smtClean="0">
                <a:solidFill>
                  <a:srgbClr val="000066"/>
                </a:solidFill>
              </a:rPr>
              <a:t>2. Качественное освоение студентами общих и профессиональных компетенций по специальности 15.02.08  Технология машиностроения   в соответствии с ФГОС СПО и  системой компетенций работников предприятия (СКРП).</a:t>
            </a:r>
          </a:p>
          <a:p>
            <a:pPr marL="0" indent="449263">
              <a:spcBef>
                <a:spcPct val="0"/>
              </a:spcBef>
              <a:buNone/>
            </a:pPr>
            <a:endParaRPr lang="ru-RU" sz="2400" b="1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964488" cy="675456"/>
          </a:xfrm>
        </p:spPr>
        <p:txBody>
          <a:bodyPr>
            <a:noAutofit/>
          </a:bodyPr>
          <a:lstStyle/>
          <a:p>
            <a:r>
              <a:rPr lang="ru-RU" sz="4000" b="1" kern="1200" dirty="0" smtClean="0">
                <a:solidFill>
                  <a:srgbClr val="000066"/>
                </a:solidFill>
                <a:latin typeface="+mn-lt"/>
                <a:ea typeface="+mn-ea"/>
                <a:cs typeface="+mn-cs"/>
              </a:rPr>
              <a:t>Этапы реализации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5400600"/>
          </a:xfrm>
        </p:spPr>
        <p:txBody>
          <a:bodyPr anchor="t"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Подготовительный </a:t>
            </a:r>
          </a:p>
          <a:p>
            <a:pPr lvl="0"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(сентябрь – декабрь 2016); </a:t>
            </a:r>
          </a:p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 этап - аналитико-проектировочный </a:t>
            </a:r>
          </a:p>
          <a:p>
            <a:pPr lvl="0"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(январь 2017г. – июнь 2017г.); </a:t>
            </a:r>
          </a:p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2 этап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–реализации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проекта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(июль2017г. – июнь 2020 г.); </a:t>
            </a:r>
          </a:p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3 этап – обобщающий</a:t>
            </a:r>
          </a:p>
          <a:p>
            <a:pPr lvl="0"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(июль 2020г. – декабрь 2020г.).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452245" cy="67692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08925" cy="1143000"/>
          </a:xfrm>
        </p:spPr>
        <p:txBody>
          <a:bodyPr/>
          <a:lstStyle/>
          <a:p>
            <a:r>
              <a:rPr lang="ru-RU" sz="2900" b="1" dirty="0" smtClean="0"/>
              <a:t>Профессия 14989 Наладчик станков и манипуляторов с программным управлением</a:t>
            </a:r>
            <a:endParaRPr lang="ru-RU" sz="2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844824"/>
            <a:ext cx="4608512" cy="302433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Осваивается в рамках профессионального модуля «Выполнение работ по одной или нескольким  профессиям рабочих»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611560" y="4725144"/>
            <a:ext cx="8532440" cy="151216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в процессе подготовки студентов по специальности 15.02.08 Технология машиностроения.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5CD1-C240-4F9B-9530-64DBE1B05537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7" y="1772816"/>
            <a:ext cx="394595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5CD1-C240-4F9B-9530-64DBE1B05537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Рисунок 4" descr="Модель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356992"/>
            <a:ext cx="4896514" cy="350100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960440" cy="284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://www.myimperia.com/media/k2/items/cache/475699d297afae315ef802312426354e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89040"/>
            <a:ext cx="3888432" cy="2903363"/>
          </a:xfrm>
          <a:prstGeom prst="rect">
            <a:avLst/>
          </a:prstGeom>
          <a:noFill/>
        </p:spPr>
      </p:pic>
      <p:pic>
        <p:nvPicPr>
          <p:cNvPr id="6" name="Рисунок 5" descr="Модель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5496" y="1"/>
            <a:ext cx="4798503" cy="35730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09B0-8948-4017-92E1-C7EDA1DFD198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Рисунок 6" descr="Модель 3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72"/>
            <a:ext cx="9144000" cy="6850455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ru-RU" sz="2950" b="1" dirty="0" smtClean="0">
                <a:solidFill>
                  <a:schemeClr val="accent1">
                    <a:lumMod val="50000"/>
                  </a:schemeClr>
                </a:solidFill>
              </a:rPr>
              <a:t>Влияние проекта на систему профессионального обучения студентов ГБПОУ «</a:t>
            </a:r>
            <a:r>
              <a:rPr lang="ru-RU" sz="2950" b="1" dirty="0" err="1" smtClean="0">
                <a:solidFill>
                  <a:schemeClr val="accent1">
                    <a:lumMod val="50000"/>
                  </a:schemeClr>
                </a:solidFill>
              </a:rPr>
              <a:t>МиМК</a:t>
            </a:r>
            <a:r>
              <a:rPr lang="ru-RU" sz="295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9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676456" cy="5328592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700" b="1" dirty="0" smtClean="0"/>
              <a:t>Перенос разработанной модели на систему взаимодействия с другими предприятиями города («АЗ «УРАЛ»,  АО «НПО электромеханики»,  АО  «Соединитель»).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700" b="1" dirty="0" smtClean="0"/>
              <a:t>Направленность на  профессиональный стандарт и СКРП позволяет более эффективно ориентировать образовательный процесс на запросы рынка труда и более успешно выстраивать процесс внедрения ФГОС по ТОП 50.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2700" b="1" dirty="0" smtClean="0"/>
              <a:t>Применение опыта реализации проекта для совершенствования научно-методической и учебной работы в колледже</a:t>
            </a:r>
            <a:r>
              <a:rPr lang="ru-RU" sz="2400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5CD1-C240-4F9B-9530-64DBE1B05537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mosaic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</TotalTime>
  <Words>323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bluemosaic</vt:lpstr>
      <vt:lpstr>Слайд 1</vt:lpstr>
      <vt:lpstr>Наладчик станков и манипуляторов с программным управлением - востребованная профессия  на предприятиях г. Миасса</vt:lpstr>
      <vt:lpstr>Слайд 3</vt:lpstr>
      <vt:lpstr>Цели проекта </vt:lpstr>
      <vt:lpstr>Этапы реализации проекта</vt:lpstr>
      <vt:lpstr>Профессия 14989 Наладчик станков и манипуляторов с программным управлением</vt:lpstr>
      <vt:lpstr>Слайд 7</vt:lpstr>
      <vt:lpstr>Слайд 8</vt:lpstr>
      <vt:lpstr>Влияние проекта на систему профессионального обучения студентов ГБПОУ «МиМК»</vt:lpstr>
      <vt:lpstr>Ожидаемый результат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МК Миасский</cp:lastModifiedBy>
  <cp:revision>164</cp:revision>
  <dcterms:created xsi:type="dcterms:W3CDTF">2016-11-10T16:29:29Z</dcterms:created>
  <dcterms:modified xsi:type="dcterms:W3CDTF">2017-08-15T13:40:24Z</dcterms:modified>
</cp:coreProperties>
</file>