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0" r:id="rId3"/>
    <p:sldId id="301" r:id="rId4"/>
    <p:sldId id="310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72" r:id="rId14"/>
    <p:sldId id="274" r:id="rId15"/>
    <p:sldId id="275" r:id="rId16"/>
    <p:sldId id="273" r:id="rId17"/>
    <p:sldId id="276" r:id="rId18"/>
    <p:sldId id="278" r:id="rId19"/>
    <p:sldId id="280" r:id="rId20"/>
    <p:sldId id="279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98" r:id="rId29"/>
    <p:sldId id="291" r:id="rId30"/>
    <p:sldId id="290" r:id="rId31"/>
    <p:sldId id="292" r:id="rId32"/>
    <p:sldId id="293" r:id="rId33"/>
    <p:sldId id="294" r:id="rId34"/>
    <p:sldId id="296" r:id="rId35"/>
    <p:sldId id="295" r:id="rId36"/>
    <p:sldId id="299" r:id="rId37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003399"/>
    <a:srgbClr val="422C16"/>
    <a:srgbClr val="0C788E"/>
    <a:srgbClr val="006666"/>
    <a:srgbClr val="0099CC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35" autoAdjust="0"/>
    <p:restoredTop sz="83871" autoAdjust="0"/>
  </p:normalViewPr>
  <p:slideViewPr>
    <p:cSldViewPr>
      <p:cViewPr>
        <p:scale>
          <a:sx n="70" d="100"/>
          <a:sy n="70" d="100"/>
        </p:scale>
        <p:origin x="-281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23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</c:numCache>
            </c:numRef>
          </c:val>
        </c:ser>
        <c:shape val="cylinder"/>
        <c:axId val="62685952"/>
        <c:axId val="62687872"/>
        <c:axId val="0"/>
      </c:bar3DChart>
      <c:catAx>
        <c:axId val="62685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87872"/>
        <c:crosses val="autoZero"/>
        <c:auto val="1"/>
        <c:lblAlgn val="ctr"/>
        <c:lblOffset val="100"/>
      </c:catAx>
      <c:valAx>
        <c:axId val="626878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68595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</c:v>
                </c:pt>
                <c:pt idx="1">
                  <c:v>98</c:v>
                </c:pt>
                <c:pt idx="2">
                  <c:v>102</c:v>
                </c:pt>
              </c:numCache>
            </c:numRef>
          </c:val>
        </c:ser>
        <c:dLbls>
          <c:showVal val="1"/>
        </c:dLbls>
        <c:axId val="65893504"/>
        <c:axId val="65895040"/>
      </c:barChart>
      <c:catAx>
        <c:axId val="65893504"/>
        <c:scaling>
          <c:orientation val="minMax"/>
        </c:scaling>
        <c:axPos val="b"/>
        <c:numFmt formatCode="General" sourceLinked="1"/>
        <c:tickLblPos val="nextTo"/>
        <c:crossAx val="65895040"/>
        <c:crosses val="autoZero"/>
        <c:auto val="1"/>
        <c:lblAlgn val="ctr"/>
        <c:lblOffset val="100"/>
      </c:catAx>
      <c:valAx>
        <c:axId val="6589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обучившихся</a:t>
                </a:r>
              </a:p>
            </c:rich>
          </c:tx>
          <c:layout/>
        </c:title>
        <c:numFmt formatCode="General" sourceLinked="1"/>
        <c:tickLblPos val="nextTo"/>
        <c:crossAx val="658935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159808911081244"/>
          <c:y val="4.2016806722689079E-2"/>
          <c:w val="0.84990481563280262"/>
          <c:h val="0.848739495798319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</c:v>
                </c:pt>
                <c:pt idx="1">
                  <c:v>380</c:v>
                </c:pt>
              </c:numCache>
            </c:numRef>
          </c:val>
        </c:ser>
        <c:axId val="65928576"/>
        <c:axId val="65750528"/>
      </c:barChart>
      <c:catAx>
        <c:axId val="6592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Годы </a:t>
                </a:r>
                <a:endParaRPr lang="ru-RU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50528"/>
        <c:crosses val="autoZero"/>
        <c:auto val="1"/>
        <c:lblAlgn val="ctr"/>
        <c:lblOffset val="100"/>
      </c:catAx>
      <c:valAx>
        <c:axId val="65750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Количество студентов</a:t>
                </a:r>
                <a:endParaRPr lang="ru-RU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592857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Спец. 23.02.03 Техническое обслуживание и ремонт автомобильного транспорта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человек, принявших участие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человек, прошедших независимую оценку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97</c:v>
                </c:pt>
              </c:numCache>
            </c:numRef>
          </c:val>
        </c:ser>
        <c:gapWidth val="82"/>
        <c:shape val="cylinder"/>
        <c:axId val="66266240"/>
        <c:axId val="66267776"/>
        <c:axId val="0"/>
      </c:bar3DChart>
      <c:catAx>
        <c:axId val="66266240"/>
        <c:scaling>
          <c:orientation val="minMax"/>
        </c:scaling>
        <c:axPos val="b"/>
        <c:numFmt formatCode="General" sourceLinked="1"/>
        <c:tickLblPos val="nextTo"/>
        <c:crossAx val="66267776"/>
        <c:crosses val="autoZero"/>
        <c:auto val="1"/>
        <c:lblAlgn val="ctr"/>
        <c:lblOffset val="100"/>
      </c:catAx>
      <c:valAx>
        <c:axId val="66267776"/>
        <c:scaling>
          <c:orientation val="minMax"/>
        </c:scaling>
        <c:axPos val="l"/>
        <c:majorGridlines/>
        <c:numFmt formatCode="General" sourceLinked="1"/>
        <c:tickLblPos val="nextTo"/>
        <c:crossAx val="662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33348264695722"/>
          <c:y val="0.15291581511240515"/>
          <c:w val="0.24800059725449575"/>
          <c:h val="0.694168369775189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Спец.  08.02.05 Строительство и эксплуатация автомобильных дорог и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аэродромов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076338063726464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человек, принявших участие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человек, прошедших независимую оценку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</c:ser>
        <c:gapWidth val="50"/>
        <c:shape val="cylinder"/>
        <c:axId val="70530560"/>
        <c:axId val="70533504"/>
        <c:axId val="0"/>
      </c:bar3DChart>
      <c:catAx>
        <c:axId val="70530560"/>
        <c:scaling>
          <c:orientation val="minMax"/>
        </c:scaling>
        <c:axPos val="b"/>
        <c:numFmt formatCode="General" sourceLinked="1"/>
        <c:tickLblPos val="nextTo"/>
        <c:crossAx val="70533504"/>
        <c:crosses val="autoZero"/>
        <c:auto val="1"/>
        <c:lblAlgn val="ctr"/>
        <c:lblOffset val="100"/>
      </c:catAx>
      <c:valAx>
        <c:axId val="70533504"/>
        <c:scaling>
          <c:orientation val="minMax"/>
        </c:scaling>
        <c:axPos val="l"/>
        <c:majorGridlines/>
        <c:numFmt formatCode="General" sourceLinked="1"/>
        <c:tickLblPos val="nextTo"/>
        <c:crossAx val="70530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3.013161584704719E-3"/>
                  <c:y val="3.6280925203587412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3.314477743175200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0.33000000000000024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hape val="cylinder"/>
        <c:axId val="62738816"/>
        <c:axId val="62740736"/>
        <c:axId val="0"/>
      </c:bar3DChart>
      <c:catAx>
        <c:axId val="62738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ru-RU" sz="1800" b="0" dirty="0" smtClean="0"/>
                  <a:t>Годы</a:t>
                </a:r>
                <a:endParaRPr lang="ru-RU" sz="1800" b="0" dirty="0"/>
              </a:p>
            </c:rich>
          </c:tx>
          <c:layout/>
        </c:title>
        <c:numFmt formatCode="General" sourceLinked="1"/>
        <c:tickLblPos val="nextTo"/>
        <c:crossAx val="62740736"/>
        <c:crosses val="autoZero"/>
        <c:auto val="1"/>
        <c:lblAlgn val="ctr"/>
        <c:lblOffset val="100"/>
      </c:catAx>
      <c:valAx>
        <c:axId val="62740736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 smtClean="0"/>
                  <a:t>Процент ОПОП</a:t>
                </a:r>
                <a:endParaRPr lang="ru-RU" sz="1600" dirty="0"/>
              </a:p>
            </c:rich>
          </c:tx>
          <c:layout/>
        </c:title>
        <c:numFmt formatCode="0%" sourceLinked="1"/>
        <c:tickLblPos val="nextTo"/>
        <c:crossAx val="62738816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485549132947975"/>
          <c:y val="4.2016806722689079E-2"/>
          <c:w val="0.8566473988439306"/>
          <c:h val="0.7668067226890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39</c:v>
                </c:pt>
                <c:pt idx="3">
                  <c:v>25</c:v>
                </c:pt>
              </c:numCache>
            </c:numRef>
          </c:val>
        </c:ser>
        <c:axId val="60353152"/>
        <c:axId val="60355328"/>
      </c:barChart>
      <c:catAx>
        <c:axId val="6035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60355328"/>
        <c:crosses val="autoZero"/>
        <c:auto val="1"/>
        <c:lblAlgn val="ctr"/>
        <c:lblOffset val="100"/>
      </c:catAx>
      <c:valAx>
        <c:axId val="603553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/>
        </c:title>
        <c:numFmt formatCode="General" sourceLinked="1"/>
        <c:tickLblPos val="nextTo"/>
        <c:crossAx val="60353152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ДЭ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Чемпионат "Молодые профессионалы"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shape val="cylinder"/>
        <c:axId val="62835328"/>
        <c:axId val="62853888"/>
        <c:axId val="0"/>
      </c:bar3DChart>
      <c:catAx>
        <c:axId val="6283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 dirty="0" smtClean="0"/>
                  <a:t>Годы </a:t>
                </a:r>
                <a:endParaRPr lang="ru-RU" b="0" dirty="0"/>
              </a:p>
            </c:rich>
          </c:tx>
          <c:layout/>
        </c:title>
        <c:numFmt formatCode="General" sourceLinked="1"/>
        <c:tickLblPos val="nextTo"/>
        <c:crossAx val="62853888"/>
        <c:crosses val="autoZero"/>
        <c:auto val="1"/>
        <c:lblAlgn val="ctr"/>
        <c:lblOffset val="100"/>
      </c:catAx>
      <c:valAx>
        <c:axId val="62853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Количество человек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2835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shape val="cylinder"/>
        <c:axId val="62928000"/>
        <c:axId val="62929920"/>
        <c:axId val="0"/>
      </c:bar3DChart>
      <c:catAx>
        <c:axId val="6292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0784498929018751"/>
              <c:y val="0.91452005002006387"/>
            </c:manualLayout>
          </c:layout>
        </c:title>
        <c:numFmt formatCode="General" sourceLinked="1"/>
        <c:tickLblPos val="nextTo"/>
        <c:crossAx val="62929920"/>
        <c:crosses val="autoZero"/>
        <c:auto val="1"/>
        <c:lblAlgn val="ctr"/>
        <c:lblOffset val="100"/>
      </c:catAx>
      <c:valAx>
        <c:axId val="62929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/>
        </c:title>
        <c:numFmt formatCode="General" sourceLinked="1"/>
        <c:tickLblPos val="nextTo"/>
        <c:crossAx val="6292800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 средства, направленные на модернизацию  материально-технической базы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3554.6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1176.5999999999999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axId val="62982400"/>
        <c:axId val="63008768"/>
      </c:barChart>
      <c:catAx>
        <c:axId val="62982400"/>
        <c:scaling>
          <c:orientation val="minMax"/>
        </c:scaling>
        <c:axPos val="b"/>
        <c:numFmt formatCode="General" sourceLinked="1"/>
        <c:tickLblPos val="nextTo"/>
        <c:crossAx val="63008768"/>
        <c:crosses val="autoZero"/>
        <c:auto val="1"/>
        <c:lblAlgn val="ctr"/>
        <c:lblOffset val="100"/>
      </c:catAx>
      <c:valAx>
        <c:axId val="63008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Тыс. рублей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62982400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3.4577598864211266E-2"/>
          <c:y val="0.14361443660902476"/>
          <c:w val="0.71857274958492012"/>
          <c:h val="0.734739912656329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2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16%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ТОП-50</c:v>
                </c:pt>
                <c:pt idx="1">
                  <c:v>ФГОС 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0.84000000000000019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ТОП-50</c:v>
                </c:pt>
                <c:pt idx="1">
                  <c:v>ФГОС 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0.70000000000000007</c:v>
                </c:pt>
                <c:pt idx="1">
                  <c:v>0.30000000000000004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768786127167743E-2"/>
          <c:y val="4.2016806722689079E-2"/>
          <c:w val="0.79421965317919185"/>
          <c:h val="0.848739495798319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ПССЗ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371</c:v>
                </c:pt>
                <c:pt idx="2">
                  <c:v>626</c:v>
                </c:pt>
                <c:pt idx="3">
                  <c:v>835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ПКРС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154</c:v>
                </c:pt>
                <c:pt idx="1">
                  <c:v>190</c:v>
                </c:pt>
                <c:pt idx="2">
                  <c:v>225</c:v>
                </c:pt>
                <c:pt idx="3">
                  <c:v>225</c:v>
                </c:pt>
              </c:numCache>
            </c:numRef>
          </c:val>
        </c:ser>
        <c:axId val="65718528"/>
        <c:axId val="65728512"/>
      </c:barChart>
      <c:catAx>
        <c:axId val="65718528"/>
        <c:scaling>
          <c:orientation val="minMax"/>
        </c:scaling>
        <c:axPos val="b"/>
        <c:numFmt formatCode="dd/mm/yyyy" sourceLinked="0"/>
        <c:tickLblPos val="nextTo"/>
        <c:crossAx val="65728512"/>
        <c:crosses val="autoZero"/>
        <c:auto val="1"/>
        <c:lblAlgn val="ctr"/>
        <c:lblOffset val="100"/>
      </c:catAx>
      <c:valAx>
        <c:axId val="65728512"/>
        <c:scaling>
          <c:orientation val="minMax"/>
        </c:scaling>
        <c:axPos val="l"/>
        <c:majorGridlines/>
        <c:numFmt formatCode="General" sourceLinked="1"/>
        <c:tickLblPos val="nextTo"/>
        <c:crossAx val="65718528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F980-1C04-4D97-9A38-CD9692ACE1CB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F336-C585-4EFB-9C24-E41286F7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Техникум  образован в 1941 году, за время 70-летнего существования сложилась  своя история и свои традиции. В 2012 году произошла реорганизация учреждения путем присоединения к техникуму ГБОУ НПО «Профессиональное училище № 79», у которого также  была многолетняя история и свои сложившиеся традиции. Техникум сегодня – это два крупных образовательных  комплекса, расположенных географически  отдаленно друг от друга.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32240-BECB-4914-BBA4-B6BC5F4AAF11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Диаграмма (год – количество участников)</a:t>
            </a:r>
          </a:p>
          <a:p>
            <a:pPr algn="l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2016 - 8, 2017 - 79, 2018 - 124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Диаграмма  (год – количество человек, участвующих в ГИА  в формате ДЭ</a:t>
            </a:r>
          </a:p>
          <a:p>
            <a:pPr algn="l"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  - доля ОПОП, охваченных ГИА в формате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ДЭ)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ДИАГРАММА (ГОД -КОЛИЧЕСТВО ОБУЧИВШИХСЯ, </a:t>
            </a:r>
            <a:r>
              <a:rPr lang="ru-RU" sz="1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ГОД </a:t>
            </a:r>
            <a:r>
              <a:rPr lang="ru-RU" sz="1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- КОЛИЧЕСТВО УЧАСТВУЮЩИХ В РАБОТЕ ЭКСПЕРТА)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Доля внебюджетных доходов направленных на развитие ПОО (приобретение оборудования, компьютеров, программного обеспечения), в общем объеме внебюджетных доходов ПОО, </a:t>
            </a:r>
            <a:r>
              <a:rPr lang="ru-RU" dirty="0" err="1" smtClean="0"/>
              <a:t>в%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ДИАГРАММА</a:t>
            </a:r>
          </a:p>
          <a:p>
            <a:pPr algn="ctr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(ГОД -  КОЛИЧЕСТВО ОБУЧАЮЩИХСЯ ПО ТОП -50)</a:t>
            </a:r>
          </a:p>
          <a:p>
            <a:pPr algn="ctr" eaLnBrk="0" hangingPunct="0">
              <a:defRPr/>
            </a:pPr>
            <a:endParaRPr lang="ru-RU" sz="1200" b="1" kern="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ДВЕ  ДИАГРАММЫ КРУГОВЫХ  2017, 2021</a:t>
            </a:r>
          </a:p>
          <a:p>
            <a:pPr algn="ctr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ДОЛЯ ОБУЧАЮЩИХСЯ ПО ТОП 50 ОТ ОБЩЕГО КОНТИНГЕНТА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ДИАГРАММА</a:t>
            </a:r>
          </a:p>
          <a:p>
            <a:pPr algn="l" eaLnBrk="0" hangingPunct="0"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(ГОД -  КОЛИЧЕСТВО ОБУЧАЮЩИХСЯ по  программам ДПО,   </a:t>
            </a:r>
            <a:r>
              <a:rPr lang="ru-RU" sz="12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профобучения</a:t>
            </a:r>
            <a:r>
              <a:rPr lang="ru-RU" sz="1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Количество выпускников, принимающих участие в независимой оценке качества подготовки выпускников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F336-C585-4EFB-9C24-E41286F772B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B24F-9C8B-45A8-9821-4F0EB2E1B5C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1378-F948-4D6A-BC99-56FB2A1E13B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02AEB-4932-41DF-8FC1-49A6C29A80A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731A-A729-4C3B-8B1D-A5937BFBC7C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BC3E-C425-448B-A34A-50859E959BC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8E77-4207-4FB5-B898-483DAB28F1E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68D8-0201-430F-9B6D-2345A25FBBA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040A-DE0E-42A9-B212-1E0D013F3B0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BDE1-DE78-4088-B524-A8F0735E659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D413-5AC1-4E7B-84EA-2CCF9D574B1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A5C7-624C-42CA-87B1-50195AA2F89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E3ACDE-C48B-4E5E-893A-A8A4733A6CE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8208963" cy="18002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Приоритетного проекта «Подготовка высококвалифицированных специалистов и рабочих кадров с учетом современных стандартов и передовых технологий»</a:t>
            </a:r>
            <a:endParaRPr lang="es-ES" altLang="ru-RU" sz="2800" b="1" dirty="0" smtClean="0">
              <a:solidFill>
                <a:srgbClr val="333333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714612" y="5516563"/>
            <a:ext cx="6178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Е.П. Гонтарев,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директор ГБПОУ «ЧАТТ», к.т.н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доцент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643937" cy="6022975"/>
          </a:xfrm>
        </p:spPr>
        <p:txBody>
          <a:bodyPr/>
          <a:lstStyle/>
          <a:p>
            <a:pPr marL="357188" indent="-92075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Два образовательных комплекса общей площадью 22803 кв. м. (включающий шесть учебных корпусов):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49 оборудованных кабинетов и 25 лабораторий,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девять учебно-производственных  мастерских,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один учебный  гараж,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стрелковый тир,               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один автодром,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два лицензированных медицинских пункта,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три спортивных зала,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три актовых зала,</a:t>
            </a:r>
          </a:p>
          <a:p>
            <a:pPr marL="357188" indent="-92075" eaLnBrk="1" hangingPunct="1">
              <a:buClr>
                <a:srgbClr val="996633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два общежития.</a:t>
            </a:r>
          </a:p>
          <a:p>
            <a:pPr marL="357188" indent="-92075" eaLnBrk="1" hangingPunct="1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071563"/>
          <a:ext cx="8215341" cy="5244142"/>
        </p:xfrm>
        <a:graphic>
          <a:graphicData uri="http://schemas.openxmlformats.org/drawingml/2006/table">
            <a:tbl>
              <a:tblPr/>
              <a:tblGrid>
                <a:gridCol w="6984296"/>
                <a:gridCol w="1231045"/>
              </a:tblGrid>
              <a:tr h="645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1) Общая численность педагогического персонала, в том числе: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штатные преподаватели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мастера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75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2) Численность педагогического персонала, имеющие  высшее образование, в том числе: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преподаватели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мастера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3) Численность педагогического персонала, имеющие первую и высшую квалификационные категории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4) Численность педагогического персонала, имеющие степень или звания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5) Численность педагогического персонала, повысившие квалификацию за  последние  три года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6) Численность педагогических работников профессионального цикла, прошедших стажировку в организациях и предприятиях за  последние  три года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осуществляется  квалифицированным персоналом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572560" cy="376873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Приоритетного проекта «Подготовка  высококвалифицированных специалистов и рабочих кадров с учетом современных стандартов и передовых технологий»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ГБПОУ «Челябинский автотранспортный техникум»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algn="l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Цель  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643937" cy="42687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Повышение конкурентоспособности ГБПОУ «Челябинский автотранспортный техникум» по  подготовке высококвалифицированных специалистов и рабочих кадров с учетом  современных стандартов и передовых технологий.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793162" cy="5268913"/>
          </a:xfrm>
        </p:spPr>
        <p:txBody>
          <a:bodyPr/>
          <a:lstStyle/>
          <a:p>
            <a:pPr marL="0" algn="just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1) Создание современной  инфраструктуры подготовки высококвалифицированных специалистов и рабочих кадров с учетом  современных стандартов и передовых технологий.</a:t>
            </a: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2) Формирование кадрового    потенциала  для осуществления педагогической деятельности и оценки  соответствующей квалификации по стандартам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3) Создание современных условий для реализации основных образовательных программ  СПО,  дополнительных профессиональных образовательных программ  и программ профессионального обучении.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643938" cy="4197350"/>
          </a:xfrm>
        </p:spPr>
        <p:txBody>
          <a:bodyPr/>
          <a:lstStyle/>
          <a:p>
            <a:pPr marL="0" algn="just"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1)  Создание современной  инфраструктуры подготовки высококвалифицированных специалистов и рабочих кадров с учетом  современных стандартов и передовых технологий.</a:t>
            </a:r>
            <a:endParaRPr lang="ru-RU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357313"/>
            <a:ext cx="3429000" cy="3929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современной  инфраструктуры подготовки высококвалифицированных специалистов и рабочих кадров с учетом  современных стандартов и передовых технологий</a:t>
            </a:r>
            <a:endParaRPr lang="ru-RU" sz="17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285750"/>
            <a:ext cx="4000500" cy="1714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структуры подготовки в соответствии с кадровой потребностью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экономики Челябинской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0" y="2357438"/>
            <a:ext cx="4071938" cy="1714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итоговой  аттестации с использованием нового </a:t>
            </a: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инструмента оценки качества подготовки кадров –  демонстрационного экзамена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600"/>
          </a:p>
          <a:p>
            <a:pPr eaLnBrk="0" hangingPunct="0"/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0" y="4429125"/>
            <a:ext cx="4000500" cy="18573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регионального центра компетенции «Обслуживание грузовых автомобилей»,  аккредитованного по стандартам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Россия.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857625" y="2714625"/>
            <a:ext cx="500063" cy="912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291303">
            <a:off x="3873500" y="1343025"/>
            <a:ext cx="500063" cy="912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867811">
            <a:off x="3843338" y="4135438"/>
            <a:ext cx="500062" cy="9128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401050" cy="5911850"/>
          </a:xfrm>
        </p:spPr>
        <p:txBody>
          <a:bodyPr/>
          <a:lstStyle/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142875"/>
            <a:ext cx="6357937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структуры подготовки в соответствии с кадровой потребностью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экономики Челябинской области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5" y="1643063"/>
            <a:ext cx="6429375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и лицензирование образовательных программ по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ТОП-50  (23.02.07 Техническое обслуживание и ремонт двигателей, систем и агрегатов автомобилей; 43.01.09 Повар, кондитер; 23.01.17 Мастер по ремонту и обслуживанию автомобилей)</a:t>
            </a: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38" y="3357563"/>
            <a:ext cx="6858000" cy="1428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Участие в конкурсе  на установление КЦП  по образовательным программам    ТОП-50 (23.02.07 Техническое обслуживание и ремонт двигателей, систем и агрегатов автомобилей; 43.01.09 Повар, кондитер; 23.01.17 Мастер по ремонту и обслуживанию автомобилей, 15.01.05 Сварщик  (ручной и частично механизированной сварки (наплавки)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38" y="5143500"/>
            <a:ext cx="6786562" cy="1428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   ТОП-50 (23.02.07 Техническое обслуживание и ремонт двигателей, систем и агрегатов автомобилей; 43.01.09 Повар, кондитер; 23.01.17 Мастер по ремонту и обслуживанию автомобилей, 15.01.05 Сварщик  (ручной и частично механизированной сварки (наплавки)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286125" y="1357313"/>
            <a:ext cx="484188" cy="21431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57625" y="3071813"/>
            <a:ext cx="484188" cy="21431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857750"/>
            <a:ext cx="484188" cy="2143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Проведение государственной итоговой  аттестации с использованием нового инструмента оценки качества подготовки кадров –  демонстрационного экзамена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graphicFrame>
        <p:nvGraphicFramePr>
          <p:cNvPr id="5" name="Диаграмма 3"/>
          <p:cNvGraphicFramePr>
            <a:graphicFrameLocks/>
          </p:cNvGraphicFramePr>
          <p:nvPr/>
        </p:nvGraphicFramePr>
        <p:xfrm>
          <a:off x="571472" y="2285992"/>
          <a:ext cx="3571900" cy="355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429124" y="2285992"/>
          <a:ext cx="44291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793162" cy="4483100"/>
          </a:xfrm>
        </p:spPr>
        <p:txBody>
          <a:bodyPr/>
          <a:lstStyle/>
          <a:p>
            <a:pPr marL="0" algn="just">
              <a:spcBef>
                <a:spcPct val="0"/>
              </a:spcBef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2) Формирование кадрового    потенциала  для осуществления педагогической деятельности и оценки  соответствующей квалификации по стандартам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Skills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Техникум основан в октябре  1941 года.</a:t>
            </a:r>
          </a:p>
          <a:p>
            <a:pPr algn="just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сентябре 2013 года техникум реорганизован путем присоединения ГБПОУ НПО «Профессиональное училище № 79».</a:t>
            </a:r>
          </a:p>
          <a:p>
            <a:pPr algn="just">
              <a:buFontTx/>
              <a:buNone/>
              <a:defRPr/>
            </a:pPr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>
              <a:spcBef>
                <a:spcPts val="0"/>
              </a:spcBef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образовательный комплекс  подготовки                   </a:t>
            </a:r>
          </a:p>
          <a:p>
            <a:pPr marL="0">
              <a:spcBef>
                <a:spcPts val="0"/>
              </a:spcBef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специалистов   среднего   звена                 </a:t>
            </a:r>
          </a:p>
          <a:p>
            <a:pPr marL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</a:p>
          <a:p>
            <a:pPr marL="0">
              <a:spcBef>
                <a:spcPts val="0"/>
              </a:spcBef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образовательный  комплекс  подготовки</a:t>
            </a:r>
          </a:p>
          <a:p>
            <a:pPr algn="just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квалифицированных рабочих, служащих</a:t>
            </a:r>
          </a:p>
          <a:p>
            <a:pPr algn="just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123" name="Picture 2" descr="C:\Documents and Settings\E_Lebedeva\Рабочий стол\IMG_5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143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Documents and Settings\E_Lebedeva\Рабочий стол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550" y="3714750"/>
            <a:ext cx="4495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357313"/>
            <a:ext cx="3429000" cy="3929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кадрового    потенциала  для осуществления педагогической деятельности и оценки  соответствующей квалификации по стандартам  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endParaRPr lang="ru-RU" sz="17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714375"/>
            <a:ext cx="4000500" cy="1428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квалификации  преподавателей и мастеров  производственного обучения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0" y="2571750"/>
            <a:ext cx="4071938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 подготовки экспертов для проведения демонстрационного экзамена в составе ГИА по стандартам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600"/>
          </a:p>
          <a:p>
            <a:pPr eaLnBrk="0" hangingPunct="0"/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857625" y="2714625"/>
            <a:ext cx="500063" cy="912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291303">
            <a:off x="3873500" y="1343025"/>
            <a:ext cx="500063" cy="912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867811">
            <a:off x="3843338" y="4135438"/>
            <a:ext cx="500062" cy="9128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4214813"/>
            <a:ext cx="4071938" cy="1357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 участия  мастеров в конкурсах профессионального мастерства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квалификации  преподавателей и мастеров  производственного обучения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Обеспечение  подготовки экспертов для проведения демонстрационного экзамена в составе ГИА по стандартам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43438" y="3143248"/>
          <a:ext cx="4286248" cy="334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0" y="1428736"/>
          <a:ext cx="435768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9398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 участия  мастеров в конкурсах профессионального мастерства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L_Anoshenkova\Рабочий стол\нематериальное стимулирование молодых\IMG_4804.jpg"/>
          <p:cNvPicPr>
            <a:picLocks noChangeAspect="1" noChangeArrowheads="1"/>
          </p:cNvPicPr>
          <p:nvPr/>
        </p:nvPicPr>
        <p:blipFill>
          <a:blip r:embed="rId2" cstate="print"/>
          <a:srcRect l="25593" t="9550" r="395" b="10086"/>
          <a:stretch>
            <a:fillRect/>
          </a:stretch>
        </p:blipFill>
        <p:spPr bwMode="auto">
          <a:xfrm rot="20953731">
            <a:off x="444589" y="1126611"/>
            <a:ext cx="3914464" cy="2833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6821" r="6214" b="11789"/>
          <a:stretch>
            <a:fillRect/>
          </a:stretch>
        </p:blipFill>
        <p:spPr bwMode="auto">
          <a:xfrm rot="885924">
            <a:off x="5000973" y="1157979"/>
            <a:ext cx="3846933" cy="282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85879">
            <a:off x="736844" y="3149400"/>
            <a:ext cx="4111625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L_Anoshenkova\Рабочий стол\нематериальное стимулирование молодых\IMG_48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4389636" cy="2928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572500" cy="5268913"/>
          </a:xfrm>
        </p:spPr>
        <p:txBody>
          <a:bodyPr/>
          <a:lstStyle/>
          <a:p>
            <a:pPr marL="0" algn="just">
              <a:spcBef>
                <a:spcPct val="0"/>
              </a:spcBef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3) Создание современных условий для реализации основных образовательных программ  СПО,  дополнительных профессиональных образовательных программ  и программ профессионального обучении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071563"/>
            <a:ext cx="2714625" cy="4714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современных условий для реализации основных образовательных программ  СПО,  дополнительных профессиональных образовательных программ  и программ профессионального обучении</a:t>
            </a:r>
            <a:endParaRPr lang="ru-RU" sz="17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50" y="214313"/>
            <a:ext cx="5143500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  материально-технической  и   учебно-методической  базы  для подготовки кадров в соответствии с современными стандартами и передовыми технологиями и проведения демонстрационного экзамена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1714500"/>
            <a:ext cx="5072062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 ТОП-50</a:t>
            </a:r>
            <a:endParaRPr lang="ru-RU" sz="1600" dirty="0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600"/>
          </a:p>
          <a:p>
            <a:pPr eaLnBrk="0" hangingPunct="0"/>
            <a:r>
              <a:rPr lang="ru-RU" sz="12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291303">
            <a:off x="3039984" y="908590"/>
            <a:ext cx="500062" cy="301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188" y="2643188"/>
            <a:ext cx="5143500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профессионального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5" y="3571875"/>
            <a:ext cx="5072063" cy="1571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Обеспечение  участия  студентов техникума в  национальных чемпионатах  по профессиональному мастерству «Молодые профессионалы»,  в независимой оценке качества подготовки выпускников, олимпиадах профессионального мастерства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5" y="5357813"/>
            <a:ext cx="5072063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Организация и проведение независимой оценки  качества подготовки выпускников на базе техникума по УГС 23.00.00 Техника и технологии наземного транспорта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1314558">
            <a:off x="3111423" y="1908722"/>
            <a:ext cx="500062" cy="301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182861" y="2837416"/>
            <a:ext cx="500062" cy="301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182859" y="4194738"/>
            <a:ext cx="500062" cy="301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381969">
            <a:off x="3181996" y="5625607"/>
            <a:ext cx="500062" cy="301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" y="571479"/>
            <a:ext cx="9001125" cy="42864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  материально-технической  и   учебно-методической  базы  для подготовки кадров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1857364"/>
          <a:ext cx="692948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 ТОП-50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1500174"/>
          <a:ext cx="4040188" cy="462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1571612"/>
          <a:ext cx="4041775" cy="455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ТОП-50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86314" y="6215082"/>
            <a:ext cx="40147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прогноз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"/>
            <a:ext cx="8501062" cy="714375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профессионального образования</a:t>
            </a:r>
            <a:endParaRPr lang="ru-RU" sz="2400" smtClean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285875"/>
            <a:ext cx="8643937" cy="4429141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1) Реализация   программ  дополнительного профессионального образования: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- программы  повышения квалификации,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- программы профессиональной переподготовки;</a:t>
            </a: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2)    Реализация программ профессионального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обучения: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- программы профессиональной подготовки;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- программы повышения квалификации;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-  программы переподготовки.</a:t>
            </a: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36478" y="714375"/>
            <a:ext cx="8828135" cy="55943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Контингент техникума составляет 1794 чел.,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-  по программам подготовки специалистов среднего звена  – 1542 чел. (бюджет – 1089 чел., 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внебюджет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276 чел.);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-  по программам подготовки квалифицированных рабочих,  служащих – 198 чел.;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-  по программам профессионального обучения – 54 чел.          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785812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профессионального образования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2875" y="1285875"/>
            <a:ext cx="9001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0100" y="1397000"/>
          <a:ext cx="72152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1500188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 участия  студентов техникума в  национальных чемпионатах по профессиональному мастерству  «Молодые профессионалы»,  в независимой оценке качества подготовки выпускников, олимпиадах профессионального мастерства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1571625"/>
            <a:ext cx="8572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Z:\Горбачева В.А\олимпиады\23.00.00 ОЛИМПИАДА 20-22 марта\23.00.00 Студенты\IMG_4945.jpg"/>
          <p:cNvPicPr>
            <a:picLocks noChangeAspect="1" noChangeArrowheads="1"/>
          </p:cNvPicPr>
          <p:nvPr/>
        </p:nvPicPr>
        <p:blipFill>
          <a:blip r:embed="rId3" cstate="print"/>
          <a:srcRect l="8219" t="8219" r="8219" b="7534"/>
          <a:stretch>
            <a:fillRect/>
          </a:stretch>
        </p:blipFill>
        <p:spPr bwMode="auto">
          <a:xfrm>
            <a:off x="86992" y="1378424"/>
            <a:ext cx="4357718" cy="2928958"/>
          </a:xfrm>
          <a:prstGeom prst="rect">
            <a:avLst/>
          </a:prstGeom>
          <a:noFill/>
        </p:spPr>
      </p:pic>
      <p:pic>
        <p:nvPicPr>
          <p:cNvPr id="1026" name="Picture 2" descr="Z:\Горбачева В.А\олимпиады\17.05.2018 Сыктывкар Боронников\iZ0LjenzXdo.jpg"/>
          <p:cNvPicPr>
            <a:picLocks noChangeAspect="1" noChangeArrowheads="1"/>
          </p:cNvPicPr>
          <p:nvPr/>
        </p:nvPicPr>
        <p:blipFill>
          <a:blip r:embed="rId4"/>
          <a:srcRect l="18794" t="16096"/>
          <a:stretch>
            <a:fillRect/>
          </a:stretch>
        </p:blipFill>
        <p:spPr bwMode="auto">
          <a:xfrm>
            <a:off x="2786050" y="2071678"/>
            <a:ext cx="4321381" cy="2978943"/>
          </a:xfrm>
          <a:prstGeom prst="rect">
            <a:avLst/>
          </a:prstGeom>
          <a:noFill/>
        </p:spPr>
      </p:pic>
      <p:pic>
        <p:nvPicPr>
          <p:cNvPr id="1027" name="Picture 3" descr="Z:\Горбачева В.А\олимпиады\20-22.03.2018 Олимпиада\IMG_4967.jpg"/>
          <p:cNvPicPr>
            <a:picLocks noChangeAspect="1" noChangeArrowheads="1"/>
          </p:cNvPicPr>
          <p:nvPr/>
        </p:nvPicPr>
        <p:blipFill>
          <a:blip r:embed="rId5" cstate="print"/>
          <a:srcRect l="4286" r="12857" b="7857"/>
          <a:stretch>
            <a:fillRect/>
          </a:stretch>
        </p:blipFill>
        <p:spPr bwMode="auto">
          <a:xfrm>
            <a:off x="4714876" y="3500438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857250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независимой оценки  качества подготовки выпускников на базе техникума по УГС 23.00.00 Техника и технологии наземного транспорта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06400" y="1549401"/>
          <a:ext cx="8237566" cy="402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928688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Обеспечение  участия  студентов техникума в  национальных чемпионатах по профессиональному мастерству  «Молодые профессионалы»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1571625"/>
            <a:ext cx="8572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785795"/>
          <a:ext cx="8572560" cy="58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500858"/>
                <a:gridCol w="1214446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 компетенции</a:t>
                      </a:r>
                    </a:p>
                    <a:p>
                      <a:pPr algn="ctr"/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обслуживание легковых автомобилей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Сварочные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Поварское дело 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обслуживание легковых автомобилей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Сварочные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Поварское дело 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обслуживание легковых автомобилей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Сварочные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Поварское дело 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Геодезия 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Второе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Абилимпикс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(Швея)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Третье место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928688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 участия  студентов  олимпиадах профессионального мастерства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1571625"/>
            <a:ext cx="8572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500188"/>
          <a:ext cx="85725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500858"/>
                <a:gridCol w="1214446"/>
              </a:tblGrid>
              <a:tr h="3335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 олимпиады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 Всероссийской олимпиады по УГС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23.00.00 Техника и технологии наземного транспорта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место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 Всероссийской олимпиады по УГС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23.00.00 Техника и технологии наземного транспорта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место</a:t>
                      </a:r>
                    </a:p>
                    <a:p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45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Окружной этап олимпиады по спец. 08.02.05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Строительство и эксплуатация автомобильных дорог и аэродромов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 место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 Всероссийской олимпиады по УГС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23.00.00 Техника и технологии наземного транспорта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место</a:t>
                      </a:r>
                    </a:p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64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Заключительный 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 Всероссийской олимпиады по УГС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23.00.00 Техника и технологии наземного транспорта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 участия  студентов техникума в  независимой оценке качества подготовки выпускников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1571625"/>
            <a:ext cx="8572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71546"/>
          <a:ext cx="47148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2428868"/>
          <a:ext cx="442915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939800"/>
          </a:xfrm>
        </p:spPr>
        <p:txBody>
          <a:bodyPr/>
          <a:lstStyle/>
          <a:p>
            <a:r>
              <a:rPr lang="ru-RU" sz="24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5" y="1000125"/>
            <a:ext cx="8643938" cy="5357813"/>
          </a:xfrm>
        </p:spPr>
        <p:txBody>
          <a:bodyPr/>
          <a:lstStyle/>
          <a:p>
            <a:pPr marL="0" algn="just">
              <a:spcBef>
                <a:spcPts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Таким образом,     в   результате    реализации    проекта          «Подготовка высококвалифицированных      специалистов   и    рабочих     кадров   с   учетом современных стандартов   и   передовых   технологий»   ГБПОУ  «Челябинский автотранспортный техникум» </a:t>
            </a: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1) создаст современную  инфраструктуру подготовки высококвалифицированных специалистов и рабочих кадров с учетом  современных стандартов и передовых технологий;</a:t>
            </a: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2)  сформирует кадровый    потенциал с целью   обучения  и оценки  соответствующей квалификации по стандартам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3)  создаст современные условия для реализации основных и дополнительных образовательных программ;</a:t>
            </a: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4)  повысит конкурентоспособность образовательного учреждения на рынке труда и рынке образовательных услуг.</a:t>
            </a:r>
          </a:p>
          <a:p>
            <a:pPr>
              <a:buFontTx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362075" y="322263"/>
            <a:ext cx="6410325" cy="349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Образовательная  деятельность  ГБПОУ </a:t>
            </a:r>
            <a:r>
              <a:rPr lang="ru-RU" altLang="ru-RU" sz="1400" b="1" smtClean="0">
                <a:cs typeface="Times New Roman" pitchFamily="18" charset="0"/>
              </a:rPr>
              <a:t>«</a:t>
            </a: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ЧАТТ</a:t>
            </a:r>
            <a:r>
              <a:rPr lang="ru-RU" altLang="ru-RU" sz="1400" b="1" smtClean="0">
                <a:cs typeface="Times New Roman" pitchFamily="18" charset="0"/>
              </a:rPr>
              <a:t>»</a:t>
            </a:r>
            <a:endParaRPr lang="ru-RU" altLang="ru-RU" sz="1400" b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3" y="1246188"/>
            <a:ext cx="1909762" cy="604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среднего профессионального образования</a:t>
            </a:r>
            <a:endParaRPr lang="ru-RU" altLang="ru-RU" sz="1000" b="1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19500" y="1257300"/>
            <a:ext cx="1908175" cy="604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профессионального обучения</a:t>
            </a:r>
            <a:endParaRPr lang="ru-RU" altLang="ru-RU" sz="1000" b="1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9700" y="1252538"/>
            <a:ext cx="1908175" cy="604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дополнительного</a:t>
            </a:r>
          </a:p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lang="ru-RU" altLang="ru-RU" sz="1000" b="1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338" y="2106613"/>
            <a:ext cx="1479550" cy="666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подготовки квалифицированных рабочих, служащих</a:t>
            </a:r>
            <a:endParaRPr lang="ru-RU" altLang="ru-RU" sz="1000" b="1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3550" y="2098675"/>
            <a:ext cx="1479550" cy="669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подготовки специалистов среднего звена</a:t>
            </a:r>
            <a:endParaRPr lang="ru-RU" altLang="ru-RU" sz="1000" b="1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8275" y="2997200"/>
            <a:ext cx="1479550" cy="3646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- 15.01.05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Сварщик  (ручной и частично </a:t>
            </a:r>
          </a:p>
          <a:p>
            <a:pPr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механизированной сварки (наплавки);</a:t>
            </a:r>
          </a:p>
          <a:p>
            <a:pPr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-  19.01.17 / 43.01.09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Повар, кондитер; </a:t>
            </a:r>
          </a:p>
          <a:p>
            <a:pPr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- 23.01.03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Автомеханик;</a:t>
            </a:r>
          </a:p>
          <a:p>
            <a:pPr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23.01.17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Мастер по ремонту и обслуживанию автомобилей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7362" y="3006725"/>
            <a:ext cx="1600191" cy="3636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- 23.02.03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Техническое обслуживание и ремонт 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автомобильного транспорта;   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23.02.07 Техническое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осбуживание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и ремонт двигателей, систем и агрегатов автомобилей  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- 23.02.01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Организация перевозок и управление 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на транспорте (по видам);    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- 08.02.05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>
              <a:lnSpc>
                <a:spcPts val="900"/>
              </a:lnSpc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и эксплуатация автомобильных  дорог и аэродромов;</a:t>
            </a:r>
          </a:p>
          <a:p>
            <a:pPr>
              <a:lnSpc>
                <a:spcPts val="1200"/>
              </a:lnSpc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-38.02.01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Экономика и бухгалтерский учет (по отраслям)</a:t>
            </a: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2175" y="2106613"/>
            <a:ext cx="1504950" cy="641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повышения квалификации</a:t>
            </a:r>
            <a:endParaRPr lang="ru-RU" altLang="ru-RU" sz="1000" b="1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5075" y="2117725"/>
            <a:ext cx="1504950" cy="639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программы профессиональной переподготовки</a:t>
            </a:r>
            <a:endParaRPr lang="ru-RU" altLang="ru-RU" sz="1000" b="1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113" y="2976563"/>
            <a:ext cx="1504950" cy="3571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00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- Обеспечение безопас-ности  движения на автомобильном транспорте;</a:t>
            </a:r>
          </a:p>
          <a:p>
            <a:pPr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  - Квалификационная подготовка специалис-тов по организации перевозок автомобиль-ным транспортом</a:t>
            </a:r>
          </a:p>
          <a:p>
            <a:pPr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в пределах РФ;</a:t>
            </a:r>
          </a:p>
          <a:p>
            <a:pPr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   - Повышение про-фессионального уровня  специалистов по организации перевозок автомобильным транс-портом в пределах РФ </a:t>
            </a:r>
          </a:p>
          <a:p>
            <a:pPr eaLnBrk="1" hangingPunct="1"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    - Осуществление ежедневного контроля технического состоя-</a:t>
            </a:r>
          </a:p>
          <a:p>
            <a:pPr eaLnBrk="1" hangingPunct="1"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ния транспортных средств;</a:t>
            </a:r>
          </a:p>
          <a:p>
            <a:pPr eaLnBrk="1" hangingPunct="1"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      - Диагностика сис-тем  управления  дви-гателей автомобилей. </a:t>
            </a:r>
          </a:p>
          <a:p>
            <a:pPr eaLnBrk="1" hangingPunct="1">
              <a:defRPr/>
            </a:pPr>
            <a:r>
              <a:rPr lang="ru-RU" altLang="ru-RU" sz="90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83488" y="3003550"/>
            <a:ext cx="1504950" cy="1671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Техническое обслуживание и ремонт </a:t>
            </a:r>
          </a:p>
          <a:p>
            <a:pPr eaLnBrk="1" hangingPunct="1"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автомобильного транспорта     </a:t>
            </a:r>
          </a:p>
          <a:p>
            <a:pPr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00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48088" y="3827463"/>
            <a:ext cx="1649412" cy="644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z="500" smtClean="0"/>
          </a:p>
          <a:p>
            <a:pPr>
              <a:defRPr/>
            </a:pPr>
            <a:endParaRPr lang="ru-RU" altLang="ru-RU" sz="9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 переподготовки по профессиям рабочих, должностям  служащих:</a:t>
            </a:r>
          </a:p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endParaRPr lang="ru-RU" altLang="ru-RU" sz="50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51263" y="2060575"/>
            <a:ext cx="1684337" cy="698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300"/>
              </a:spcAft>
              <a:defRPr/>
            </a:pPr>
            <a:r>
              <a:rPr lang="ru-RU" alt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 профессиональной подготовки по профессиям рабочих, должностям  служащих:</a:t>
            </a:r>
          </a:p>
          <a:p>
            <a:pPr>
              <a:defRPr/>
            </a:pPr>
            <a:endParaRPr lang="ru-RU" altLang="ru-RU" sz="50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44913" y="2903538"/>
            <a:ext cx="1647825" cy="641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altLang="ru-RU" sz="1000" smtClean="0">
                <a:latin typeface="Times New Roman" pitchFamily="18" charset="0"/>
                <a:cs typeface="Times New Roman" pitchFamily="18" charset="0"/>
              </a:rPr>
              <a:t>- 19601 Швея;</a:t>
            </a:r>
          </a:p>
          <a:p>
            <a:pPr>
              <a:buFontTx/>
              <a:buChar char="-"/>
              <a:defRPr/>
            </a:pPr>
            <a:r>
              <a:rPr lang="ru-RU" altLang="ru-RU" sz="1000" smtClean="0">
                <a:latin typeface="Times New Roman" pitchFamily="18" charset="0"/>
                <a:cs typeface="Times New Roman" pitchFamily="18" charset="0"/>
              </a:rPr>
              <a:t> 19727 Штукатур;</a:t>
            </a:r>
          </a:p>
          <a:p>
            <a:pPr>
              <a:buFontTx/>
              <a:buChar char="-"/>
              <a:defRPr/>
            </a:pPr>
            <a:r>
              <a:rPr lang="ru-RU" altLang="ru-RU" sz="1000" smtClean="0">
                <a:latin typeface="Times New Roman" pitchFamily="18" charset="0"/>
                <a:cs typeface="Times New Roman" pitchFamily="18" charset="0"/>
              </a:rPr>
              <a:t> 11144 Водитель категории «В», «С»</a:t>
            </a:r>
          </a:p>
          <a:p>
            <a:pPr>
              <a:defRPr/>
            </a:pPr>
            <a:endParaRPr lang="ru-RU" altLang="ru-RU" sz="500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6500" y="5572125"/>
            <a:ext cx="1649413" cy="644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программы повышения квалификации по профессиям рабочих, должностям  служащих.</a:t>
            </a:r>
            <a:endParaRPr lang="ru-RU" altLang="ru-RU" sz="900" b="1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9675" y="4625975"/>
            <a:ext cx="1647825" cy="644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z="500" smtClean="0"/>
          </a:p>
          <a:p>
            <a:pPr>
              <a:defRPr/>
            </a:pPr>
            <a:r>
              <a:rPr lang="ru-RU" altLang="ru-RU" sz="1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переподготовка водителя категории «В» на «С», «С» на «В»</a:t>
            </a:r>
          </a:p>
          <a:p>
            <a:pPr>
              <a:defRPr/>
            </a:pPr>
            <a:endParaRPr lang="ru-RU" altLang="ru-RU" sz="500" smtClean="0"/>
          </a:p>
        </p:txBody>
      </p:sp>
      <p:cxnSp>
        <p:nvCxnSpPr>
          <p:cNvPr id="29" name="Прямая со стрелкой 28"/>
          <p:cNvCxnSpPr>
            <a:stCxn id="3" idx="2"/>
            <a:endCxn id="5" idx="0"/>
          </p:cNvCxnSpPr>
          <p:nvPr/>
        </p:nvCxnSpPr>
        <p:spPr>
          <a:xfrm>
            <a:off x="4567238" y="671513"/>
            <a:ext cx="6350" cy="58578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685925" y="996950"/>
            <a:ext cx="5772150" cy="31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H="1" flipV="1">
            <a:off x="1689100" y="1009650"/>
            <a:ext cx="4763" cy="22701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6" idx="0"/>
          </p:cNvCxnSpPr>
          <p:nvPr/>
        </p:nvCxnSpPr>
        <p:spPr>
          <a:xfrm flipH="1">
            <a:off x="7443788" y="989013"/>
            <a:ext cx="7937" cy="263525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479800" y="1982788"/>
            <a:ext cx="1084263" cy="158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478213" y="1976438"/>
            <a:ext cx="14287" cy="391953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476625" y="2435225"/>
            <a:ext cx="287338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445375" y="1854200"/>
            <a:ext cx="0" cy="12858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6726238" y="1981200"/>
            <a:ext cx="1595437" cy="476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6729413" y="1990725"/>
            <a:ext cx="0" cy="10318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8324850" y="1984375"/>
            <a:ext cx="3175" cy="1333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6727825" y="2746375"/>
            <a:ext cx="3175" cy="22860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13" idx="2"/>
            <a:endCxn id="15" idx="0"/>
          </p:cNvCxnSpPr>
          <p:nvPr/>
        </p:nvCxnSpPr>
        <p:spPr>
          <a:xfrm flipH="1">
            <a:off x="8335963" y="2757488"/>
            <a:ext cx="1587" cy="24606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4567238" y="2752725"/>
            <a:ext cx="0" cy="15398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17" idx="2"/>
            <a:endCxn id="21" idx="0"/>
          </p:cNvCxnSpPr>
          <p:nvPr/>
        </p:nvCxnSpPr>
        <p:spPr>
          <a:xfrm>
            <a:off x="4572000" y="4471988"/>
            <a:ext cx="1588" cy="15398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1690688" y="1846263"/>
            <a:ext cx="3175" cy="1460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963613" y="1984375"/>
            <a:ext cx="14478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960438" y="1981200"/>
            <a:ext cx="1587" cy="11906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2408238" y="1978025"/>
            <a:ext cx="0" cy="11588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60000">
            <a:off x="968375" y="2781300"/>
            <a:ext cx="7938" cy="22383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60000">
            <a:off x="2408238" y="2770188"/>
            <a:ext cx="7937" cy="22383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5" idx="2"/>
          </p:cNvCxnSpPr>
          <p:nvPr/>
        </p:nvCxnSpPr>
        <p:spPr>
          <a:xfrm flipH="1">
            <a:off x="4572000" y="1862138"/>
            <a:ext cx="1588" cy="12223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19" idx="1"/>
          </p:cNvCxnSpPr>
          <p:nvPr/>
        </p:nvCxnSpPr>
        <p:spPr>
          <a:xfrm flipH="1" flipV="1">
            <a:off x="3476625" y="3222625"/>
            <a:ext cx="268288" cy="158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17" idx="1"/>
          </p:cNvCxnSpPr>
          <p:nvPr/>
        </p:nvCxnSpPr>
        <p:spPr>
          <a:xfrm flipH="1" flipV="1">
            <a:off x="3486150" y="4148138"/>
            <a:ext cx="261938" cy="158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20" idx="1"/>
          </p:cNvCxnSpPr>
          <p:nvPr/>
        </p:nvCxnSpPr>
        <p:spPr>
          <a:xfrm flipH="1">
            <a:off x="3482975" y="5894388"/>
            <a:ext cx="263525" cy="1587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996" y="2428869"/>
            <a:ext cx="8229599" cy="22860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Программы,  реализуемые в ГБПОУ «Челябинский автотранспортный техникум»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 подготовки специалистов среднего звена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643937" cy="5357813"/>
          </a:xfrm>
        </p:spPr>
        <p:txBody>
          <a:bodyPr>
            <a:normAutofit fontScale="85000" lnSpcReduction="10000"/>
          </a:bodyPr>
          <a:lstStyle/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- 23.02.03 Техническое обслуживание и ремонт 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автомобильного транспорта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- 23.02.07 Техническое обслуживание и ремонт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двигателей, систем и агрегатов автомобилей;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- 23.02.01  Организация перевозок и управление 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транспорте (по видам);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-  08.02.05 Строительство и эксплуатация 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автомобильных дорог и аэродромов;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-  38.02.01 Экономика и бухгалтерский учет (по 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отраслям) </a:t>
            </a: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подготовки квалифицированных рабочих, служащих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- 15.01.05 Сварщик (ручной и частично механизированной сварки (наплавки);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- 23.01.03 Автомеханик;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- 23.01.17  Мастер по обслуживанию автомобилей;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- 19.01.17 / 43.01.09 Повар, кондитер.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" y="661792"/>
            <a:ext cx="9106563" cy="8182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 профессиональной подготовки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 базе коррекционных школ)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392612"/>
          </a:xfrm>
        </p:spPr>
        <p:txBody>
          <a:bodyPr/>
          <a:lstStyle/>
          <a:p>
            <a:pPr eaLnBrk="1" hangingPunct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- 190601 Швея;</a:t>
            </a:r>
          </a:p>
          <a:p>
            <a:pPr eaLnBrk="1" hangingPunct="1">
              <a:buFontTx/>
              <a:buChar char="-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- 19727   Штукатур.</a:t>
            </a:r>
          </a:p>
          <a:p>
            <a:pPr eaLnBrk="1" hangingPunct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Техникум сегодня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6504</TotalTime>
  <Words>1893</Words>
  <Application>Microsoft Office PowerPoint</Application>
  <PresentationFormat>Экран (4:3)</PresentationFormat>
  <Paragraphs>394</Paragraphs>
  <Slides>36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Diseño predeterminado</vt:lpstr>
      <vt:lpstr>Реализация Приоритетного проекта «Подготовка высококвалифицированных специалистов и рабочих кадров с учетом современных стандартов и передовых технологий»</vt:lpstr>
      <vt:lpstr>Слайд 2</vt:lpstr>
      <vt:lpstr>Слайд 3</vt:lpstr>
      <vt:lpstr>Слайд 4</vt:lpstr>
      <vt:lpstr>Программы,  реализуемые в ГБПОУ «Челябинский автотранспортный техникум» </vt:lpstr>
      <vt:lpstr>Программы  подготовки специалистов среднего звена </vt:lpstr>
      <vt:lpstr>Программы подготовки квалифицированных рабочих, служащих </vt:lpstr>
      <vt:lpstr>Программы  профессиональной подготовки   (на базе коррекционных школ)</vt:lpstr>
      <vt:lpstr>Техникум сегодня</vt:lpstr>
      <vt:lpstr>Слайд 10</vt:lpstr>
      <vt:lpstr>Образовательный процесс осуществляется  квалифицированным персоналом </vt:lpstr>
      <vt:lpstr>Слайд 12</vt:lpstr>
      <vt:lpstr>     Цель   </vt:lpstr>
      <vt:lpstr>Задачи проекта</vt:lpstr>
      <vt:lpstr>Слайд 15</vt:lpstr>
      <vt:lpstr>Слайд 16</vt:lpstr>
      <vt:lpstr>Слайд 17</vt:lpstr>
      <vt:lpstr>Проведение государственной итоговой  аттестации с использованием нового инструмента оценки качества подготовки кадров –  демонстрационного экзамена </vt:lpstr>
      <vt:lpstr>Слайд 19</vt:lpstr>
      <vt:lpstr>Слайд 20</vt:lpstr>
      <vt:lpstr>Обеспечение повышения квалификации  преподавателей и мастеров  производственного обучения</vt:lpstr>
      <vt:lpstr>Обеспечение  подготовки экспертов для проведения демонстрационного экзамена в составе ГИА по стандартам Ворлдскиллс</vt:lpstr>
      <vt:lpstr>Обеспечение  участия  мастеров в конкурсах профессионального мастерства  </vt:lpstr>
      <vt:lpstr>Слайд 24</vt:lpstr>
      <vt:lpstr>Слайд 25</vt:lpstr>
      <vt:lpstr> Модернизация   материально-технической  и   учебно-методической  базы  для подготовки кадров </vt:lpstr>
      <vt:lpstr>Реализация образовательных программ  ТОП-50 </vt:lpstr>
      <vt:lpstr>Количество студентов, обучающихся по ТОП-50</vt:lpstr>
      <vt:lpstr>Развитие системы дополнительного профессионального образования</vt:lpstr>
      <vt:lpstr>Развитие системы дополнительного профессионального образования</vt:lpstr>
      <vt:lpstr> Обеспечение  участия  студентов техникума в  национальных чемпионатах по профессиональному мастерству  «Молодые профессионалы»,  в независимой оценке качества подготовки выпускников, олимпиадах профессионального мастерства</vt:lpstr>
      <vt:lpstr> Организация и проведение независимой оценки  качества подготовки выпускников на базе техникума по УГС 23.00.00 Техника и технологии наземного транспорта</vt:lpstr>
      <vt:lpstr>  Обеспечение  участия  студентов техникума в  национальных чемпионатах по профессиональному мастерству  «Молодые профессионалы»</vt:lpstr>
      <vt:lpstr> Обеспечение  участия  студентов  олимпиадах профессионального мастерства</vt:lpstr>
      <vt:lpstr> Обеспечение  участия  студентов техникума в  независимой оценке качества подготовки выпускников</vt:lpstr>
      <vt:lpstr>Выводы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Лебедева</cp:lastModifiedBy>
  <cp:revision>856</cp:revision>
  <dcterms:created xsi:type="dcterms:W3CDTF">2010-05-23T14:28:12Z</dcterms:created>
  <dcterms:modified xsi:type="dcterms:W3CDTF">2018-05-24T12:11:53Z</dcterms:modified>
</cp:coreProperties>
</file>