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51"/>
  </p:notesMasterIdLst>
  <p:handoutMasterIdLst>
    <p:handoutMasterId r:id="rId52"/>
  </p:handoutMasterIdLst>
  <p:sldIdLst>
    <p:sldId id="256" r:id="rId2"/>
    <p:sldId id="576" r:id="rId3"/>
    <p:sldId id="704" r:id="rId4"/>
    <p:sldId id="574" r:id="rId5"/>
    <p:sldId id="675" r:id="rId6"/>
    <p:sldId id="607" r:id="rId7"/>
    <p:sldId id="705" r:id="rId8"/>
    <p:sldId id="706" r:id="rId9"/>
    <p:sldId id="659" r:id="rId10"/>
    <p:sldId id="660" r:id="rId11"/>
    <p:sldId id="662" r:id="rId12"/>
    <p:sldId id="600" r:id="rId13"/>
    <p:sldId id="707" r:id="rId14"/>
    <p:sldId id="615" r:id="rId15"/>
    <p:sldId id="680" r:id="rId16"/>
    <p:sldId id="618" r:id="rId17"/>
    <p:sldId id="612" r:id="rId18"/>
    <p:sldId id="672" r:id="rId19"/>
    <p:sldId id="638" r:id="rId20"/>
    <p:sldId id="673" r:id="rId21"/>
    <p:sldId id="708" r:id="rId22"/>
    <p:sldId id="710" r:id="rId23"/>
    <p:sldId id="619" r:id="rId24"/>
    <p:sldId id="620" r:id="rId25"/>
    <p:sldId id="621" r:id="rId26"/>
    <p:sldId id="622" r:id="rId27"/>
    <p:sldId id="623" r:id="rId28"/>
    <p:sldId id="624" r:id="rId29"/>
    <p:sldId id="644" r:id="rId30"/>
    <p:sldId id="631" r:id="rId31"/>
    <p:sldId id="684" r:id="rId32"/>
    <p:sldId id="630" r:id="rId33"/>
    <p:sldId id="671" r:id="rId34"/>
    <p:sldId id="640" r:id="rId35"/>
    <p:sldId id="641" r:id="rId36"/>
    <p:sldId id="642" r:id="rId37"/>
    <p:sldId id="643" r:id="rId38"/>
    <p:sldId id="646" r:id="rId39"/>
    <p:sldId id="701" r:id="rId40"/>
    <p:sldId id="702" r:id="rId41"/>
    <p:sldId id="688" r:id="rId42"/>
    <p:sldId id="667" r:id="rId43"/>
    <p:sldId id="669" r:id="rId44"/>
    <p:sldId id="651" r:id="rId45"/>
    <p:sldId id="652" r:id="rId46"/>
    <p:sldId id="653" r:id="rId47"/>
    <p:sldId id="614" r:id="rId48"/>
    <p:sldId id="703" r:id="rId49"/>
    <p:sldId id="709" r:id="rId5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50021"/>
    <a:srgbClr val="1F4081"/>
    <a:srgbClr val="666699"/>
    <a:srgbClr val="008000"/>
    <a:srgbClr val="F0EFE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6" autoAdjust="0"/>
    <p:restoredTop sz="94627" autoAdjust="0"/>
  </p:normalViewPr>
  <p:slideViewPr>
    <p:cSldViewPr>
      <p:cViewPr>
        <p:scale>
          <a:sx n="71" d="100"/>
          <a:sy n="71" d="100"/>
        </p:scale>
        <p:origin x="-13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3126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4.254\&#1086;&#1090;&#1076;&#1077;&#1083;%20&#1082;&#1072;&#1076;&#1088;&#1086;&#1074;\2016%20&#1075;&#1086;&#1076;\&#1055;&#1083;&#1072;&#1085;%20&#1088;&#1072;&#1073;&#1086;&#1090;&#1099;%20&#1054;.&#1050;\&#1082;&#1091;&#1088;&#1089;&#1099;%20&#1087;&#1086;&#1074;.&#1082;&#1074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055;&#1086;&#1083;&#1100;&#1079;&#1086;&#1074;&#1072;&#1090;&#1077;&#1083;&#1100;&#1055;&#1050;504\Desktop\&#1072;_&#1057;&#1090;&#1072;&#1090;&#1080;&#1088;&#1086;&#1074;&#1072;%20&#1085;&#1086;&#1074;&#1072;&#1103;\&#1057;&#1086;&#1074;&#1077;&#1097;&#1072;&#1085;&#1080;&#1103;%20&#1076;&#1083;&#1103;%20%20&#1076;&#1080;&#1088;&#1077;&#1082;&#1090;&#1086;&#1088;&#1086;&#1074;\23.03.2017\&#1080;&#1090;&#1086;&#1075;&#1080;%20&#1042;&#1057;&#105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ru-RU" dirty="0" smtClean="0">
                <a:solidFill>
                  <a:srgbClr val="002060"/>
                </a:solidFill>
              </a:rPr>
              <a:t>Состав</a:t>
            </a:r>
            <a:r>
              <a:rPr lang="ru-RU" baseline="0" dirty="0" smtClean="0">
                <a:solidFill>
                  <a:srgbClr val="002060"/>
                </a:solidFill>
              </a:rPr>
              <a:t> профсоюзной организации</a:t>
            </a:r>
            <a:endParaRPr lang="ru-RU" dirty="0">
              <a:solidFill>
                <a:srgbClr val="002060"/>
              </a:solidFill>
            </a:endParaRPr>
          </a:p>
        </c:rich>
      </c:tx>
      <c:layout/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1.2596022979311523E-2"/>
                  <c:y val="-0.1785829646565503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0.18264233320001724"/>
                  <c:y val="-0.31834354569211148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</c:v>
                </c:pt>
                <c:pt idx="1">
                  <c:v>117</c:v>
                </c:pt>
              </c:numCache>
            </c:numRef>
          </c:val>
        </c:ser>
        <c:shape val="cylinder"/>
        <c:axId val="66020096"/>
        <c:axId val="66021632"/>
        <c:axId val="0"/>
      </c:bar3DChart>
      <c:catAx>
        <c:axId val="66020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3200" b="1">
                <a:solidFill>
                  <a:srgbClr val="002060"/>
                </a:solidFill>
              </a:defRPr>
            </a:pPr>
            <a:endParaRPr lang="ru-RU"/>
          </a:p>
        </c:txPr>
        <c:crossAx val="66021632"/>
        <c:crosses val="autoZero"/>
        <c:auto val="1"/>
        <c:lblAlgn val="ctr"/>
        <c:lblOffset val="100"/>
      </c:catAx>
      <c:valAx>
        <c:axId val="660216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660200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3.8523026631692533E-2"/>
          <c:y val="3.3646808225717355E-2"/>
          <c:w val="0.51166901888490735"/>
          <c:h val="0.934490303546519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Лист1!$A$1:$A$5</c:f>
              <c:strCache>
                <c:ptCount val="1"/>
                <c:pt idx="0">
                  <c:v>Количество педагогических работников, обучившихся на курсах повышения квалификации 2012-2013 уч. год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1.5264665256708133E-3"/>
                  <c:y val="-7.9528819442604703E-2"/>
                </c:manualLayout>
              </c:layout>
              <c:showVal val="1"/>
            </c:dLbl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  <c:showVal val="1"/>
          </c:dLbls>
          <c:val>
            <c:numRef>
              <c:f>Лист1!$A$6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Лист1!$B$1:$B$5</c:f>
              <c:strCache>
                <c:ptCount val="1"/>
                <c:pt idx="0">
                  <c:v>Количество педагогических работников, обучившихся на курсах повышения квалификации 2013-2014 уч. год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526466525670841E-2"/>
                  <c:y val="-7.3411217947019727E-2"/>
                </c:manualLayout>
              </c:layout>
              <c:spPr/>
              <c:txPr>
                <a:bodyPr/>
                <a:lstStyle/>
                <a:p>
                  <a:pPr>
                    <a:defRPr sz="3200"/>
                  </a:pPr>
                  <a:endParaRPr lang="ru-RU"/>
                </a:p>
              </c:txPr>
              <c:showVal val="1"/>
            </c:dLbl>
            <c:showVal val="1"/>
          </c:dLbls>
          <c:val>
            <c:numRef>
              <c:f>Лист1!$B$6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Лист1!$C$1:$C$5</c:f>
              <c:strCache>
                <c:ptCount val="1"/>
                <c:pt idx="0">
                  <c:v>Количество педагогических работников, обучившихся на курсах повышения квалификации 2014-2015 уч. год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1.6791131782379252E-2"/>
                  <c:y val="-3.0588007477924891E-2"/>
                </c:manualLayout>
              </c:layout>
              <c:showVal val="1"/>
            </c:dLbl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  <c:showVal val="1"/>
          </c:dLbls>
          <c:val>
            <c:numRef>
              <c:f>Лист1!$C$6</c:f>
              <c:numCache>
                <c:formatCode>General</c:formatCode>
                <c:ptCount val="1"/>
                <c:pt idx="0">
                  <c:v>67</c:v>
                </c:pt>
              </c:numCache>
            </c:numRef>
          </c:val>
        </c:ser>
        <c:ser>
          <c:idx val="3"/>
          <c:order val="3"/>
          <c:tx>
            <c:strRef>
              <c:f>Лист1!$D$1:$D$5</c:f>
              <c:strCache>
                <c:ptCount val="1"/>
                <c:pt idx="0">
                  <c:v>Количество педагогических работников, обучившихся на курсах повышения квалификации 2015-2016 уч. год</c:v>
                </c:pt>
              </c:strCache>
            </c:strRef>
          </c:tx>
          <c:spPr>
            <a:solidFill>
              <a:srgbClr val="666699"/>
            </a:solidFill>
          </c:spPr>
          <c:dLbls>
            <c:dLbl>
              <c:idx val="0"/>
              <c:layout>
                <c:manualLayout>
                  <c:x val="2.4423464410733398E-2"/>
                  <c:y val="-5.5058413460264737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</c:dLbls>
          <c:val>
            <c:numRef>
              <c:f>Лист1!$D$6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</c:ser>
        <c:shape val="cylinder"/>
        <c:axId val="73751552"/>
        <c:axId val="73782016"/>
        <c:axId val="0"/>
      </c:bar3DChart>
      <c:catAx>
        <c:axId val="73751552"/>
        <c:scaling>
          <c:orientation val="minMax"/>
        </c:scaling>
        <c:delete val="1"/>
        <c:axPos val="b"/>
        <c:tickLblPos val="none"/>
        <c:crossAx val="73782016"/>
        <c:crosses val="autoZero"/>
        <c:auto val="1"/>
        <c:lblAlgn val="ctr"/>
        <c:lblOffset val="100"/>
      </c:catAx>
      <c:valAx>
        <c:axId val="737820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375155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just"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just"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 algn="just"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 algn="just"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2460202162094949"/>
          <c:y val="1.3841054697626204E-2"/>
          <c:w val="0.45965043432085723"/>
          <c:h val="0.97262137540273308"/>
        </c:manualLayout>
      </c:layout>
      <c:txPr>
        <a:bodyPr/>
        <a:lstStyle/>
        <a:p>
          <a:pPr algn="just">
            <a:defRPr sz="1600" b="1"/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0494930739592155E-2"/>
          <c:y val="2.6536636514563911E-2"/>
          <c:w val="0.95774711545073465"/>
          <c:h val="0.57585621967852385"/>
        </c:manualLayout>
      </c:layout>
      <c:lineChart>
        <c:grouping val="standard"/>
        <c:ser>
          <c:idx val="0"/>
          <c:order val="0"/>
          <c:tx>
            <c:v>2015</c:v>
          </c:tx>
          <c:spPr>
            <a:ln w="57150" cap="rnd">
              <a:solidFill>
                <a:srgbClr val="00009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000099"/>
                </a:solidFill>
              </a:ln>
              <a:effectLst/>
            </c:spPr>
          </c:marker>
          <c:cat>
            <c:strRef>
              <c:f>'рейтинг ПОО 2015'!$D$3:$D$49</c:f>
              <c:strCache>
                <c:ptCount val="47"/>
                <c:pt idx="0">
                  <c:v>ТПК</c:v>
                </c:pt>
                <c:pt idx="1">
                  <c:v>МиМК</c:v>
                </c:pt>
                <c:pt idx="2">
                  <c:v>КИИТ</c:v>
                </c:pt>
                <c:pt idx="3">
                  <c:v>БТПТиС</c:v>
                </c:pt>
                <c:pt idx="4">
                  <c:v>МиПК</c:v>
                </c:pt>
                <c:pt idx="5">
                  <c:v>СиМТ</c:v>
                </c:pt>
                <c:pt idx="6">
                  <c:v>АИТ</c:v>
                </c:pt>
                <c:pt idx="7">
                  <c:v>ТТТ</c:v>
                </c:pt>
                <c:pt idx="8">
                  <c:v>МСМТ</c:v>
                </c:pt>
                <c:pt idx="9">
                  <c:v>КМТ</c:v>
                </c:pt>
                <c:pt idx="10">
                  <c:v>ПТПСМ</c:v>
                </c:pt>
                <c:pt idx="11">
                  <c:v>ЗлПК</c:v>
                </c:pt>
                <c:pt idx="12">
                  <c:v>ЧебПТ</c:v>
                </c:pt>
                <c:pt idx="13">
                  <c:v>ЧАТТ</c:v>
                </c:pt>
                <c:pt idx="14">
                  <c:v>ЮТТ</c:v>
                </c:pt>
                <c:pt idx="15">
                  <c:v>КРМ</c:v>
                </c:pt>
                <c:pt idx="16">
                  <c:v>ЮУГК</c:v>
                </c:pt>
                <c:pt idx="17">
                  <c:v>ЗТТиЭ</c:v>
                </c:pt>
                <c:pt idx="18">
                  <c:v>ЧПК 1</c:v>
                </c:pt>
                <c:pt idx="19">
                  <c:v>ЧТТиЛП</c:v>
                </c:pt>
                <c:pt idx="20">
                  <c:v>ВАТТ-ККК</c:v>
                </c:pt>
                <c:pt idx="21">
                  <c:v>КПТ</c:v>
                </c:pt>
                <c:pt idx="22">
                  <c:v>УКИТТ</c:v>
                </c:pt>
                <c:pt idx="23">
                  <c:v>КГСТ</c:v>
                </c:pt>
                <c:pt idx="24">
                  <c:v>ЧелПК</c:v>
                </c:pt>
                <c:pt idx="25">
                  <c:v>МиГРК</c:v>
                </c:pt>
                <c:pt idx="26">
                  <c:v>КПГТ</c:v>
                </c:pt>
                <c:pt idx="27">
                  <c:v>ЧПК 2</c:v>
                </c:pt>
                <c:pt idx="28">
                  <c:v>ЧТПиГХ</c:v>
                </c:pt>
                <c:pt idx="29">
                  <c:v>СПТ</c:v>
                </c:pt>
                <c:pt idx="30">
                  <c:v>ЮЭТ</c:v>
                </c:pt>
                <c:pt idx="32">
                  <c:v>ЧДСТ</c:v>
                </c:pt>
                <c:pt idx="33">
                  <c:v>МаПК</c:v>
                </c:pt>
                <c:pt idx="34">
                  <c:v>ЧРТ</c:v>
                </c:pt>
                <c:pt idx="35">
                  <c:v>ЮУМК</c:v>
                </c:pt>
                <c:pt idx="36">
                  <c:v>МиСТ</c:v>
                </c:pt>
                <c:pt idx="37">
                  <c:v>ААТ</c:v>
                </c:pt>
                <c:pt idx="38">
                  <c:v>ПК</c:v>
                </c:pt>
                <c:pt idx="39">
                  <c:v>ЧГКИПиТ</c:v>
                </c:pt>
                <c:pt idx="40">
                  <c:v>ЧГПГТ</c:v>
                </c:pt>
                <c:pt idx="41">
                  <c:v>ЧЭнК</c:v>
                </c:pt>
                <c:pt idx="42">
                  <c:v>ЧМТТ</c:v>
                </c:pt>
                <c:pt idx="43">
                  <c:v>ЗлатИК</c:v>
                </c:pt>
                <c:pt idx="44">
                  <c:v>МТК</c:v>
                </c:pt>
                <c:pt idx="45">
                  <c:v>ОзТК</c:v>
                </c:pt>
                <c:pt idx="46">
                  <c:v>ЮУрГТК</c:v>
                </c:pt>
              </c:strCache>
            </c:strRef>
          </c:cat>
          <c:val>
            <c:numRef>
              <c:f>'рейтинг ПОО 2015'!$Y$3:$Y$49</c:f>
              <c:numCache>
                <c:formatCode>General</c:formatCode>
                <c:ptCount val="4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15</c:v>
                </c:pt>
                <c:pt idx="17">
                  <c:v>15</c:v>
                </c:pt>
                <c:pt idx="18">
                  <c:v>15</c:v>
                </c:pt>
                <c:pt idx="19">
                  <c:v>15</c:v>
                </c:pt>
                <c:pt idx="20">
                  <c:v>15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25</c:v>
                </c:pt>
                <c:pt idx="25">
                  <c:v>25</c:v>
                </c:pt>
                <c:pt idx="26">
                  <c:v>25</c:v>
                </c:pt>
                <c:pt idx="27">
                  <c:v>25</c:v>
                </c:pt>
                <c:pt idx="28">
                  <c:v>25</c:v>
                </c:pt>
                <c:pt idx="29">
                  <c:v>25</c:v>
                </c:pt>
                <c:pt idx="30">
                  <c:v>30</c:v>
                </c:pt>
                <c:pt idx="31">
                  <c:v>30</c:v>
                </c:pt>
                <c:pt idx="32">
                  <c:v>35</c:v>
                </c:pt>
                <c:pt idx="33">
                  <c:v>40</c:v>
                </c:pt>
                <c:pt idx="34">
                  <c:v>45</c:v>
                </c:pt>
                <c:pt idx="35">
                  <c:v>45</c:v>
                </c:pt>
                <c:pt idx="36">
                  <c:v>45</c:v>
                </c:pt>
                <c:pt idx="37">
                  <c:v>45</c:v>
                </c:pt>
                <c:pt idx="38">
                  <c:v>50</c:v>
                </c:pt>
                <c:pt idx="39">
                  <c:v>55</c:v>
                </c:pt>
                <c:pt idx="40">
                  <c:v>55</c:v>
                </c:pt>
                <c:pt idx="41">
                  <c:v>75</c:v>
                </c:pt>
                <c:pt idx="42">
                  <c:v>75</c:v>
                </c:pt>
                <c:pt idx="43">
                  <c:v>75</c:v>
                </c:pt>
                <c:pt idx="44">
                  <c:v>90</c:v>
                </c:pt>
                <c:pt idx="45">
                  <c:v>115</c:v>
                </c:pt>
                <c:pt idx="46">
                  <c:v>150</c:v>
                </c:pt>
              </c:numCache>
            </c:numRef>
          </c:val>
        </c:ser>
        <c:ser>
          <c:idx val="1"/>
          <c:order val="1"/>
          <c:tx>
            <c:v>2016-2017</c:v>
          </c:tx>
          <c:spPr>
            <a:ln w="571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rgbClr val="C00000"/>
                </a:solidFill>
              </a:ln>
              <a:effectLst/>
            </c:spPr>
          </c:marker>
          <c:cat>
            <c:strRef>
              <c:f>'рейтинг ПОО 2015'!$D$3:$D$49</c:f>
              <c:strCache>
                <c:ptCount val="47"/>
                <c:pt idx="0">
                  <c:v>ТПК</c:v>
                </c:pt>
                <c:pt idx="1">
                  <c:v>МиМК</c:v>
                </c:pt>
                <c:pt idx="2">
                  <c:v>КИИТ</c:v>
                </c:pt>
                <c:pt idx="3">
                  <c:v>БТПТиС</c:v>
                </c:pt>
                <c:pt idx="4">
                  <c:v>МиПК</c:v>
                </c:pt>
                <c:pt idx="5">
                  <c:v>СиМТ</c:v>
                </c:pt>
                <c:pt idx="6">
                  <c:v>АИТ</c:v>
                </c:pt>
                <c:pt idx="7">
                  <c:v>ТТТ</c:v>
                </c:pt>
                <c:pt idx="8">
                  <c:v>МСМТ</c:v>
                </c:pt>
                <c:pt idx="9">
                  <c:v>КМТ</c:v>
                </c:pt>
                <c:pt idx="10">
                  <c:v>ПТПСМ</c:v>
                </c:pt>
                <c:pt idx="11">
                  <c:v>ЗлПК</c:v>
                </c:pt>
                <c:pt idx="12">
                  <c:v>ЧебПТ</c:v>
                </c:pt>
                <c:pt idx="13">
                  <c:v>ЧАТТ</c:v>
                </c:pt>
                <c:pt idx="14">
                  <c:v>ЮТТ</c:v>
                </c:pt>
                <c:pt idx="15">
                  <c:v>КРМ</c:v>
                </c:pt>
                <c:pt idx="16">
                  <c:v>ЮУГК</c:v>
                </c:pt>
                <c:pt idx="17">
                  <c:v>ЗТТиЭ</c:v>
                </c:pt>
                <c:pt idx="18">
                  <c:v>ЧПК 1</c:v>
                </c:pt>
                <c:pt idx="19">
                  <c:v>ЧТТиЛП</c:v>
                </c:pt>
                <c:pt idx="20">
                  <c:v>ВАТТ-ККК</c:v>
                </c:pt>
                <c:pt idx="21">
                  <c:v>КПТ</c:v>
                </c:pt>
                <c:pt idx="22">
                  <c:v>УКИТТ</c:v>
                </c:pt>
                <c:pt idx="23">
                  <c:v>КГСТ</c:v>
                </c:pt>
                <c:pt idx="24">
                  <c:v>ЧелПК</c:v>
                </c:pt>
                <c:pt idx="25">
                  <c:v>МиГРК</c:v>
                </c:pt>
                <c:pt idx="26">
                  <c:v>КПГТ</c:v>
                </c:pt>
                <c:pt idx="27">
                  <c:v>ЧПК 2</c:v>
                </c:pt>
                <c:pt idx="28">
                  <c:v>ЧТПиГХ</c:v>
                </c:pt>
                <c:pt idx="29">
                  <c:v>СПТ</c:v>
                </c:pt>
                <c:pt idx="30">
                  <c:v>ЮЭТ</c:v>
                </c:pt>
                <c:pt idx="32">
                  <c:v>ЧДСТ</c:v>
                </c:pt>
                <c:pt idx="33">
                  <c:v>МаПК</c:v>
                </c:pt>
                <c:pt idx="34">
                  <c:v>ЧРТ</c:v>
                </c:pt>
                <c:pt idx="35">
                  <c:v>ЮУМК</c:v>
                </c:pt>
                <c:pt idx="36">
                  <c:v>МиСТ</c:v>
                </c:pt>
                <c:pt idx="37">
                  <c:v>ААТ</c:v>
                </c:pt>
                <c:pt idx="38">
                  <c:v>ПК</c:v>
                </c:pt>
                <c:pt idx="39">
                  <c:v>ЧГКИПиТ</c:v>
                </c:pt>
                <c:pt idx="40">
                  <c:v>ЧГПГТ</c:v>
                </c:pt>
                <c:pt idx="41">
                  <c:v>ЧЭнК</c:v>
                </c:pt>
                <c:pt idx="42">
                  <c:v>ЧМТТ</c:v>
                </c:pt>
                <c:pt idx="43">
                  <c:v>ЗлатИК</c:v>
                </c:pt>
                <c:pt idx="44">
                  <c:v>МТК</c:v>
                </c:pt>
                <c:pt idx="45">
                  <c:v>ОзТК</c:v>
                </c:pt>
                <c:pt idx="46">
                  <c:v>ЮУрГТК</c:v>
                </c:pt>
              </c:strCache>
            </c:strRef>
          </c:cat>
          <c:val>
            <c:numRef>
              <c:f>'рейтинг ПОО 2015'!$Z$3:$Z$49</c:f>
              <c:numCache>
                <c:formatCode>General</c:formatCode>
                <c:ptCount val="47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10</c:v>
                </c:pt>
                <c:pt idx="5">
                  <c:v>5</c:v>
                </c:pt>
                <c:pt idx="6">
                  <c:v>0</c:v>
                </c:pt>
                <c:pt idx="7">
                  <c:v>0</c:v>
                </c:pt>
                <c:pt idx="8">
                  <c:v>35</c:v>
                </c:pt>
                <c:pt idx="9">
                  <c:v>20</c:v>
                </c:pt>
                <c:pt idx="10">
                  <c:v>20</c:v>
                </c:pt>
                <c:pt idx="11">
                  <c:v>15</c:v>
                </c:pt>
                <c:pt idx="12">
                  <c:v>0</c:v>
                </c:pt>
                <c:pt idx="13">
                  <c:v>5</c:v>
                </c:pt>
                <c:pt idx="14">
                  <c:v>5</c:v>
                </c:pt>
                <c:pt idx="15">
                  <c:v>0</c:v>
                </c:pt>
                <c:pt idx="16">
                  <c:v>65</c:v>
                </c:pt>
                <c:pt idx="17">
                  <c:v>55</c:v>
                </c:pt>
                <c:pt idx="18">
                  <c:v>20</c:v>
                </c:pt>
                <c:pt idx="19">
                  <c:v>15</c:v>
                </c:pt>
                <c:pt idx="20">
                  <c:v>5</c:v>
                </c:pt>
                <c:pt idx="21">
                  <c:v>15</c:v>
                </c:pt>
                <c:pt idx="22">
                  <c:v>15</c:v>
                </c:pt>
                <c:pt idx="23">
                  <c:v>5</c:v>
                </c:pt>
                <c:pt idx="24">
                  <c:v>55</c:v>
                </c:pt>
                <c:pt idx="25">
                  <c:v>40</c:v>
                </c:pt>
                <c:pt idx="26">
                  <c:v>25</c:v>
                </c:pt>
                <c:pt idx="27">
                  <c:v>25</c:v>
                </c:pt>
                <c:pt idx="28">
                  <c:v>15</c:v>
                </c:pt>
                <c:pt idx="29">
                  <c:v>5</c:v>
                </c:pt>
                <c:pt idx="30">
                  <c:v>15</c:v>
                </c:pt>
                <c:pt idx="31">
                  <c:v>0</c:v>
                </c:pt>
                <c:pt idx="32">
                  <c:v>30</c:v>
                </c:pt>
                <c:pt idx="33">
                  <c:v>70</c:v>
                </c:pt>
                <c:pt idx="34">
                  <c:v>90</c:v>
                </c:pt>
                <c:pt idx="35">
                  <c:v>70</c:v>
                </c:pt>
                <c:pt idx="36">
                  <c:v>45</c:v>
                </c:pt>
                <c:pt idx="37">
                  <c:v>40</c:v>
                </c:pt>
                <c:pt idx="38">
                  <c:v>110</c:v>
                </c:pt>
                <c:pt idx="39">
                  <c:v>55</c:v>
                </c:pt>
                <c:pt idx="40">
                  <c:v>40</c:v>
                </c:pt>
                <c:pt idx="41">
                  <c:v>140</c:v>
                </c:pt>
                <c:pt idx="42">
                  <c:v>85</c:v>
                </c:pt>
                <c:pt idx="43">
                  <c:v>55</c:v>
                </c:pt>
                <c:pt idx="44">
                  <c:v>55</c:v>
                </c:pt>
                <c:pt idx="45">
                  <c:v>105</c:v>
                </c:pt>
                <c:pt idx="46">
                  <c:v>120</c:v>
                </c:pt>
              </c:numCache>
            </c:numRef>
          </c:val>
        </c:ser>
        <c:marker val="1"/>
        <c:axId val="83475840"/>
        <c:axId val="83486592"/>
      </c:lineChart>
      <c:catAx>
        <c:axId val="834758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486592"/>
        <c:crosses val="autoZero"/>
        <c:auto val="1"/>
        <c:lblAlgn val="ctr"/>
        <c:lblOffset val="100"/>
      </c:catAx>
      <c:valAx>
        <c:axId val="834865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47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0181365385442456E-2"/>
          <c:y val="3.3424384832517434E-3"/>
          <c:w val="0.36047218326517627"/>
          <c:h val="0.1455693124788680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0.16943</cdr:x>
      <cdr:y>0.38347</cdr:y>
    </cdr:from>
    <cdr:to>
      <cdr:x>0.28458</cdr:x>
      <cdr:y>0.46554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2999" y="2018729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МСМТ</a:t>
          </a:r>
          <a:endParaRPr lang="ru-RU" sz="20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0.30882</cdr:x>
      <cdr:y>0.26036</cdr:y>
    </cdr:from>
    <cdr:to>
      <cdr:x>0.42397</cdr:x>
      <cdr:y>0.34243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69183" y="1370657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ЮУГК</a:t>
          </a:r>
          <a:endParaRPr lang="ru-RU" sz="20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0.48458</cdr:x>
      <cdr:y>0.3014</cdr:y>
    </cdr:from>
    <cdr:to>
      <cdr:x>0.59973</cdr:x>
      <cdr:y>0.38347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57415" y="1586681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ЧелПК</a:t>
          </a:r>
          <a:endParaRPr lang="ru-RU" sz="20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0.67246</cdr:x>
      <cdr:y>0.17829</cdr:y>
    </cdr:from>
    <cdr:to>
      <cdr:x>0.78761</cdr:x>
      <cdr:y>0.26036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989663" y="938609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ЧРТ</a:t>
          </a:r>
          <a:endParaRPr lang="ru-RU" sz="20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0.78155</cdr:x>
      <cdr:y>0.12358</cdr:y>
    </cdr:from>
    <cdr:to>
      <cdr:x>0.8967</cdr:x>
      <cdr:y>0.20565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285807" y="650577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ПК</a:t>
          </a:r>
          <a:endParaRPr lang="ru-RU" sz="20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0.85427</cdr:x>
      <cdr:y>0</cdr:y>
    </cdr:from>
    <cdr:to>
      <cdr:x>0.96943</cdr:x>
      <cdr:y>0.08207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0149903" y="0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ЧЭнК</a:t>
          </a:r>
          <a:endParaRPr lang="ru-RU" sz="20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0" rIns="91400" bIns="457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0" rIns="91400" bIns="4570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0" rIns="91400" bIns="457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0" rIns="91400" bIns="4570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F4A0764-5CE7-4792-8EE1-1E2F3BC51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4492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0934FC5-1624-4604-A916-E0595A8EC4FA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11844F5-E787-4ED6-9535-1EE9DF862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3410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2A2AE5-6EC1-4EFB-BDED-1AADE737240B}" type="slidenum">
              <a:rPr lang="ru-RU" altLang="ru-RU" smtClean="0">
                <a:latin typeface="Times New Roman" pitchFamily="18" charset="0"/>
              </a:rPr>
              <a:pPr/>
              <a:t>1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AFBED7-E3CA-4CD9-B674-39EA60C07304}" type="slidenum">
              <a:rPr lang="ru-RU" smtClean="0">
                <a:latin typeface="Times New Roman" pitchFamily="18" charset="0"/>
              </a:rPr>
              <a:pPr/>
              <a:t>20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и</a:t>
            </a: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01A985-F895-4BAA-9B89-1B6AB1FEE977}" type="slidenum">
              <a:rPr lang="ru-RU" altLang="ru-RU" smtClean="0">
                <a:solidFill>
                  <a:srgbClr val="000000"/>
                </a:solidFill>
                <a:latin typeface="Arial" pitchFamily="34" charset="0"/>
              </a:rPr>
              <a:pPr/>
              <a:t>39</a:t>
            </a:fld>
            <a:endParaRPr lang="ru-RU" alt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и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2C0197-1B96-41B6-AE0A-F6110CA7ABAA}" type="slidenum">
              <a:rPr lang="ru-RU" altLang="ru-RU" smtClean="0">
                <a:solidFill>
                  <a:srgbClr val="000000"/>
                </a:solidFill>
                <a:latin typeface="Arial" pitchFamily="34" charset="0"/>
              </a:rPr>
              <a:pPr/>
              <a:t>40</a:t>
            </a:fld>
            <a:endParaRPr lang="ru-RU" alt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 smtClean="0"/>
          </a:p>
        </p:txBody>
      </p:sp>
      <p:pic>
        <p:nvPicPr>
          <p:cNvPr id="5" name="Picture 7" descr="ANABNR2"/>
          <p:cNvPicPr>
            <a:picLocks noChangeAspect="1" noChangeArrowheads="1"/>
          </p:cNvPicPr>
          <p:nvPr/>
        </p:nvPicPr>
        <p:blipFill>
          <a:blip r:embed="rId2" cstate="print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9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 smtClean="0"/>
          </a:p>
        </p:txBody>
      </p:sp>
      <p:sp>
        <p:nvSpPr>
          <p:cNvPr id="539668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39669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101CDEF-E2B1-4E8E-94C5-1548E76EBB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153D-BA57-4365-A373-60B729DE98B8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FE457-C7AC-4225-A5F5-6ADBB3D31AA9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666EE-73C4-4EB3-B282-59A8127F2546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5AB6-B73E-4C17-9DB9-A3424DF93E39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0818-925B-48BB-BFD0-65CF72D88557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8EC6A-51C7-4A63-A7E1-E4E21A790761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FB5BE-A828-4ED9-AE51-B42BEB63E7F1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F18A-F53D-4CF8-B5CE-B3026E3285E6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0E6F1-AF01-4C51-9E01-D13673D9B1D8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3E8C8-CBD0-4B21-8621-565B2E55385E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 smtClean="0"/>
          </a:p>
        </p:txBody>
      </p:sp>
      <p:sp>
        <p:nvSpPr>
          <p:cNvPr id="1027" name="Rectangle 26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 smtClean="0"/>
          </a:p>
        </p:txBody>
      </p:sp>
      <p:sp>
        <p:nvSpPr>
          <p:cNvPr id="1028" name="Rectangle 27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 smtClean="0"/>
          </a:p>
        </p:txBody>
      </p:sp>
      <p:sp>
        <p:nvSpPr>
          <p:cNvPr id="1029" name="Rectangle 28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 smtClean="0"/>
          </a:p>
        </p:txBody>
      </p:sp>
      <p:sp>
        <p:nvSpPr>
          <p:cNvPr id="615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38655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ru-RU"/>
              <a:t>21.06.2014</a:t>
            </a:r>
          </a:p>
        </p:txBody>
      </p:sp>
      <p:sp>
        <p:nvSpPr>
          <p:cNvPr id="538656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6153" name="Picture 33" descr="anabnr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4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 smtClean="0"/>
          </a:p>
        </p:txBody>
      </p:sp>
      <p:sp>
        <p:nvSpPr>
          <p:cNvPr id="538659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A3372EC-4A1F-4F8F-8E0D-18B7C131845C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  <p:sp>
        <p:nvSpPr>
          <p:cNvPr id="6156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ransition spd="med">
    <p:rand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Users\Максим\Desktop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221456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8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4214813"/>
            <a:ext cx="8858250" cy="1000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altLang="ru-RU" sz="3600" b="1" dirty="0" smtClean="0">
                <a:solidFill>
                  <a:srgbClr val="A50021"/>
                </a:solidFill>
              </a:rPr>
              <a:t/>
            </a:r>
            <a:br>
              <a:rPr lang="ru-RU" altLang="ru-RU" sz="3600" b="1" dirty="0" smtClean="0">
                <a:solidFill>
                  <a:srgbClr val="A50021"/>
                </a:solidFill>
              </a:rPr>
            </a:br>
            <a:r>
              <a:rPr lang="ru-RU" sz="3600" b="1" dirty="0" smtClean="0">
                <a:solidFill>
                  <a:srgbClr val="A50021"/>
                </a:solidFill>
              </a:rPr>
              <a:t> </a:t>
            </a:r>
            <a:r>
              <a:rPr kumimoji="1" lang="ru-RU" altLang="ru-RU" sz="3600" b="1" kern="1200" dirty="0" smtClean="0">
                <a:solidFill>
                  <a:srgbClr val="A50021"/>
                </a:solidFill>
                <a:ea typeface="+mn-ea"/>
                <a:cs typeface="Times New Roman" pitchFamily="18" charset="0"/>
              </a:rPr>
              <a:t/>
            </a:r>
            <a:br>
              <a:rPr kumimoji="1" lang="ru-RU" altLang="ru-RU" sz="3600" b="1" kern="1200" dirty="0" smtClean="0">
                <a:solidFill>
                  <a:srgbClr val="A50021"/>
                </a:solidFill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A50021"/>
                </a:solidFill>
              </a:rPr>
              <a:t>Реализация современных практик и технологий как условие повышения качества образовательного процесса в ГБОУ ПОО «Златоустовский техникум технологий и экономики»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kumimoji="1" lang="ru-RU" altLang="ru-RU" sz="3600" b="1" kern="1200" dirty="0" smtClean="0">
              <a:solidFill>
                <a:srgbClr val="A50021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063" y="5143500"/>
            <a:ext cx="8496300" cy="1371600"/>
          </a:xfrm>
        </p:spPr>
        <p:txBody>
          <a:bodyPr/>
          <a:lstStyle/>
          <a:p>
            <a:pPr algn="ctr" eaLnBrk="1" hangingPunct="1"/>
            <a:r>
              <a:rPr lang="ru-RU" altLang="ru-RU" sz="2800" b="1" smtClean="0">
                <a:solidFill>
                  <a:srgbClr val="002060"/>
                </a:solidFill>
              </a:rPr>
              <a:t>Директор Пономарева Марина Николаевна, почетный работник общего образования</a:t>
            </a: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28625" y="404664"/>
            <a:ext cx="7743775" cy="625252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rgbClr val="A50021"/>
                </a:solidFill>
              </a:rPr>
              <a:t>2017 год        ТОП-50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321469" y="1484784"/>
            <a:ext cx="8501062" cy="4896544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08.01.25  </a:t>
            </a:r>
            <a:r>
              <a:rPr lang="ru-RU" sz="2800" dirty="0" smtClean="0">
                <a:solidFill>
                  <a:srgbClr val="002060"/>
                </a:solidFill>
              </a:rPr>
              <a:t>Мастер отделочных строительных и декоративных работ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23.01.17  </a:t>
            </a:r>
            <a:r>
              <a:rPr lang="ru-RU" sz="2800" dirty="0" smtClean="0">
                <a:solidFill>
                  <a:srgbClr val="002060"/>
                </a:solidFill>
              </a:rPr>
              <a:t>Мастер по ремонту и обслуживанию автомобилей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43.01.09</a:t>
            </a:r>
            <a:r>
              <a:rPr lang="ru-RU" sz="2800" dirty="0" smtClean="0">
                <a:solidFill>
                  <a:srgbClr val="002060"/>
                </a:solidFill>
              </a:rPr>
              <a:t> Повар, кондитер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54.01.20</a:t>
            </a:r>
            <a:r>
              <a:rPr lang="ru-RU" sz="2800" dirty="0" smtClean="0">
                <a:solidFill>
                  <a:srgbClr val="002060"/>
                </a:solidFill>
              </a:rPr>
              <a:t> Графический дизайнер</a:t>
            </a: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7730B1-F4A6-4695-93D9-666C2FC03AD2}" type="slidenum">
              <a:rPr lang="ru-RU" smtClean="0">
                <a:latin typeface="Times New Roman" pitchFamily="18" charset="0"/>
              </a:rPr>
              <a:pPr/>
              <a:t>10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04448" cy="85725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50021"/>
                </a:solidFill>
              </a:rPr>
              <a:t>Набор на 2017-18 учебный год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467543" y="1196752"/>
            <a:ext cx="8371657" cy="5256584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08.01.25</a:t>
            </a:r>
            <a:r>
              <a:rPr lang="ru-RU" sz="2800" dirty="0" smtClean="0">
                <a:solidFill>
                  <a:srgbClr val="002060"/>
                </a:solidFill>
              </a:rPr>
              <a:t> Мастер отделочных строительных и декоративных работ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09.02.07</a:t>
            </a:r>
            <a:r>
              <a:rPr lang="ru-RU" sz="2800" dirty="0" smtClean="0">
                <a:solidFill>
                  <a:srgbClr val="002060"/>
                </a:solidFill>
              </a:rPr>
              <a:t> Информационные системы и программирование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23.02.07 </a:t>
            </a:r>
            <a:r>
              <a:rPr lang="ru-RU" sz="2800" dirty="0" smtClean="0">
                <a:solidFill>
                  <a:srgbClr val="002060"/>
                </a:solidFill>
              </a:rPr>
              <a:t>Техническое обслуживание и ремонт двигателей, систем и агрегатов автомобилей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43.02.15</a:t>
            </a:r>
            <a:r>
              <a:rPr lang="ru-RU" sz="2800" dirty="0" smtClean="0">
                <a:solidFill>
                  <a:srgbClr val="002060"/>
                </a:solidFill>
              </a:rPr>
              <a:t>  Поварское и кондитерское дело</a:t>
            </a:r>
          </a:p>
          <a:p>
            <a:pPr>
              <a:buFont typeface="Wingdings" pitchFamily="2" charset="2"/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9629E4-D3F6-403F-961A-20AEE852AEF2}" type="slidenum">
              <a:rPr lang="ru-RU" smtClean="0">
                <a:latin typeface="Times New Roman" pitchFamily="18" charset="0"/>
              </a:rPr>
              <a:pPr/>
              <a:t>11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4"/>
          <p:cNvPicPr>
            <a:picLocks noChangeAspect="1"/>
          </p:cNvPicPr>
          <p:nvPr/>
        </p:nvPicPr>
        <p:blipFill>
          <a:blip r:embed="rId2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5652120" y="2276872"/>
            <a:ext cx="3203848" cy="431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04664"/>
            <a:ext cx="8459787" cy="1077056"/>
          </a:xfrm>
        </p:spPr>
        <p:txBody>
          <a:bodyPr/>
          <a:lstStyle/>
          <a:p>
            <a:pPr algn="ctr">
              <a:defRPr/>
            </a:pPr>
            <a:r>
              <a:rPr kumimoji="1" lang="ru-RU" altLang="ru-RU" sz="3600" b="1" kern="1200" dirty="0" smtClean="0">
                <a:solidFill>
                  <a:srgbClr val="A50021"/>
                </a:solidFill>
                <a:ea typeface="+mn-ea"/>
                <a:cs typeface="Times New Roman" pitchFamily="18" charset="0"/>
              </a:rPr>
              <a:t>Получение лицензии </a:t>
            </a:r>
            <a:br>
              <a:rPr kumimoji="1" lang="ru-RU" altLang="ru-RU" sz="3600" b="1" kern="1200" dirty="0" smtClean="0">
                <a:solidFill>
                  <a:srgbClr val="A50021"/>
                </a:solidFill>
                <a:ea typeface="+mn-ea"/>
                <a:cs typeface="Times New Roman" pitchFamily="18" charset="0"/>
              </a:rPr>
            </a:br>
            <a:r>
              <a:rPr kumimoji="1" lang="ru-RU" altLang="ru-RU" sz="3600" b="1" kern="1200" dirty="0" smtClean="0">
                <a:solidFill>
                  <a:srgbClr val="A50021"/>
                </a:solidFill>
                <a:ea typeface="+mn-ea"/>
                <a:cs typeface="Times New Roman" pitchFamily="18" charset="0"/>
              </a:rPr>
              <a:t>на основное образование:</a:t>
            </a:r>
            <a:endParaRPr kumimoji="1" lang="ru-RU" altLang="ru-RU" sz="3600" b="1" kern="1200" dirty="0">
              <a:solidFill>
                <a:srgbClr val="A50021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3277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D96069-843E-43AB-AC34-1DAEF1966B1D}" type="slidenum">
              <a:rPr lang="ru-RU" altLang="ru-RU" smtClean="0">
                <a:latin typeface="Times New Roman" pitchFamily="18" charset="0"/>
              </a:rPr>
              <a:pPr/>
              <a:t>12</a:t>
            </a:fld>
            <a:endParaRPr lang="ru-RU" altLang="ru-RU" sz="1400" smtClean="0">
              <a:latin typeface="Times New Roman" pitchFamily="18" charset="0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157450" cy="366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0432" cy="7200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50021"/>
                </a:solidFill>
              </a:rPr>
              <a:t>Профсоюзная организация</a:t>
            </a:r>
            <a:endParaRPr lang="ru-RU" b="1" dirty="0">
              <a:solidFill>
                <a:srgbClr val="A50021"/>
              </a:solidFill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dirty="0" smtClean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251520" y="1196752"/>
          <a:ext cx="4464496" cy="53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74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9629E4-D3F6-403F-961A-20AEE852AEF2}" type="slidenum">
              <a:rPr lang="ru-RU" smtClean="0">
                <a:latin typeface="Times New Roman" pitchFamily="18" charset="0"/>
              </a:rPr>
              <a:pPr/>
              <a:t>13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Содержимое 4" descr="коллективный договор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537614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251520" y="404663"/>
            <a:ext cx="8673405" cy="881211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A50021"/>
                </a:solidFill>
              </a:rPr>
              <a:t>Спартакиада среди сотрудников техникума</a:t>
            </a:r>
          </a:p>
        </p:txBody>
      </p:sp>
      <p:pic>
        <p:nvPicPr>
          <p:cNvPr id="4" name="Picture 3" descr="C:\Documents and Settings\Админ\Рабочий стол\бассейн\IMG_20151218_084412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515616"/>
            <a:ext cx="3086100" cy="4114800"/>
          </a:xfrm>
          <a:effectLst>
            <a:softEdge rad="112500"/>
          </a:effectLst>
        </p:spPr>
      </p:pic>
      <p:pic>
        <p:nvPicPr>
          <p:cNvPr id="5" name="Содержимое 3" descr="E:\пользватель\Рабочий стол\соревнование по дартсу\IMG_0440.jpg"/>
          <p:cNvPicPr>
            <a:picLocks/>
          </p:cNvPicPr>
          <p:nvPr/>
        </p:nvPicPr>
        <p:blipFill>
          <a:blip r:embed="rId3" cstate="print"/>
          <a:srcRect t="17191" b="20061"/>
          <a:stretch>
            <a:fillRect/>
          </a:stretch>
        </p:blipFill>
        <p:spPr bwMode="auto">
          <a:xfrm>
            <a:off x="3923928" y="1196752"/>
            <a:ext cx="40324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3573016"/>
            <a:ext cx="53285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1F4081"/>
                </a:solidFill>
                <a:cs typeface="Times New Roman" pitchFamily="18" charset="0"/>
              </a:rPr>
              <a:t>Первенство по боулингу в  «</a:t>
            </a:r>
            <a:r>
              <a:rPr lang="ru-RU" sz="2200" dirty="0" err="1">
                <a:solidFill>
                  <a:srgbClr val="1F4081"/>
                </a:solidFill>
                <a:cs typeface="Times New Roman" pitchFamily="18" charset="0"/>
              </a:rPr>
              <a:t>Дискавери</a:t>
            </a:r>
            <a:r>
              <a:rPr lang="ru-RU" sz="2200" dirty="0">
                <a:solidFill>
                  <a:srgbClr val="1F4081"/>
                </a:solidFill>
                <a:cs typeface="Times New Roman" pitchFamily="18" charset="0"/>
              </a:rPr>
              <a:t>» (55  человек);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1F4081"/>
                </a:solidFill>
                <a:cs typeface="Times New Roman" pitchFamily="18" charset="0"/>
              </a:rPr>
              <a:t>Первенство по плаванию (боле 35 участников);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1F4081"/>
                </a:solidFill>
                <a:cs typeface="Times New Roman" pitchFamily="18" charset="0"/>
              </a:rPr>
              <a:t>Первенство по </a:t>
            </a:r>
            <a:r>
              <a:rPr lang="ru-RU" sz="2200" dirty="0" err="1">
                <a:solidFill>
                  <a:srgbClr val="1F4081"/>
                </a:solidFill>
                <a:cs typeface="Times New Roman" pitchFamily="18" charset="0"/>
              </a:rPr>
              <a:t>дартсу</a:t>
            </a:r>
            <a:r>
              <a:rPr lang="ru-RU" sz="2200" dirty="0">
                <a:solidFill>
                  <a:srgbClr val="1F4081"/>
                </a:solidFill>
                <a:cs typeface="Times New Roman" pitchFamily="18" charset="0"/>
              </a:rPr>
              <a:t>     (15  человек);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1F4081"/>
                </a:solidFill>
                <a:cs typeface="Times New Roman" pitchFamily="18" charset="0"/>
              </a:rPr>
              <a:t>Первенство по шашкам (15   человек);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1F4081"/>
                </a:solidFill>
                <a:cs typeface="Times New Roman" pitchFamily="18" charset="0"/>
              </a:rPr>
              <a:t>Первенство по теннису (16 человек).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9405" cy="58208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A50021"/>
                </a:solidFill>
              </a:rPr>
              <a:t>Г</a:t>
            </a:r>
            <a:r>
              <a:rPr lang="ru-RU" sz="3200" b="1" dirty="0" smtClean="0">
                <a:solidFill>
                  <a:srgbClr val="A50021"/>
                </a:solidFill>
              </a:rPr>
              <a:t>рамоты </a:t>
            </a:r>
            <a:r>
              <a:rPr lang="ru-RU" sz="3200" b="1" dirty="0" smtClean="0">
                <a:solidFill>
                  <a:srgbClr val="A50021"/>
                </a:solidFill>
              </a:rPr>
              <a:t>и </a:t>
            </a:r>
            <a:r>
              <a:rPr lang="ru-RU" sz="3200" b="1" dirty="0" smtClean="0">
                <a:solidFill>
                  <a:srgbClr val="A50021"/>
                </a:solidFill>
              </a:rPr>
              <a:t>благодарственные письма</a:t>
            </a:r>
            <a:endParaRPr lang="ru-RU" sz="3200" b="1" dirty="0" smtClean="0">
              <a:solidFill>
                <a:srgbClr val="A50021"/>
              </a:solidFill>
            </a:endParaRPr>
          </a:p>
        </p:txBody>
      </p:sp>
      <p:sp>
        <p:nvSpPr>
          <p:cNvPr id="3891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ED704C-2865-4F5B-8EA9-FBEA4F84B40E}" type="slidenum">
              <a:rPr lang="ru-RU" smtClean="0">
                <a:latin typeface="Times New Roman" pitchFamily="18" charset="0"/>
              </a:rPr>
              <a:pPr/>
              <a:t>15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4" descr="БЛ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52839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5" descr="Гр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3600400" cy="499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7772400" cy="64735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A50021"/>
                </a:solidFill>
              </a:rPr>
              <a:t>Дни администрации на отделениях</a:t>
            </a:r>
          </a:p>
        </p:txBody>
      </p:sp>
      <p:pic>
        <p:nvPicPr>
          <p:cNvPr id="12291" name="Содержимое 3" descr="P1180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124744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Рисунок 4" descr="P11900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600846" cy="2700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Рисунок 5" descr="P11901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51058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Рисунок 6" descr="P119019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05064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5" name="Рисунок 7" descr="P119007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852936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Содержимое 4" descr="карта с городами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908720"/>
            <a:ext cx="8640960" cy="5688632"/>
          </a:xfrm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72500" cy="71437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A50021"/>
                </a:solidFill>
              </a:rPr>
              <a:t>Повышение квалификации и стажировки</a:t>
            </a: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3F79E4-308F-46E9-B4C4-3CEC0CC13305}" type="slidenum">
              <a:rPr lang="ru-RU" smtClean="0">
                <a:latin typeface="Times New Roman" pitchFamily="18" charset="0"/>
              </a:rPr>
              <a:pPr/>
              <a:t>17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572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Количество педагогических работников, обучившихся на курсах повышения квалификации и прошедших стажировку </a:t>
            </a:r>
            <a:endParaRPr lang="ru-RU" sz="2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689605414"/>
              </p:ext>
            </p:extLst>
          </p:nvPr>
        </p:nvGraphicFramePr>
        <p:xfrm>
          <a:off x="323528" y="1196752"/>
          <a:ext cx="849694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42069" y="404664"/>
            <a:ext cx="8459862" cy="576064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A50021"/>
                </a:solidFill>
                <a:latin typeface="+mn-lt"/>
                <a:ea typeface="+mn-ea"/>
                <a:cs typeface="Times New Roman" pitchFamily="18" charset="0"/>
              </a:rPr>
              <a:t>Научно – практические семинары </a:t>
            </a:r>
          </a:p>
        </p:txBody>
      </p:sp>
      <p:sp>
        <p:nvSpPr>
          <p:cNvPr id="4608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56F368-26F4-4F00-9257-9275FDF682A1}" type="slidenum">
              <a:rPr lang="ru-RU" altLang="ru-RU" smtClean="0">
                <a:latin typeface="Times New Roman" pitchFamily="18" charset="0"/>
              </a:rPr>
              <a:pPr/>
              <a:t>19</a:t>
            </a:fld>
            <a:endParaRPr lang="ru-RU" altLang="ru-RU" sz="1400" smtClean="0">
              <a:latin typeface="Times New Roman" pitchFamily="18" charset="0"/>
            </a:endParaRPr>
          </a:p>
        </p:txBody>
      </p:sp>
      <p:pic>
        <p:nvPicPr>
          <p:cNvPr id="46087" name="Picture 2" descr="http://ztte.ru/gallery/news/2014-12-18/20141208_131552.jpg"/>
          <p:cNvPicPr>
            <a:picLocks noChangeAspect="1" noChangeArrowheads="1"/>
          </p:cNvPicPr>
          <p:nvPr/>
        </p:nvPicPr>
        <p:blipFill rotWithShape="1">
          <a:blip r:embed="rId2" cstate="print"/>
          <a:srcRect r="20334"/>
          <a:stretch/>
        </p:blipFill>
        <p:spPr bwMode="auto">
          <a:xfrm>
            <a:off x="395536" y="1228913"/>
            <a:ext cx="3786499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293096"/>
            <a:ext cx="37864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+mn-lt"/>
              </a:rPr>
              <a:t>«Психолого-педагогические ресурсы </a:t>
            </a:r>
            <a:r>
              <a:rPr lang="ru-RU" altLang="ru-RU" dirty="0" err="1">
                <a:solidFill>
                  <a:srgbClr val="002060"/>
                </a:solidFill>
                <a:latin typeface="+mn-lt"/>
              </a:rPr>
              <a:t>поликоммуникативной</a:t>
            </a:r>
            <a:r>
              <a:rPr lang="ru-RU" altLang="ru-RU" dirty="0">
                <a:solidFill>
                  <a:srgbClr val="002060"/>
                </a:solidFill>
                <a:latin typeface="+mn-lt"/>
              </a:rPr>
              <a:t> среды современной образовательной организации» 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4627566"/>
            <a:ext cx="3707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+mn-lt"/>
              </a:rPr>
              <a:t>«Управление развитием образовательной среды учебного занятия»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Рисунок 11" descr="ТР5.jpg"/>
          <p:cNvPicPr>
            <a:picLocks noChangeAspect="1"/>
          </p:cNvPicPr>
          <p:nvPr/>
        </p:nvPicPr>
        <p:blipFill>
          <a:blip r:embed="rId3" cstate="print"/>
          <a:srcRect l="6950" t="26199"/>
          <a:stretch>
            <a:fillRect/>
          </a:stretch>
        </p:blipFill>
        <p:spPr bwMode="auto">
          <a:xfrm>
            <a:off x="4522076" y="1228913"/>
            <a:ext cx="4082371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2400" cy="79208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A50021"/>
                </a:solidFill>
              </a:rPr>
              <a:t>Качество </a:t>
            </a:r>
            <a:br>
              <a:rPr lang="ru-RU" sz="3600" b="1" dirty="0" smtClean="0">
                <a:solidFill>
                  <a:srgbClr val="A50021"/>
                </a:solidFill>
              </a:rPr>
            </a:br>
            <a:r>
              <a:rPr lang="ru-RU" sz="3600" b="1" dirty="0" smtClean="0">
                <a:solidFill>
                  <a:srgbClr val="A50021"/>
                </a:solidFill>
              </a:rPr>
              <a:t>образовательного процесса:</a:t>
            </a:r>
            <a:endParaRPr lang="ru-RU" sz="3600" b="1" dirty="0">
              <a:solidFill>
                <a:srgbClr val="A5002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80920" cy="41148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Качества образовательной программы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Качества потенциала педагогического состава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Качества потенциала обучающихся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Качества средств образовательного процесса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Качества образовательных технологий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8AD937-06FB-4993-AA4E-4933B5FDBCC0}" type="slidenum">
              <a:rPr lang="ru-RU" smtClean="0">
                <a:latin typeface="Times New Roman" pitchFamily="18" charset="0"/>
              </a:rPr>
              <a:pPr/>
              <a:t>2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619672" y="594519"/>
            <a:ext cx="5183188" cy="809625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cs typeface="Times New Roman" pitchFamily="18" charset="0"/>
              </a:rPr>
              <a:t>Преподаватель  года</a:t>
            </a:r>
          </a:p>
        </p:txBody>
      </p:sp>
      <p:pic>
        <p:nvPicPr>
          <p:cNvPr id="48131" name="Picture 3" descr="D:\Папка с востанов данными\2016-2017\Отчеты\фото к отчету\преподаватель года\P12201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834" t="7739"/>
          <a:stretch>
            <a:fillRect/>
          </a:stretch>
        </p:blipFill>
        <p:spPr>
          <a:xfrm>
            <a:off x="0" y="981075"/>
            <a:ext cx="2405063" cy="2554288"/>
          </a:xfrm>
        </p:spPr>
      </p:pic>
      <p:pic>
        <p:nvPicPr>
          <p:cNvPr id="48132" name="Picture 2" descr="D:\Папка с востанов данными\2016-2017\Отчеты\фото к отчету\преподаватель года\P1220131.jpg"/>
          <p:cNvPicPr>
            <a:picLocks noChangeAspect="1" noChangeArrowheads="1"/>
          </p:cNvPicPr>
          <p:nvPr/>
        </p:nvPicPr>
        <p:blipFill>
          <a:blip r:embed="rId4" cstate="print"/>
          <a:srcRect l="20110" t="15640" r="16211"/>
          <a:stretch>
            <a:fillRect/>
          </a:stretch>
        </p:blipFill>
        <p:spPr bwMode="auto">
          <a:xfrm>
            <a:off x="0" y="3929063"/>
            <a:ext cx="2714625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2" descr="D:\Папка с востанов данными\2016-2017\Отчеты\фото к отчету\преподаватель года\P1220159.jpg"/>
          <p:cNvPicPr>
            <a:picLocks noChangeAspect="1" noChangeArrowheads="1"/>
          </p:cNvPicPr>
          <p:nvPr/>
        </p:nvPicPr>
        <p:blipFill>
          <a:blip r:embed="rId5" cstate="print"/>
          <a:srcRect l="14487" t="15102" r="15669"/>
          <a:stretch>
            <a:fillRect/>
          </a:stretch>
        </p:blipFill>
        <p:spPr bwMode="auto">
          <a:xfrm>
            <a:off x="6215063" y="3927475"/>
            <a:ext cx="2928937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2" descr="D:\Папка с востанов данными\2016-2017\Отчеты\фото к отчету\преподаватель года\P1220191.jpg"/>
          <p:cNvPicPr>
            <a:picLocks noChangeAspect="1" noChangeArrowheads="1"/>
          </p:cNvPicPr>
          <p:nvPr/>
        </p:nvPicPr>
        <p:blipFill>
          <a:blip r:embed="rId6" cstate="print"/>
          <a:srcRect l="22774" r="7384"/>
          <a:stretch>
            <a:fillRect/>
          </a:stretch>
        </p:blipFill>
        <p:spPr bwMode="auto">
          <a:xfrm>
            <a:off x="3348038" y="1557338"/>
            <a:ext cx="2435225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3" descr="D:\Папка с востанов данными\2016-2017\Отчеты\фото к отчету\преподаватель года\P1220195.jpg"/>
          <p:cNvPicPr>
            <a:picLocks noChangeAspect="1" noChangeArrowheads="1"/>
          </p:cNvPicPr>
          <p:nvPr/>
        </p:nvPicPr>
        <p:blipFill>
          <a:blip r:embed="rId7" cstate="print"/>
          <a:srcRect t="21466" r="23956"/>
          <a:stretch>
            <a:fillRect/>
          </a:stretch>
        </p:blipFill>
        <p:spPr bwMode="auto">
          <a:xfrm>
            <a:off x="6008688" y="1052513"/>
            <a:ext cx="31353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4" descr="D:\Папка с востанов данными\2016-2017\Отчеты\фото к отчету\преподаватель года\P1220200.jpg"/>
          <p:cNvPicPr>
            <a:picLocks noChangeAspect="1" noChangeArrowheads="1"/>
          </p:cNvPicPr>
          <p:nvPr/>
        </p:nvPicPr>
        <p:blipFill>
          <a:blip r:embed="rId8" cstate="print"/>
          <a:srcRect t="25156" r="38162"/>
          <a:stretch>
            <a:fillRect/>
          </a:stretch>
        </p:blipFill>
        <p:spPr bwMode="auto">
          <a:xfrm>
            <a:off x="3000375" y="4000500"/>
            <a:ext cx="287496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Box 8"/>
          <p:cNvSpPr txBox="1">
            <a:spLocks noChangeArrowheads="1"/>
          </p:cNvSpPr>
          <p:nvPr/>
        </p:nvSpPr>
        <p:spPr bwMode="auto">
          <a:xfrm>
            <a:off x="0" y="11747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Times New Roman" pitchFamily="18" charset="0"/>
              </a:rPr>
              <a:t>Конкурсы профессионального мастерства для педагогов</a:t>
            </a:r>
          </a:p>
        </p:txBody>
      </p:sp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1EE07B-5673-4AF9-A4BD-3C9B4700FC99}" type="slidenum">
              <a:rPr lang="ru-RU" smtClean="0">
                <a:latin typeface="Times New Roman" pitchFamily="18" charset="0"/>
              </a:rPr>
              <a:pPr/>
              <a:t>21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09569" name="Object 1"/>
          <p:cNvGraphicFramePr>
            <a:graphicFrameLocks noGrp="1"/>
          </p:cNvGraphicFramePr>
          <p:nvPr/>
        </p:nvGraphicFramePr>
        <p:xfrm>
          <a:off x="323527" y="1340768"/>
          <a:ext cx="8496623" cy="5112420"/>
        </p:xfrm>
        <a:graphic>
          <a:graphicData uri="http://schemas.openxmlformats.org/presentationml/2006/ole">
            <p:oleObj spid="_x0000_s109569" name="Worksheet" r:id="rId3" imgW="8218120" imgH="4712616" progId="Excel.Sheet.8">
              <p:embed/>
            </p:oleObj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72400" cy="864071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Вакансии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1EE07B-5673-4AF9-A4BD-3C9B4700FC99}" type="slidenum">
              <a:rPr lang="ru-RU" smtClean="0">
                <a:latin typeface="Times New Roman" pitchFamily="18" charset="0"/>
              </a:rPr>
              <a:pPr/>
              <a:t>22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Picture 2" descr="C:\Users\Один\Desktop\Новая папка (3)\Новая папка (3)\Новая папка (3)\23.03.17 Челябинск ОЛИМПИАДА ПРОФЕССИОНАЛЬНОГО МАСТЕРСТВА\P1270462.jpg"/>
          <p:cNvPicPr>
            <a:picLocks noChangeAspect="1" noChangeArrowheads="1"/>
          </p:cNvPicPr>
          <p:nvPr/>
        </p:nvPicPr>
        <p:blipFill>
          <a:blip r:embed="rId2" cstate="print"/>
          <a:srcRect r="46884"/>
          <a:stretch>
            <a:fillRect/>
          </a:stretch>
        </p:blipFill>
        <p:spPr bwMode="auto">
          <a:xfrm>
            <a:off x="251520" y="260648"/>
            <a:ext cx="265112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915816" y="260648"/>
            <a:ext cx="322116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Олимпиада профессионального мастерства для студентов и конкурсы для мастеров производственного обучения и руководителей практики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(Март 2017)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Один\Desktop\Новая папка (3)\Новая папка (3)\Новая папка (3)\23.03.17 Челябинск ОЛИМПИАДА ПРОФЕССИОНАЛЬНОГО МАСТЕРСТВА\P12704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084" t="2984" r="25948"/>
          <a:stretch>
            <a:fillRect/>
          </a:stretch>
        </p:blipFill>
        <p:spPr>
          <a:xfrm>
            <a:off x="6156176" y="260648"/>
            <a:ext cx="2664296" cy="3881016"/>
          </a:xfrm>
        </p:spPr>
      </p:pic>
      <p:pic>
        <p:nvPicPr>
          <p:cNvPr id="10" name="Picture 3" descr="C:\Users\Один\Desktop\Новая папка (3)\Новая папка (3)\Новая папка (3)\23.03.17 Челябинск ОЛИМПИАДА ПРОФЕССИОНАЛЬНОГО МАСТЕРСТВА\P1270454.jpg"/>
          <p:cNvPicPr>
            <a:picLocks noChangeAspect="1" noChangeArrowheads="1"/>
          </p:cNvPicPr>
          <p:nvPr/>
        </p:nvPicPr>
        <p:blipFill>
          <a:blip r:embed="rId4" cstate="print"/>
          <a:srcRect l="20403" t="23904" r="39236" b="12452"/>
          <a:stretch>
            <a:fillRect/>
          </a:stretch>
        </p:blipFill>
        <p:spPr bwMode="auto">
          <a:xfrm>
            <a:off x="3275856" y="1844824"/>
            <a:ext cx="24368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4077072"/>
            <a:ext cx="29523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Технология материалов»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Стаферов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В.А.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3 место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4869160"/>
            <a:ext cx="32403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«Техника и технология строительства»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Лихачев Е.С. 2место</a:t>
            </a:r>
            <a:endParaRPr lang="ru-RU" sz="2800" b="1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2160" y="4293096"/>
            <a:ext cx="31318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Электро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и теплоэнергетика»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Южаков В.А.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3 место</a:t>
            </a:r>
            <a:endParaRPr lang="ru-RU" sz="2800" b="1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0" y="571500"/>
            <a:ext cx="9144000" cy="1143000"/>
          </a:xfrm>
        </p:spPr>
        <p:txBody>
          <a:bodyPr/>
          <a:lstStyle/>
          <a:p>
            <a:pPr algn="ctr"/>
            <a:r>
              <a:rPr lang="ru-RU" altLang="ru-RU" sz="2800" b="1" smtClean="0">
                <a:solidFill>
                  <a:srgbClr val="A50021"/>
                </a:solidFill>
              </a:rPr>
              <a:t>Профориентационная работа</a:t>
            </a:r>
            <a:br>
              <a:rPr lang="ru-RU" altLang="ru-RU" sz="2800" b="1" smtClean="0">
                <a:solidFill>
                  <a:srgbClr val="A50021"/>
                </a:solidFill>
              </a:rPr>
            </a:br>
            <a:r>
              <a:rPr lang="ru-RU" altLang="ru-RU" sz="2800" b="1" smtClean="0">
                <a:solidFill>
                  <a:srgbClr val="A50021"/>
                </a:solidFill>
              </a:rPr>
              <a:t>1-й уровень - </a:t>
            </a:r>
            <a:r>
              <a:rPr lang="ru-RU" sz="2800" b="1" smtClean="0">
                <a:solidFill>
                  <a:srgbClr val="A50021"/>
                </a:solidFill>
              </a:rPr>
              <a:t> для детей старшего дошкольного возраста (ознакомительный )</a:t>
            </a:r>
            <a:endParaRPr lang="ru-RU" altLang="ru-RU" sz="2800" b="1" smtClean="0">
              <a:solidFill>
                <a:srgbClr val="A50021"/>
              </a:solidFill>
            </a:endParaRPr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FA38DA-F502-40B8-9FA2-B7B23EEDFC62}" type="slidenum">
              <a:rPr lang="ru-RU" altLang="ru-RU" smtClean="0">
                <a:latin typeface="Times New Roman" pitchFamily="18" charset="0"/>
              </a:rPr>
              <a:pPr/>
              <a:t>23</a:t>
            </a:fld>
            <a:endParaRPr lang="ru-RU" altLang="ru-RU" sz="1400" smtClean="0">
              <a:latin typeface="Times New Roman" pitchFamily="18" charset="0"/>
            </a:endParaRPr>
          </a:p>
        </p:txBody>
      </p:sp>
      <p:pic>
        <p:nvPicPr>
          <p:cNvPr id="14344" name="Picture 8" descr="IMG_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8523"/>
            <a:ext cx="3429024" cy="256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5" name="Picture 9" descr="IMAG15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4505285"/>
            <a:ext cx="3929660" cy="235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Z:\Мифтахова Л.М\от Портновой И.В\Детский сад (технологи и товароведы)\IMG_0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785926"/>
            <a:ext cx="37804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17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1643050"/>
            <a:ext cx="3888432" cy="268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сварщ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3404997"/>
            <a:ext cx="2589752" cy="3453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3" name="Заголовок 1"/>
          <p:cNvSpPr>
            <a:spLocks noGrp="1"/>
          </p:cNvSpPr>
          <p:nvPr>
            <p:ph type="title"/>
          </p:nvPr>
        </p:nvSpPr>
        <p:spPr>
          <a:xfrm>
            <a:off x="0" y="425450"/>
            <a:ext cx="9144000" cy="646113"/>
          </a:xfrm>
        </p:spPr>
        <p:txBody>
          <a:bodyPr/>
          <a:lstStyle/>
          <a:p>
            <a:pPr algn="ctr"/>
            <a:r>
              <a:rPr lang="ru-RU" altLang="ru-RU" sz="3600" b="1" smtClean="0">
                <a:solidFill>
                  <a:srgbClr val="A50021"/>
                </a:solidFill>
              </a:rPr>
              <a:t/>
            </a:r>
            <a:br>
              <a:rPr lang="ru-RU" altLang="ru-RU" sz="3600" b="1" smtClean="0">
                <a:solidFill>
                  <a:srgbClr val="A50021"/>
                </a:solidFill>
              </a:rPr>
            </a:br>
            <a:r>
              <a:rPr lang="ru-RU" altLang="ru-RU" sz="3600" b="1" smtClean="0">
                <a:solidFill>
                  <a:srgbClr val="A50021"/>
                </a:solidFill>
              </a:rPr>
              <a:t/>
            </a:r>
            <a:br>
              <a:rPr lang="ru-RU" altLang="ru-RU" sz="3600" b="1" smtClean="0">
                <a:solidFill>
                  <a:srgbClr val="A50021"/>
                </a:solidFill>
              </a:rPr>
            </a:br>
            <a:r>
              <a:rPr lang="ru-RU" altLang="ru-RU" sz="3600" b="1" smtClean="0">
                <a:solidFill>
                  <a:srgbClr val="A50021"/>
                </a:solidFill>
              </a:rPr>
              <a:t/>
            </a:r>
            <a:br>
              <a:rPr lang="ru-RU" altLang="ru-RU" sz="3600" b="1" smtClean="0">
                <a:solidFill>
                  <a:srgbClr val="A50021"/>
                </a:solidFill>
              </a:rPr>
            </a:br>
            <a:r>
              <a:rPr lang="ru-RU" altLang="ru-RU" sz="3600" b="1" smtClean="0">
                <a:solidFill>
                  <a:srgbClr val="A50021"/>
                </a:solidFill>
              </a:rPr>
              <a:t/>
            </a:r>
            <a:br>
              <a:rPr lang="ru-RU" altLang="ru-RU" sz="3600" b="1" smtClean="0">
                <a:solidFill>
                  <a:srgbClr val="A50021"/>
                </a:solidFill>
              </a:rPr>
            </a:br>
            <a:r>
              <a:rPr lang="ru-RU" altLang="ru-RU" sz="2800" b="1" smtClean="0">
                <a:solidFill>
                  <a:srgbClr val="A50021"/>
                </a:solidFill>
              </a:rPr>
              <a:t>2-й уровень – </a:t>
            </a:r>
            <a:r>
              <a:rPr lang="ru-RU" sz="2800" smtClean="0"/>
              <a:t> </a:t>
            </a:r>
            <a:r>
              <a:rPr lang="ru-RU" sz="2800" b="1" smtClean="0">
                <a:solidFill>
                  <a:srgbClr val="A50021"/>
                </a:solidFill>
              </a:rPr>
              <a:t>для школьников с I по IV класс (уровень профпросвещения)</a:t>
            </a:r>
            <a:endParaRPr lang="ru-RU" altLang="ru-RU" sz="2800" b="1" smtClean="0">
              <a:solidFill>
                <a:srgbClr val="A50021"/>
              </a:solidFill>
            </a:endParaRPr>
          </a:p>
        </p:txBody>
      </p:sp>
      <p:sp>
        <p:nvSpPr>
          <p:cNvPr id="51204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0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743FEB-9756-4796-A411-B917B3BE40FE}" type="slidenum">
              <a:rPr lang="ru-RU" altLang="ru-RU" smtClean="0">
                <a:latin typeface="Times New Roman" pitchFamily="18" charset="0"/>
              </a:rPr>
              <a:pPr/>
              <a:t>24</a:t>
            </a:fld>
            <a:endParaRPr lang="ru-RU" altLang="ru-RU" sz="1400" smtClean="0">
              <a:latin typeface="Times New Roman" pitchFamily="18" charset="0"/>
            </a:endParaRPr>
          </a:p>
        </p:txBody>
      </p:sp>
      <p:pic>
        <p:nvPicPr>
          <p:cNvPr id="6" name="Рисунок 5" descr="Изображение 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124744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24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7" y="3861049"/>
            <a:ext cx="4495427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P12207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908720"/>
            <a:ext cx="3947931" cy="296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792163"/>
          </a:xfrm>
        </p:spPr>
        <p:txBody>
          <a:bodyPr/>
          <a:lstStyle/>
          <a:p>
            <a:pPr algn="ctr"/>
            <a:r>
              <a:rPr lang="ru-RU" altLang="ru-RU" sz="2800" b="1" smtClean="0">
                <a:solidFill>
                  <a:srgbClr val="A50021"/>
                </a:solidFill>
              </a:rPr>
              <a:t>3-й уровень –</a:t>
            </a:r>
            <a:r>
              <a:rPr lang="ru-RU" sz="2800" b="1" smtClean="0">
                <a:solidFill>
                  <a:srgbClr val="A50021"/>
                </a:solidFill>
              </a:rPr>
              <a:t>для школьников V - VII классов (поисковый)</a:t>
            </a:r>
            <a:endParaRPr lang="ru-RU" altLang="ru-RU" sz="2800" b="1" smtClean="0">
              <a:solidFill>
                <a:srgbClr val="A50021"/>
              </a:solidFill>
            </a:endParaRPr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CFE456-0B37-490C-B303-C1F9CAC65225}" type="slidenum">
              <a:rPr lang="ru-RU" altLang="ru-RU" smtClean="0">
                <a:latin typeface="Times New Roman" pitchFamily="18" charset="0"/>
              </a:rPr>
              <a:pPr/>
              <a:t>25</a:t>
            </a:fld>
            <a:endParaRPr lang="ru-RU" altLang="ru-RU" sz="1400" smtClean="0">
              <a:latin typeface="Times New Roman" pitchFamily="18" charset="0"/>
            </a:endParaRPr>
          </a:p>
        </p:txBody>
      </p:sp>
      <p:pic>
        <p:nvPicPr>
          <p:cNvPr id="14341" name="Picture 5" descr="image-23-11-15-18-24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61048"/>
            <a:ext cx="366742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108_113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24744"/>
            <a:ext cx="3995936" cy="266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6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861048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IMG_20160108_125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933056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1" name="Заголовок 1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574675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A50021"/>
                </a:solidFill>
              </a:rPr>
              <a:t>4-й уровень – </a:t>
            </a:r>
            <a:r>
              <a:rPr lang="ru-RU" sz="28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  <a:t>для школьников  VIII - IX классов (ориентирующий)</a:t>
            </a:r>
            <a:endParaRPr lang="ru-RU" altLang="ru-RU" sz="2800" b="1" dirty="0" smtClean="0">
              <a:solidFill>
                <a:srgbClr val="A50021"/>
              </a:solidFill>
            </a:endParaRPr>
          </a:p>
        </p:txBody>
      </p:sp>
      <p:pic>
        <p:nvPicPr>
          <p:cNvPr id="10" name="Содержимое 9" descr="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052736"/>
            <a:ext cx="3840427" cy="2880320"/>
          </a:xfrm>
          <a:effectLst>
            <a:softEdge rad="112500"/>
          </a:effectLst>
        </p:spPr>
      </p:pic>
      <p:sp>
        <p:nvSpPr>
          <p:cNvPr id="5325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AB56C5-2DEF-4D19-9674-FD42D3EB222D}" type="slidenum">
              <a:rPr lang="ru-RU" altLang="ru-RU" smtClean="0">
                <a:latin typeface="Times New Roman" pitchFamily="18" charset="0"/>
              </a:rPr>
              <a:pPr/>
              <a:t>26</a:t>
            </a:fld>
            <a:endParaRPr lang="ru-RU" altLang="ru-RU" sz="1400" smtClean="0">
              <a:latin typeface="Times New Roman" pitchFamily="18" charset="0"/>
            </a:endParaRPr>
          </a:p>
        </p:txBody>
      </p:sp>
      <p:pic>
        <p:nvPicPr>
          <p:cNvPr id="11" name="Рисунок 10" descr="IMG_20160108_125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052736"/>
            <a:ext cx="3888432" cy="291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11902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005064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6" name="TextBox 12"/>
          <p:cNvSpPr txBox="1">
            <a:spLocks noChangeArrowheads="1"/>
          </p:cNvSpPr>
          <p:nvPr/>
        </p:nvSpPr>
        <p:spPr bwMode="auto">
          <a:xfrm>
            <a:off x="0" y="3645024"/>
            <a:ext cx="4787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A50021"/>
                </a:solidFill>
              </a:rPr>
              <a:t>Экскурсия в локомотивное депо</a:t>
            </a:r>
          </a:p>
        </p:txBody>
      </p:sp>
      <p:sp>
        <p:nvSpPr>
          <p:cNvPr id="53257" name="TextBox 14"/>
          <p:cNvSpPr txBox="1">
            <a:spLocks noChangeArrowheads="1"/>
          </p:cNvSpPr>
          <p:nvPr/>
        </p:nvSpPr>
        <p:spPr bwMode="auto">
          <a:xfrm>
            <a:off x="323528" y="6093296"/>
            <a:ext cx="4537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A50021"/>
                </a:solidFill>
              </a:rPr>
              <a:t>Олимпиада по информатике</a:t>
            </a:r>
          </a:p>
        </p:txBody>
      </p:sp>
      <p:sp>
        <p:nvSpPr>
          <p:cNvPr id="53258" name="TextBox 15"/>
          <p:cNvSpPr txBox="1">
            <a:spLocks noChangeArrowheads="1"/>
          </p:cNvSpPr>
          <p:nvPr/>
        </p:nvSpPr>
        <p:spPr bwMode="auto">
          <a:xfrm>
            <a:off x="4860032" y="3717032"/>
            <a:ext cx="4067944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A50021"/>
                </a:solidFill>
              </a:rPr>
              <a:t>Профориентационное</a:t>
            </a:r>
            <a:r>
              <a:rPr lang="ru-RU" b="1" dirty="0">
                <a:solidFill>
                  <a:srgbClr val="A50021"/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rgbClr val="A50021"/>
                </a:solidFill>
              </a:rPr>
              <a:t>тестирование</a:t>
            </a:r>
          </a:p>
        </p:txBody>
      </p:sp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428625" y="714375"/>
            <a:ext cx="8328025" cy="76517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A50021"/>
                </a:solidFill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A50021"/>
                </a:solidFill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A50021"/>
                </a:solidFill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A50021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50021"/>
                </a:solidFill>
              </a:rPr>
              <a:t> </a:t>
            </a:r>
            <a: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  <a:t>5- </a:t>
            </a:r>
            <a:r>
              <a:rPr lang="ru-RU" sz="2800" b="1" dirty="0" err="1" smtClean="0">
                <a:solidFill>
                  <a:srgbClr val="A50021"/>
                </a:solidFill>
                <a:cs typeface="Times New Roman" pitchFamily="18" charset="0"/>
              </a:rPr>
              <a:t>й</a:t>
            </a:r>
            <a: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  <a:t> уровень (уточняющий) </a:t>
            </a:r>
            <a:b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  <a:t>Встреча с социальными партнерами Специальность «Туризм»</a:t>
            </a:r>
          </a:p>
        </p:txBody>
      </p:sp>
      <p:pic>
        <p:nvPicPr>
          <p:cNvPr id="24580" name="Содержимое 10" descr="C:\Documents and Settings\408-02.ZMK\Рабочий стол\К отчету\Туризм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268760"/>
            <a:ext cx="3851275" cy="2879725"/>
          </a:xfrm>
          <a:effectLst>
            <a:softEdge rad="112500"/>
          </a:effectLst>
        </p:spPr>
      </p:pic>
      <p:pic>
        <p:nvPicPr>
          <p:cNvPr id="24579" name="Рисунок 8" descr="C:\Documents and Settings\408-02.ZMK\Рабочий стол\К отчету\Встреча с соц.партнерами специальности Туриз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22738"/>
            <a:ext cx="3959225" cy="273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Рисунок 11" descr="C:\Documents and Settings\408-02.ZMK\Рабочий стол\К отчету\Встреча Туриз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28800"/>
            <a:ext cx="3851275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Прямоугольник 12"/>
          <p:cNvSpPr>
            <a:spLocks noChangeArrowheads="1"/>
          </p:cNvSpPr>
          <p:nvPr/>
        </p:nvSpPr>
        <p:spPr bwMode="auto">
          <a:xfrm>
            <a:off x="4572000" y="4143375"/>
            <a:ext cx="482441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latin typeface="Corbel" pitchFamily="34" charset="0"/>
            </a:endParaRPr>
          </a:p>
          <a:p>
            <a:pPr>
              <a:defRPr/>
            </a:pPr>
            <a:r>
              <a:rPr lang="ru-RU" dirty="0">
                <a:latin typeface="Corbel" pitchFamily="34" charset="0"/>
              </a:rPr>
              <a:t>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Социальные партнеры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Центр развития туризма ЗГО;</a:t>
            </a:r>
          </a:p>
          <a:p>
            <a:pPr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Администрация  «Парка птиц»;</a:t>
            </a:r>
          </a:p>
          <a:p>
            <a:pPr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Дирекция гостиничного комплекса «Парус»</a:t>
            </a: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3" descr="C:\Documents and Settings\408-02.ZMK\Рабочий стол\К отчету\Электрики (встреча с соц.партнерами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310" y="2000250"/>
            <a:ext cx="40719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Рисунок 4" descr="Z:\УПО\Ирине Владимировне\Фотографии со встреч\Захваченный кадр 4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38748"/>
            <a:ext cx="4292225" cy="272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Заголовок 1"/>
          <p:cNvSpPr>
            <a:spLocks noGrp="1"/>
          </p:cNvSpPr>
          <p:nvPr>
            <p:ph type="title"/>
          </p:nvPr>
        </p:nvSpPr>
        <p:spPr>
          <a:xfrm>
            <a:off x="-180975" y="274638"/>
            <a:ext cx="9577388" cy="1654175"/>
          </a:xfrm>
        </p:spPr>
        <p:txBody>
          <a:bodyPr/>
          <a:lstStyle/>
          <a:p>
            <a:pPr algn="ctr"/>
            <a:r>
              <a:rPr lang="ru-RU" sz="3000" b="1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br>
              <a:rPr lang="ru-RU" sz="3000" b="1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3000" b="1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3000" b="1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800" b="1" smtClean="0">
                <a:solidFill>
                  <a:srgbClr val="A50021"/>
                </a:solidFill>
                <a:cs typeface="Times New Roman" pitchFamily="18" charset="0"/>
              </a:rPr>
              <a:t>Встреча с социальными партнерами:</a:t>
            </a:r>
            <a:r>
              <a:rPr lang="ru-RU" sz="2800" b="1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2800" b="1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800" b="1" smtClean="0">
                <a:solidFill>
                  <a:srgbClr val="A50021"/>
                </a:solidFill>
                <a:cs typeface="Times New Roman" pitchFamily="18" charset="0"/>
              </a:rPr>
              <a:t>Специальность «Техническая эксплуатация и обслуживание электрического и электромеханичес-</a:t>
            </a:r>
            <a:br>
              <a:rPr lang="ru-RU" sz="2800" b="1" smtClean="0">
                <a:solidFill>
                  <a:srgbClr val="A50021"/>
                </a:solidFill>
                <a:cs typeface="Times New Roman" pitchFamily="18" charset="0"/>
              </a:rPr>
            </a:br>
            <a:r>
              <a:rPr lang="ru-RU" sz="2800" b="1" smtClean="0">
                <a:solidFill>
                  <a:srgbClr val="A50021"/>
                </a:solidFill>
                <a:cs typeface="Times New Roman" pitchFamily="18" charset="0"/>
              </a:rPr>
              <a:t>кого оборудования (по отраслям)»</a:t>
            </a:r>
          </a:p>
        </p:txBody>
      </p:sp>
      <p:sp>
        <p:nvSpPr>
          <p:cNvPr id="20485" name="Прямоугольник 5"/>
          <p:cNvSpPr>
            <a:spLocks noChangeArrowheads="1"/>
          </p:cNvSpPr>
          <p:nvPr/>
        </p:nvSpPr>
        <p:spPr bwMode="auto">
          <a:xfrm>
            <a:off x="357188" y="4357688"/>
            <a:ext cx="4932362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latin typeface="Corbel" pitchFamily="34" charset="0"/>
            </a:endParaRPr>
          </a:p>
          <a:p>
            <a:pPr>
              <a:defRPr/>
            </a:pPr>
            <a:r>
              <a:rPr lang="ru-RU" dirty="0">
                <a:latin typeface="Corbel" pitchFamily="34" charset="0"/>
              </a:rPr>
              <a:t>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Социальные партнеры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: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АО «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Златмаш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», </a:t>
            </a:r>
          </a:p>
          <a:p>
            <a:pPr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ЗАО  «Электросеть», </a:t>
            </a:r>
          </a:p>
          <a:p>
            <a:pPr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ООО «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Теплотрест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», </a:t>
            </a:r>
          </a:p>
          <a:p>
            <a:pPr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 Южно- уральские электрические сети  г. Златоуста</a:t>
            </a: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9144000" cy="1143000"/>
          </a:xfrm>
        </p:spPr>
        <p:txBody>
          <a:bodyPr/>
          <a:lstStyle/>
          <a:p>
            <a:pPr algn="ctr"/>
            <a:r>
              <a:rPr lang="ru-RU" altLang="ru-RU" sz="3200" b="1" dirty="0" smtClean="0">
                <a:solidFill>
                  <a:srgbClr val="A50021"/>
                </a:solidFill>
              </a:rPr>
              <a:t>Мастер – классы от выпускников техникума для обучающихся </a:t>
            </a:r>
          </a:p>
        </p:txBody>
      </p:sp>
      <p:sp>
        <p:nvSpPr>
          <p:cNvPr id="57347" name="Номер слайда 3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ACE4C7C-900E-4A8F-B5C1-148C881F24B6}" type="slidenum">
              <a:rPr lang="ru-RU" altLang="ru-RU">
                <a:solidFill>
                  <a:schemeClr val="tx2"/>
                </a:solidFill>
              </a:rPr>
              <a:pPr algn="r"/>
              <a:t>29</a:t>
            </a:fld>
            <a:endParaRPr lang="ru-RU" altLang="ru-RU" sz="1400">
              <a:solidFill>
                <a:schemeClr val="tx2"/>
              </a:solidFill>
            </a:endParaRPr>
          </a:p>
        </p:txBody>
      </p:sp>
      <p:pic>
        <p:nvPicPr>
          <p:cNvPr id="5" name="Рисунок 4" descr="IMG_0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386299"/>
            <a:ext cx="2239598" cy="336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0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1079" y="1449284"/>
            <a:ext cx="3590921" cy="248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0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5301" y="4923108"/>
            <a:ext cx="255649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37.jpg"/>
          <p:cNvPicPr>
            <a:picLocks noChangeAspect="1"/>
          </p:cNvPicPr>
          <p:nvPr/>
        </p:nvPicPr>
        <p:blipFill>
          <a:blip r:embed="rId5" cstate="print"/>
          <a:srcRect l="2473" t="78350" r="54456" b="816"/>
          <a:stretch>
            <a:fillRect/>
          </a:stretch>
        </p:blipFill>
        <p:spPr>
          <a:xfrm>
            <a:off x="981079" y="4221212"/>
            <a:ext cx="3660859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792088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A50021"/>
                </a:solidFill>
              </a:rPr>
              <a:t>ГБОУ ПОО «</a:t>
            </a:r>
            <a:r>
              <a:rPr lang="ru-RU" sz="3600" b="1" dirty="0" err="1">
                <a:solidFill>
                  <a:srgbClr val="A50021"/>
                </a:solidFill>
              </a:rPr>
              <a:t>ЗТТиЭ</a:t>
            </a:r>
            <a:r>
              <a:rPr lang="ru-RU" sz="3600" b="1" dirty="0" smtClean="0">
                <a:solidFill>
                  <a:srgbClr val="A50021"/>
                </a:solidFill>
              </a:rPr>
              <a:t>» сегодня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96752"/>
            <a:ext cx="7772400" cy="41148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2600" b="1" u="sng" dirty="0" smtClean="0">
                <a:solidFill>
                  <a:srgbClr val="A50021"/>
                </a:solidFill>
              </a:rPr>
              <a:t>3 отделения в г. Златоусте:</a:t>
            </a:r>
          </a:p>
          <a:p>
            <a:pPr indent="-93663">
              <a:buFont typeface="Wingdings" pitchFamily="2" charset="2"/>
              <a:buChar char="§"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технологическое;</a:t>
            </a:r>
          </a:p>
          <a:p>
            <a:pPr indent="-93663">
              <a:buFont typeface="Wingdings" pitchFamily="2" charset="2"/>
              <a:buChar char="§"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экономическое;</a:t>
            </a:r>
          </a:p>
          <a:p>
            <a:pPr indent="-93663">
              <a:buFont typeface="Wingdings" pitchFamily="2" charset="2"/>
              <a:buChar char="§"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отделение общеобразовательной и профессиональной подготовки;</a:t>
            </a:r>
          </a:p>
          <a:p>
            <a:pPr algn="ctr">
              <a:buFont typeface="Wingdings" pitchFamily="2" charset="2"/>
              <a:buChar char="§"/>
              <a:defRPr/>
            </a:pPr>
            <a:r>
              <a:rPr lang="ru-RU" sz="2600" b="1" u="sng" dirty="0" smtClean="0">
                <a:solidFill>
                  <a:srgbClr val="A50021"/>
                </a:solidFill>
              </a:rPr>
              <a:t>филиалы в: </a:t>
            </a:r>
          </a:p>
          <a:p>
            <a:pPr indent="-93663">
              <a:buFont typeface="Wingdings" pitchFamily="2" charset="2"/>
              <a:buChar char="§"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г. Челябинск;</a:t>
            </a:r>
          </a:p>
          <a:p>
            <a:pPr indent="-93663">
              <a:buFont typeface="Wingdings" pitchFamily="2" charset="2"/>
              <a:buChar char="§"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г. Сургут;</a:t>
            </a:r>
          </a:p>
          <a:p>
            <a:pPr indent="-93663">
              <a:buFont typeface="Wingdings" pitchFamily="2" charset="2"/>
              <a:buChar char="§"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г. Нефтеюганск;</a:t>
            </a:r>
          </a:p>
          <a:p>
            <a:pPr indent="-93663">
              <a:buFont typeface="Wingdings" pitchFamily="2" charset="2"/>
              <a:buChar char="§"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г. Нижневартовск;</a:t>
            </a:r>
          </a:p>
          <a:p>
            <a:pPr indent="-93663">
              <a:buFont typeface="Wingdings" pitchFamily="2" charset="2"/>
              <a:buChar char="§"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п. Магнитка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8AD937-06FB-4993-AA4E-4933B5FDBCC0}" type="slidenum">
              <a:rPr lang="ru-RU" smtClean="0">
                <a:latin typeface="Times New Roman" pitchFamily="18" charset="0"/>
              </a:rPr>
              <a:pPr/>
              <a:t>3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0405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  <a:t>6 - </a:t>
            </a:r>
            <a:r>
              <a:rPr lang="ru-RU" sz="2800" b="1" dirty="0" err="1" smtClean="0">
                <a:solidFill>
                  <a:srgbClr val="A50021"/>
                </a:solidFill>
                <a:cs typeface="Times New Roman" pitchFamily="18" charset="0"/>
              </a:rPr>
              <a:t>й</a:t>
            </a:r>
            <a: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A50021"/>
                </a:solidFill>
                <a:cs typeface="Times New Roman" pitchFamily="18" charset="0"/>
              </a:rPr>
              <a:t>уровень </a:t>
            </a:r>
            <a: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  <a:t>работодатели, родители и население</a:t>
            </a:r>
            <a:endParaRPr lang="ru-RU" altLang="ru-RU" sz="2800" b="1" dirty="0" smtClean="0">
              <a:solidFill>
                <a:srgbClr val="A50021"/>
              </a:solidFill>
              <a:cs typeface="Times New Roman" pitchFamily="18" charset="0"/>
            </a:endParaRPr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568429-96C3-451D-9E5A-36668D4E1625}" type="slidenum">
              <a:rPr lang="ru-RU" smtClean="0">
                <a:latin typeface="Times New Roman" pitchFamily="18" charset="0"/>
              </a:rPr>
              <a:pPr/>
              <a:t>30</a:t>
            </a:fld>
            <a:endParaRPr lang="ru-RU" sz="1400" smtClean="0">
              <a:latin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947" y="1052736"/>
            <a:ext cx="3384377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1077017"/>
            <a:ext cx="3650358" cy="2575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47" y="3995754"/>
            <a:ext cx="3335971" cy="2501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9" descr="P1160388.JPG"/>
          <p:cNvPicPr>
            <a:picLocks noChangeAspect="1"/>
          </p:cNvPicPr>
          <p:nvPr/>
        </p:nvPicPr>
        <p:blipFill>
          <a:blip r:embed="rId5" cstate="print"/>
          <a:srcRect t="12846"/>
          <a:stretch>
            <a:fillRect/>
          </a:stretch>
        </p:blipFill>
        <p:spPr bwMode="auto">
          <a:xfrm>
            <a:off x="4688703" y="3995754"/>
            <a:ext cx="3777481" cy="2469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08912" cy="719137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solidFill>
                  <a:srgbClr val="A50021"/>
                </a:solidFill>
                <a:cs typeface="Times New Roman" pitchFamily="18" charset="0"/>
              </a:rPr>
              <a:t>Проекты «Я б в рабочие пошел…»</a:t>
            </a:r>
          </a:p>
        </p:txBody>
      </p:sp>
      <p:pic>
        <p:nvPicPr>
          <p:cNvPr id="3686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956" t="30502" r="34544" b="29247"/>
          <a:stretch>
            <a:fillRect/>
          </a:stretch>
        </p:blipFill>
        <p:spPr>
          <a:xfrm>
            <a:off x="755576" y="997089"/>
            <a:ext cx="3456384" cy="256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6C8DC-87A3-4819-9DC1-577DC6086CF2}" type="slidenum">
              <a:rPr lang="ru-RU" smtClean="0">
                <a:latin typeface="Times New Roman" pitchFamily="18" charset="0"/>
              </a:rPr>
              <a:pPr/>
              <a:t>31</a:t>
            </a:fld>
            <a:endParaRPr lang="ru-RU" sz="1400" smtClean="0">
              <a:latin typeface="Times New Roman" pitchFamily="18" charset="0"/>
            </a:endParaRPr>
          </a:p>
        </p:txBody>
      </p:sp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3" cstate="print"/>
          <a:srcRect l="35057" t="30313" r="34505" b="28345"/>
          <a:stretch>
            <a:fillRect/>
          </a:stretch>
        </p:blipFill>
        <p:spPr bwMode="auto">
          <a:xfrm>
            <a:off x="4860032" y="871410"/>
            <a:ext cx="3589525" cy="2640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4" cstate="print"/>
          <a:srcRect l="35057" t="30313" r="34505" b="29327"/>
          <a:stretch>
            <a:fillRect/>
          </a:stretch>
        </p:blipFill>
        <p:spPr bwMode="auto">
          <a:xfrm>
            <a:off x="755576" y="3897258"/>
            <a:ext cx="3312368" cy="247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1" name="Picture 8"/>
          <p:cNvPicPr>
            <a:picLocks noChangeAspect="1" noChangeArrowheads="1"/>
          </p:cNvPicPr>
          <p:nvPr/>
        </p:nvPicPr>
        <p:blipFill>
          <a:blip r:embed="rId5" cstate="print"/>
          <a:srcRect l="35057" t="34625" r="35057" b="28345"/>
          <a:stretch>
            <a:fillRect/>
          </a:stretch>
        </p:blipFill>
        <p:spPr bwMode="auto">
          <a:xfrm>
            <a:off x="4995577" y="3964249"/>
            <a:ext cx="3453980" cy="240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20" name="TextBox 8"/>
          <p:cNvSpPr txBox="1">
            <a:spLocks noChangeArrowheads="1"/>
          </p:cNvSpPr>
          <p:nvPr/>
        </p:nvSpPr>
        <p:spPr bwMode="auto">
          <a:xfrm>
            <a:off x="2123728" y="5719092"/>
            <a:ext cx="1727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Повар</a:t>
            </a:r>
          </a:p>
        </p:txBody>
      </p:sp>
      <p:sp>
        <p:nvSpPr>
          <p:cNvPr id="64521" name="TextBox 9"/>
          <p:cNvSpPr txBox="1">
            <a:spLocks noChangeArrowheads="1"/>
          </p:cNvSpPr>
          <p:nvPr/>
        </p:nvSpPr>
        <p:spPr bwMode="auto">
          <a:xfrm>
            <a:off x="5225298" y="5702439"/>
            <a:ext cx="25923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Машинист ДСМ</a:t>
            </a:r>
          </a:p>
        </p:txBody>
      </p:sp>
      <p:sp>
        <p:nvSpPr>
          <p:cNvPr id="12" name="Рамка 1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251519" y="655155"/>
            <a:ext cx="4472191" cy="719137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A50021"/>
                </a:solidFill>
                <a:cs typeface="Times New Roman" pitchFamily="18" charset="0"/>
              </a:rPr>
              <a:t>Участие в демонстрации </a:t>
            </a:r>
            <a:br>
              <a:rPr lang="ru-RU" altLang="ru-RU" sz="2400" b="1" dirty="0" smtClean="0">
                <a:solidFill>
                  <a:srgbClr val="A50021"/>
                </a:solidFill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A50021"/>
                </a:solidFill>
                <a:cs typeface="Times New Roman" pitchFamily="18" charset="0"/>
              </a:rPr>
              <a:t>1 Мая</a:t>
            </a:r>
            <a:br>
              <a:rPr lang="ru-RU" altLang="ru-RU" sz="2400" b="1" dirty="0" smtClean="0">
                <a:solidFill>
                  <a:srgbClr val="A50021"/>
                </a:solidFill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A50021"/>
                </a:solidFill>
                <a:cs typeface="Times New Roman" pitchFamily="18" charset="0"/>
              </a:rPr>
              <a:t>Городской марш профессий</a:t>
            </a: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7307A7-181D-44DD-8CE6-FA5D9973CA3E}" type="slidenum">
              <a:rPr lang="ru-RU" altLang="ru-RU" smtClean="0">
                <a:latin typeface="Times New Roman" pitchFamily="18" charset="0"/>
              </a:rPr>
              <a:pPr/>
              <a:t>32</a:t>
            </a:fld>
            <a:endParaRPr lang="ru-RU" altLang="ru-RU" sz="1400" smtClean="0">
              <a:latin typeface="Times New Roman" pitchFamily="18" charset="0"/>
            </a:endParaRPr>
          </a:p>
        </p:txBody>
      </p:sp>
      <p:pic>
        <p:nvPicPr>
          <p:cNvPr id="38919" name="Рисунок 7" descr="0_13e243_9ffbf680_ori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506" y="3987451"/>
            <a:ext cx="3601989" cy="240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SC_9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506" y="1450202"/>
            <a:ext cx="3369760" cy="229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6170" y="1409860"/>
            <a:ext cx="3066204" cy="229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884278"/>
            <a:ext cx="3210220" cy="256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4499992" y="440854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/>
            <a:r>
              <a:rPr kumimoji="0" lang="ru-RU" altLang="ru-RU" sz="2400" b="1" kern="0" dirty="0" smtClean="0">
                <a:solidFill>
                  <a:srgbClr val="A50021"/>
                </a:solidFill>
              </a:rPr>
              <a:t>Профориентационный </a:t>
            </a:r>
          </a:p>
          <a:p>
            <a:pPr algn="ctr"/>
            <a:r>
              <a:rPr kumimoji="0" lang="ru-RU" altLang="ru-RU" sz="2400" b="1" kern="0" dirty="0" smtClean="0">
                <a:solidFill>
                  <a:srgbClr val="A50021"/>
                </a:solidFill>
              </a:rPr>
              <a:t>сплав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964488" cy="720080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solidFill>
                  <a:srgbClr val="A50021"/>
                </a:solidFill>
              </a:rPr>
              <a:t>Сайт ГБОУ ПОО «</a:t>
            </a:r>
            <a:r>
              <a:rPr lang="ru-RU" altLang="ru-RU" sz="3600" b="1" dirty="0" err="1" smtClean="0">
                <a:solidFill>
                  <a:srgbClr val="A50021"/>
                </a:solidFill>
              </a:rPr>
              <a:t>ЗТТиЭ</a:t>
            </a:r>
            <a:r>
              <a:rPr lang="ru-RU" altLang="ru-RU" sz="3600" b="1" dirty="0" smtClean="0">
                <a:solidFill>
                  <a:srgbClr val="A50021"/>
                </a:solidFill>
              </a:rPr>
              <a:t>»   </a:t>
            </a:r>
            <a:r>
              <a:rPr lang="en-US" altLang="ru-RU" sz="3600" b="1" dirty="0" smtClean="0">
                <a:solidFill>
                  <a:srgbClr val="A50021"/>
                </a:solidFill>
              </a:rPr>
              <a:t>ztte.ru</a:t>
            </a:r>
            <a:endParaRPr lang="ru-RU" altLang="ru-RU" sz="3600" b="1" dirty="0" smtClean="0">
              <a:solidFill>
                <a:srgbClr val="A50021"/>
              </a:solidFill>
            </a:endParaRPr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85D26F-B9AE-4450-A521-AEC1430E7DAF}" type="slidenum">
              <a:rPr lang="ru-RU" altLang="ru-RU" smtClean="0">
                <a:latin typeface="Times New Roman" pitchFamily="18" charset="0"/>
              </a:rPr>
              <a:pPr/>
              <a:t>33</a:t>
            </a:fld>
            <a:endParaRPr lang="ru-RU" altLang="ru-RU" sz="1400" smtClean="0">
              <a:latin typeface="Times New Roman" pitchFamily="18" charset="0"/>
            </a:endParaRPr>
          </a:p>
        </p:txBody>
      </p:sp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2" cstate="print"/>
          <a:srcRect l="13403" t="9470" r="13945" b="6250"/>
          <a:stretch>
            <a:fillRect/>
          </a:stretch>
        </p:blipFill>
        <p:spPr bwMode="auto">
          <a:xfrm>
            <a:off x="395536" y="1124744"/>
            <a:ext cx="485954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5" name="Picture 7"/>
          <p:cNvPicPr>
            <a:picLocks noChangeAspect="1" noChangeArrowheads="1"/>
          </p:cNvPicPr>
          <p:nvPr/>
        </p:nvPicPr>
        <p:blipFill>
          <a:blip r:embed="rId3" cstate="print"/>
          <a:srcRect l="12920" t="9641" r="14861" b="5704"/>
          <a:stretch>
            <a:fillRect/>
          </a:stretch>
        </p:blipFill>
        <p:spPr bwMode="auto">
          <a:xfrm>
            <a:off x="3995936" y="3456796"/>
            <a:ext cx="4781798" cy="315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14313" y="1143000"/>
            <a:ext cx="8748712" cy="731838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A50021"/>
                </a:solidFill>
                <a:latin typeface="+mn-lt"/>
                <a:ea typeface="+mn-ea"/>
                <a:cs typeface="Times New Roman" pitchFamily="18" charset="0"/>
              </a:rPr>
              <a:t>Открытие специализированного центра компетенций </a:t>
            </a:r>
            <a:r>
              <a:rPr lang="en-US" altLang="ru-RU" sz="3200" b="1" dirty="0" err="1" smtClean="0">
                <a:solidFill>
                  <a:srgbClr val="A50021"/>
                </a:solidFill>
                <a:latin typeface="+mn-lt"/>
                <a:ea typeface="+mn-ea"/>
                <a:cs typeface="Times New Roman" pitchFamily="18" charset="0"/>
              </a:rPr>
              <a:t>WorldSkills</a:t>
            </a:r>
            <a:r>
              <a:rPr lang="ru-RU" altLang="ru-RU" sz="3200" b="1" dirty="0" smtClean="0">
                <a:solidFill>
                  <a:srgbClr val="A50021"/>
                </a:solidFill>
                <a:latin typeface="+mn-lt"/>
                <a:ea typeface="+mn-ea"/>
                <a:cs typeface="Times New Roman" pitchFamily="18" charset="0"/>
              </a:rPr>
              <a:t>,</a:t>
            </a:r>
            <a:br>
              <a:rPr lang="ru-RU" altLang="ru-RU" sz="3200" b="1" dirty="0" smtClean="0">
                <a:solidFill>
                  <a:srgbClr val="A50021"/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en-US" altLang="ru-RU" sz="3200" b="1" dirty="0" smtClean="0">
                <a:solidFill>
                  <a:srgbClr val="A50021"/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solidFill>
                  <a:srgbClr val="A50021"/>
                </a:solidFill>
                <a:latin typeface="+mn-lt"/>
                <a:ea typeface="+mn-ea"/>
                <a:cs typeface="Times New Roman" pitchFamily="18" charset="0"/>
              </a:rPr>
              <a:t>направление «Сварочное производство» </a:t>
            </a:r>
          </a:p>
        </p:txBody>
      </p:sp>
      <p:sp>
        <p:nvSpPr>
          <p:cNvPr id="67587" name="Содержимое 2"/>
          <p:cNvSpPr>
            <a:spLocks noGrp="1"/>
          </p:cNvSpPr>
          <p:nvPr>
            <p:ph idx="1"/>
          </p:nvPr>
        </p:nvSpPr>
        <p:spPr>
          <a:xfrm>
            <a:off x="519906" y="2060848"/>
            <a:ext cx="8104187" cy="1872804"/>
          </a:xfrm>
        </p:spPr>
        <p:txBody>
          <a:bodyPr/>
          <a:lstStyle/>
          <a:p>
            <a:pPr algn="just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</a:rPr>
              <a:t>Приказ Министерства образования и науки Челябинской области </a:t>
            </a:r>
          </a:p>
          <a:p>
            <a:pPr algn="ctr">
              <a:buFont typeface="Wingdings" pitchFamily="2" charset="2"/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№ 01/3434 от 25.11.2014 г.</a:t>
            </a:r>
          </a:p>
          <a:p>
            <a:pPr algn="ctr">
              <a:buFont typeface="Wingdings" pitchFamily="2" charset="2"/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</a:rPr>
              <a:t>Проведение обучающего семинара по методике </a:t>
            </a:r>
            <a:r>
              <a:rPr lang="en-US" sz="2800" dirty="0" err="1" smtClean="0">
                <a:solidFill>
                  <a:srgbClr val="002060"/>
                </a:solidFill>
              </a:rPr>
              <a:t>Worldkills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для экспертов, январь 2015 г.;</a:t>
            </a:r>
          </a:p>
          <a:p>
            <a:pPr>
              <a:buFont typeface="Wingdings" pitchFamily="2" charset="2"/>
              <a:buChar char="§"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</a:rPr>
              <a:t>Проведение областных отборочных соревнований , апрель 2015 г., октябрь 2016 г.</a:t>
            </a:r>
          </a:p>
        </p:txBody>
      </p:sp>
      <p:sp>
        <p:nvSpPr>
          <p:cNvPr id="6758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0F1CF8-4F57-4E19-A0ED-CDCFF329EAD5}" type="slidenum">
              <a:rPr lang="ru-RU" altLang="ru-RU" smtClean="0">
                <a:latin typeface="Times New Roman" pitchFamily="18" charset="0"/>
              </a:rPr>
              <a:pPr/>
              <a:t>34</a:t>
            </a:fld>
            <a:endParaRPr lang="ru-RU" alt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0" y="692150"/>
            <a:ext cx="9144000" cy="93662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A50021"/>
                </a:solidFill>
              </a:rPr>
              <a:t>Проведение </a:t>
            </a:r>
            <a:r>
              <a:rPr lang="en-US" sz="2800" b="1" dirty="0" smtClean="0">
                <a:solidFill>
                  <a:srgbClr val="A50021"/>
                </a:solidFill>
              </a:rPr>
              <a:t>III</a:t>
            </a:r>
            <a:r>
              <a:rPr lang="ru-RU" sz="2800" b="1" dirty="0" smtClean="0">
                <a:solidFill>
                  <a:srgbClr val="A50021"/>
                </a:solidFill>
              </a:rPr>
              <a:t> регионального чемпионата по профессиональному мастерству </a:t>
            </a:r>
            <a:br>
              <a:rPr lang="ru-RU" sz="2800" b="1" dirty="0" smtClean="0">
                <a:solidFill>
                  <a:srgbClr val="A50021"/>
                </a:solidFill>
              </a:rPr>
            </a:br>
            <a:r>
              <a:rPr lang="en-US" sz="2800" b="1" dirty="0" err="1" smtClean="0">
                <a:solidFill>
                  <a:srgbClr val="A50021"/>
                </a:solidFill>
              </a:rPr>
              <a:t>WorldSkills</a:t>
            </a:r>
            <a:r>
              <a:rPr lang="ru-RU" sz="2800" b="1" dirty="0" smtClean="0">
                <a:solidFill>
                  <a:srgbClr val="A50021"/>
                </a:solidFill>
              </a:rPr>
              <a:t>-Челябинск, октябрь  2015</a:t>
            </a:r>
          </a:p>
        </p:txBody>
      </p:sp>
      <p:pic>
        <p:nvPicPr>
          <p:cNvPr id="5" name="Рисунок 4" descr="IMG_7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714488"/>
            <a:ext cx="3240360" cy="48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500174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82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4073691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428625" y="1071563"/>
            <a:ext cx="8229600" cy="63341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A50021"/>
                </a:solidFill>
              </a:rPr>
              <a:t>Проведение Полуфинала национального чемпионата «Молодые профессионалы» </a:t>
            </a:r>
            <a:r>
              <a:rPr lang="en-US" sz="3200" b="1" dirty="0" err="1" smtClean="0">
                <a:solidFill>
                  <a:srgbClr val="A50021"/>
                </a:solidFill>
              </a:rPr>
              <a:t>WorldSkills</a:t>
            </a:r>
            <a:r>
              <a:rPr lang="en-US" sz="3200" b="1" dirty="0" smtClean="0">
                <a:solidFill>
                  <a:srgbClr val="A50021"/>
                </a:solidFill>
              </a:rPr>
              <a:t> </a:t>
            </a:r>
            <a:r>
              <a:rPr lang="ru-RU" sz="3200" b="1" dirty="0" smtClean="0">
                <a:solidFill>
                  <a:srgbClr val="A50021"/>
                </a:solidFill>
              </a:rPr>
              <a:t>(</a:t>
            </a:r>
            <a:r>
              <a:rPr lang="ru-RU" sz="3200" b="1" dirty="0" err="1" smtClean="0">
                <a:solidFill>
                  <a:srgbClr val="A50021"/>
                </a:solidFill>
              </a:rPr>
              <a:t>УрФО</a:t>
            </a:r>
            <a:r>
              <a:rPr lang="ru-RU" sz="3200" b="1" dirty="0" smtClean="0">
                <a:solidFill>
                  <a:srgbClr val="A50021"/>
                </a:solidFill>
              </a:rPr>
              <a:t>), апрель 2016 г.</a:t>
            </a:r>
            <a:endParaRPr lang="ru-RU" sz="3200" dirty="0" smtClean="0">
              <a:solidFill>
                <a:srgbClr val="A50021"/>
              </a:solidFill>
            </a:endParaRPr>
          </a:p>
        </p:txBody>
      </p:sp>
      <p:pic>
        <p:nvPicPr>
          <p:cNvPr id="3075" name="Содержимое 3" descr="20160428_11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89961" y="1835084"/>
            <a:ext cx="3968750" cy="2232025"/>
          </a:xfrm>
          <a:effectLst>
            <a:softEdge rad="112500"/>
          </a:effectLst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734" y="1690845"/>
            <a:ext cx="422522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Рисунок 5" descr="20160428_101221.jpg"/>
          <p:cNvPicPr>
            <a:picLocks noChangeAspect="1"/>
          </p:cNvPicPr>
          <p:nvPr/>
        </p:nvPicPr>
        <p:blipFill>
          <a:blip r:embed="rId4" cstate="print"/>
          <a:srcRect t="19444" r="10700"/>
          <a:stretch>
            <a:fillRect/>
          </a:stretch>
        </p:blipFill>
        <p:spPr bwMode="auto">
          <a:xfrm>
            <a:off x="3954306" y="4204066"/>
            <a:ext cx="482453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Рисунок 7" descr="20160426_170603.jpg"/>
          <p:cNvPicPr>
            <a:picLocks noChangeAspect="1"/>
          </p:cNvPicPr>
          <p:nvPr/>
        </p:nvPicPr>
        <p:blipFill>
          <a:blip r:embed="rId5" cstate="print"/>
          <a:srcRect r="34250"/>
          <a:stretch>
            <a:fillRect/>
          </a:stretch>
        </p:blipFill>
        <p:spPr bwMode="auto">
          <a:xfrm>
            <a:off x="578986" y="4072753"/>
            <a:ext cx="3168352" cy="27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0161115_134903.jpg"/>
          <p:cNvPicPr>
            <a:picLocks noChangeAspect="1"/>
          </p:cNvPicPr>
          <p:nvPr/>
        </p:nvPicPr>
        <p:blipFill>
          <a:blip r:embed="rId2" cstate="print"/>
          <a:srcRect l="11581" r="13970"/>
          <a:stretch>
            <a:fillRect/>
          </a:stretch>
        </p:blipFill>
        <p:spPr>
          <a:xfrm>
            <a:off x="4857752" y="1785926"/>
            <a:ext cx="3214710" cy="2428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61115_153606.jpg"/>
          <p:cNvPicPr>
            <a:picLocks noChangeAspect="1"/>
          </p:cNvPicPr>
          <p:nvPr/>
        </p:nvPicPr>
        <p:blipFill>
          <a:blip r:embed="rId3" cstate="print"/>
          <a:srcRect l="13281" r="16406"/>
          <a:stretch>
            <a:fillRect/>
          </a:stretch>
        </p:blipFill>
        <p:spPr>
          <a:xfrm>
            <a:off x="714348" y="4171950"/>
            <a:ext cx="3357586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0" y="1000125"/>
            <a:ext cx="9144000" cy="93662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A50021"/>
                </a:solidFill>
              </a:rPr>
              <a:t>Проведение </a:t>
            </a:r>
            <a:r>
              <a:rPr lang="en-US" sz="2800" b="1" dirty="0" smtClean="0">
                <a:solidFill>
                  <a:srgbClr val="A50021"/>
                </a:solidFill>
              </a:rPr>
              <a:t>IV</a:t>
            </a:r>
            <a:r>
              <a:rPr lang="ru-RU" sz="2800" b="1" dirty="0" smtClean="0">
                <a:solidFill>
                  <a:srgbClr val="A50021"/>
                </a:solidFill>
              </a:rPr>
              <a:t> регионального чемпионата по профессиональному мастерству </a:t>
            </a:r>
            <a:br>
              <a:rPr lang="ru-RU" sz="2800" b="1" dirty="0" smtClean="0">
                <a:solidFill>
                  <a:srgbClr val="A50021"/>
                </a:solidFill>
              </a:rPr>
            </a:br>
            <a:r>
              <a:rPr lang="ru-RU" sz="2800" b="1" dirty="0" smtClean="0">
                <a:solidFill>
                  <a:srgbClr val="A50021"/>
                </a:solidFill>
              </a:rPr>
              <a:t> «Молодые профессионалы» </a:t>
            </a:r>
            <a:br>
              <a:rPr lang="ru-RU" sz="2800" b="1" dirty="0" smtClean="0">
                <a:solidFill>
                  <a:srgbClr val="A50021"/>
                </a:solidFill>
              </a:rPr>
            </a:br>
            <a:r>
              <a:rPr lang="ru-RU" sz="2800" b="1" dirty="0" smtClean="0">
                <a:solidFill>
                  <a:srgbClr val="A50021"/>
                </a:solidFill>
              </a:rPr>
              <a:t>(</a:t>
            </a:r>
            <a:r>
              <a:rPr lang="en-US" sz="2800" b="1" dirty="0" err="1" smtClean="0">
                <a:solidFill>
                  <a:srgbClr val="A50021"/>
                </a:solidFill>
              </a:rPr>
              <a:t>WorldSkills</a:t>
            </a:r>
            <a:r>
              <a:rPr lang="ru-RU" sz="2800" b="1" dirty="0" smtClean="0">
                <a:solidFill>
                  <a:srgbClr val="A50021"/>
                </a:solidFill>
              </a:rPr>
              <a:t> – Южный Урал), ноябрь  2016</a:t>
            </a:r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20161115_110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857364"/>
            <a:ext cx="419102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0161117_1104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4214818"/>
            <a:ext cx="4341843" cy="244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499350" cy="63341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cs typeface="Times New Roman" pitchFamily="18" charset="0"/>
              </a:rPr>
              <a:t>Областные конкурсы профессионального мастерства</a:t>
            </a:r>
            <a:endParaRPr lang="ru-RU" sz="2800" b="1" dirty="0" smtClean="0">
              <a:solidFill>
                <a:srgbClr val="A5002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43700813"/>
              </p:ext>
            </p:extLst>
          </p:nvPr>
        </p:nvGraphicFramePr>
        <p:xfrm>
          <a:off x="341529" y="1124744"/>
          <a:ext cx="8460942" cy="55214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6506"/>
                <a:gridCol w="1867679"/>
                <a:gridCol w="2062588"/>
                <a:gridCol w="2364169"/>
              </a:tblGrid>
              <a:tr h="43051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WorldSkills</a:t>
                      </a:r>
                      <a:r>
                        <a:rPr kumimoji="0" lang="en-US" sz="2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Russia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4413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4413">
                <a:tc row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Компетенция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«Сварочные технологии»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272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место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Балакин М.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Исаев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272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Компетенция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«Управление железнодорожным транспортом»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272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Горшков Н.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272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Компетенция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 и обслуживание легковых автомобилей»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272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место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Коновалов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/>
                      <a:r>
                        <a:rPr lang="ru-RU" sz="18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Янызаков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</a:t>
                      </a:r>
                    </a:p>
                  </a:txBody>
                  <a:tcPr anchor="ctr"/>
                </a:tc>
              </a:tr>
              <a:tr h="49226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Компетенция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«Кирпичная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кладка»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272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место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Царенко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В.</a:t>
                      </a:r>
                      <a:endParaRPr lang="ru-RU" sz="1800" b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98" y="4763"/>
            <a:ext cx="129659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единительная линия 13"/>
          <p:cNvCxnSpPr/>
          <p:nvPr/>
        </p:nvCxnSpPr>
        <p:spPr bwMode="auto">
          <a:xfrm flipV="1">
            <a:off x="1459706" y="1228726"/>
            <a:ext cx="7540229" cy="476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400176" y="-185737"/>
            <a:ext cx="7660481" cy="1295401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</a:t>
            </a:r>
            <a:r>
              <a:rPr lang="ru-RU" altLang="ru-RU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открытый региональный чемпионат </a:t>
            </a:r>
            <a:r>
              <a:rPr lang="en-US" altLang="ru-RU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ru-RU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altLang="ru-RU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Молодые профессионалы» (</a:t>
            </a:r>
            <a:r>
              <a:rPr lang="en-US" altLang="ru-RU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WSR</a:t>
            </a:r>
            <a:r>
              <a:rPr lang="ru-RU" altLang="ru-RU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altLang="ru-RU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Южный </a:t>
            </a:r>
            <a:r>
              <a:rPr lang="ru-RU" altLang="ru-RU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Урал 2016-2017</a:t>
            </a:r>
          </a:p>
        </p:txBody>
      </p:sp>
      <p:pic>
        <p:nvPicPr>
          <p:cNvPr id="15" name="Рисунок 5" descr="celyabinsky_oblast_gerb-600x82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692696"/>
            <a:ext cx="66727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91921" y="1698303"/>
          <a:ext cx="8910989" cy="526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8013" cy="71755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A50021"/>
                </a:solidFill>
              </a:rPr>
              <a:t>В техникуме реализуются</a:t>
            </a:r>
            <a:r>
              <a:rPr lang="ru-RU" dirty="0" smtClean="0"/>
              <a:t>: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323404" y="1484784"/>
            <a:ext cx="8497192" cy="2304255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1</a:t>
            </a:r>
            <a:r>
              <a:rPr lang="en-US" sz="2400" dirty="0" smtClean="0">
                <a:solidFill>
                  <a:srgbClr val="002060"/>
                </a:solidFill>
              </a:rPr>
              <a:t>7</a:t>
            </a:r>
            <a:r>
              <a:rPr lang="ru-RU" sz="2400" dirty="0" smtClean="0">
                <a:solidFill>
                  <a:srgbClr val="002060"/>
                </a:solidFill>
              </a:rPr>
              <a:t> программ подготовки специалистов среднего звена;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10</a:t>
            </a:r>
            <a:r>
              <a:rPr lang="ru-RU" sz="2400" dirty="0" smtClean="0">
                <a:solidFill>
                  <a:srgbClr val="002060"/>
                </a:solidFill>
              </a:rPr>
              <a:t> программ подготовки квалифицированных и служащих;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110 программ профессионального обучения;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Программа основного общего образования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E2583B-89E8-4253-9388-8EEF4FF1B443}" type="slidenum">
              <a:rPr lang="ru-RU" smtClean="0">
                <a:latin typeface="Times New Roman" pitchFamily="18" charset="0"/>
              </a:rPr>
              <a:pPr/>
              <a:t>4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901" y="3861048"/>
            <a:ext cx="42511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A50021"/>
                </a:solidFill>
              </a:rPr>
              <a:t>Формы образовательного процесса:</a:t>
            </a:r>
          </a:p>
          <a:p>
            <a:pPr indent="354013"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1F4081"/>
                </a:solidFill>
              </a:rPr>
              <a:t>очная</a:t>
            </a:r>
            <a:r>
              <a:rPr lang="ru-RU" dirty="0">
                <a:solidFill>
                  <a:srgbClr val="1F4081"/>
                </a:solidFill>
              </a:rPr>
              <a:t>;</a:t>
            </a:r>
          </a:p>
          <a:p>
            <a:pPr indent="354013">
              <a:buFont typeface="Wingdings" pitchFamily="2" charset="2"/>
              <a:buChar char="§"/>
              <a:defRPr/>
            </a:pPr>
            <a:r>
              <a:rPr lang="ru-RU" dirty="0" err="1" smtClean="0">
                <a:solidFill>
                  <a:srgbClr val="1F4081"/>
                </a:solidFill>
              </a:rPr>
              <a:t>очно</a:t>
            </a:r>
            <a:r>
              <a:rPr lang="ru-RU" dirty="0" smtClean="0">
                <a:solidFill>
                  <a:srgbClr val="1F4081"/>
                </a:solidFill>
              </a:rPr>
              <a:t> </a:t>
            </a:r>
            <a:r>
              <a:rPr lang="ru-RU" dirty="0">
                <a:solidFill>
                  <a:srgbClr val="1F4081"/>
                </a:solidFill>
              </a:rPr>
              <a:t>– заочная</a:t>
            </a:r>
            <a:r>
              <a:rPr lang="ru-RU" dirty="0" smtClean="0">
                <a:solidFill>
                  <a:srgbClr val="1F4081"/>
                </a:solidFill>
              </a:rPr>
              <a:t>;</a:t>
            </a:r>
          </a:p>
          <a:p>
            <a:pPr indent="354013"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1F4081"/>
                </a:solidFill>
              </a:rPr>
              <a:t>заочная</a:t>
            </a:r>
            <a:endParaRPr lang="ru-RU" dirty="0">
              <a:solidFill>
                <a:srgbClr val="1F408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3861048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9375" algn="ctr">
              <a:defRPr/>
            </a:pPr>
            <a:r>
              <a:rPr lang="ru-RU" b="1" dirty="0">
                <a:solidFill>
                  <a:srgbClr val="A50021"/>
                </a:solidFill>
              </a:rPr>
              <a:t>Контингент - 2423человек</a:t>
            </a:r>
            <a:r>
              <a:rPr lang="ru-RU" b="1" dirty="0" smtClean="0">
                <a:solidFill>
                  <a:srgbClr val="A50021"/>
                </a:solidFill>
              </a:rPr>
              <a:t>:</a:t>
            </a:r>
          </a:p>
          <a:p>
            <a:pPr indent="79375" algn="ctr">
              <a:defRPr/>
            </a:pPr>
            <a:endParaRPr lang="ru-RU" b="1" dirty="0">
              <a:solidFill>
                <a:srgbClr val="A5002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1F4081"/>
                </a:solidFill>
              </a:rPr>
              <a:t>  </a:t>
            </a:r>
            <a:r>
              <a:rPr lang="ru-RU" dirty="0" smtClean="0">
                <a:solidFill>
                  <a:srgbClr val="1F4081"/>
                </a:solidFill>
              </a:rPr>
              <a:t>бюджет </a:t>
            </a:r>
            <a:r>
              <a:rPr lang="ru-RU" dirty="0">
                <a:solidFill>
                  <a:srgbClr val="1F4081"/>
                </a:solidFill>
              </a:rPr>
              <a:t>– 1332 человека</a:t>
            </a:r>
            <a:r>
              <a:rPr lang="ru-RU" dirty="0" smtClean="0">
                <a:solidFill>
                  <a:srgbClr val="1F4081"/>
                </a:solidFill>
              </a:rPr>
              <a:t>;</a:t>
            </a:r>
          </a:p>
          <a:p>
            <a:pPr>
              <a:defRPr/>
            </a:pPr>
            <a:endParaRPr lang="ru-RU" dirty="0">
              <a:solidFill>
                <a:srgbClr val="1F408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1F4081"/>
                </a:solidFill>
              </a:rPr>
              <a:t>  </a:t>
            </a:r>
            <a:r>
              <a:rPr lang="ru-RU" dirty="0" err="1" smtClean="0">
                <a:solidFill>
                  <a:srgbClr val="1F4081"/>
                </a:solidFill>
              </a:rPr>
              <a:t>внебюджет</a:t>
            </a:r>
            <a:r>
              <a:rPr lang="ru-RU" dirty="0" smtClean="0">
                <a:solidFill>
                  <a:srgbClr val="1F4081"/>
                </a:solidFill>
              </a:rPr>
              <a:t> </a:t>
            </a:r>
            <a:r>
              <a:rPr lang="ru-RU" dirty="0">
                <a:solidFill>
                  <a:srgbClr val="1F4081"/>
                </a:solidFill>
              </a:rPr>
              <a:t>– </a:t>
            </a:r>
            <a:r>
              <a:rPr lang="en-US" dirty="0">
                <a:solidFill>
                  <a:srgbClr val="1F4081"/>
                </a:solidFill>
              </a:rPr>
              <a:t>10</a:t>
            </a:r>
            <a:r>
              <a:rPr lang="ru-RU" dirty="0">
                <a:solidFill>
                  <a:srgbClr val="1F4081"/>
                </a:solidFill>
              </a:rPr>
              <a:t>9</a:t>
            </a:r>
            <a:r>
              <a:rPr lang="en-US" dirty="0">
                <a:solidFill>
                  <a:srgbClr val="1F4081"/>
                </a:solidFill>
              </a:rPr>
              <a:t>1</a:t>
            </a:r>
            <a:r>
              <a:rPr lang="ru-RU" dirty="0">
                <a:solidFill>
                  <a:srgbClr val="1F4081"/>
                </a:solidFill>
              </a:rPr>
              <a:t>человек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5" descr="celyabinsky_oblast_gerb-600x82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48679"/>
            <a:ext cx="757188" cy="125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>
            <a:off x="197644" y="1125538"/>
            <a:ext cx="788431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60798" y="304800"/>
            <a:ext cx="7660481" cy="73342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ОБЛАСТНЫЕ КОНКУРСЫ</a:t>
            </a:r>
            <a:br>
              <a:rPr lang="ru-RU" altLang="ru-RU" sz="2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ПРОФЕССИОНАЛЬНОГО МАСТЕРСТВА ПЕДАГОГОВ</a:t>
            </a:r>
            <a:endParaRPr lang="ru-RU" altLang="ru-RU" sz="2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1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385" y="1428751"/>
            <a:ext cx="8467725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40960" cy="72008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A50021"/>
                </a:solidFill>
                <a:latin typeface="+mn-lt"/>
                <a:ea typeface="+mn-ea"/>
                <a:cs typeface="Times New Roman" pitchFamily="18" charset="0"/>
              </a:rPr>
              <a:t>Создание условий для участников образовательного процесса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877272"/>
          </a:xfrm>
        </p:spPr>
        <p:txBody>
          <a:bodyPr/>
          <a:lstStyle/>
          <a:p>
            <a:pPr lvl="0"/>
            <a:r>
              <a:rPr lang="ru-RU" sz="2200" dirty="0" smtClean="0">
                <a:solidFill>
                  <a:srgbClr val="002060"/>
                </a:solidFill>
              </a:rPr>
              <a:t>Проведены противопожарные мероприятия на 1 004 100 тыс. рублей;</a:t>
            </a:r>
          </a:p>
          <a:p>
            <a:pPr lvl="0"/>
            <a:r>
              <a:rPr lang="ru-RU" sz="2200" dirty="0" smtClean="0">
                <a:solidFill>
                  <a:srgbClr val="002060"/>
                </a:solidFill>
              </a:rPr>
              <a:t> Восстановлена электромонтажная мастерская на технологическом отделении;</a:t>
            </a:r>
          </a:p>
          <a:p>
            <a:pPr lvl="0" algn="just"/>
            <a:r>
              <a:rPr lang="ru-RU" sz="2200" dirty="0" smtClean="0">
                <a:solidFill>
                  <a:srgbClr val="002060"/>
                </a:solidFill>
              </a:rPr>
              <a:t>Создан центр информационных технологий </a:t>
            </a:r>
          </a:p>
          <a:p>
            <a:pPr lvl="0"/>
            <a:r>
              <a:rPr lang="ru-RU" sz="2200" dirty="0" smtClean="0">
                <a:solidFill>
                  <a:srgbClr val="002060"/>
                </a:solidFill>
              </a:rPr>
              <a:t>Запущено общежитие на 36 мест на отделении общеобразовательной и профессиональной подготовки;</a:t>
            </a:r>
          </a:p>
          <a:p>
            <a:pPr lvl="0"/>
            <a:r>
              <a:rPr lang="ru-RU" sz="2200" dirty="0" smtClean="0">
                <a:solidFill>
                  <a:srgbClr val="002060"/>
                </a:solidFill>
              </a:rPr>
              <a:t>Проведен ремонт 4 этажа общежития , подготовлено для проживания студентов 100 новых мест;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</a:rPr>
              <a:t>Модернизированы лаборатории и мастерские по специальностям и профессиям «Сварочное производство», «Техническая эксплуатация и обслуживание электрического и электромеханического оборудования (по отраслям)», «Техническое обслуживание и ремонт автомобильного транспорта», «Технология продукции общественного питания».</a:t>
            </a:r>
          </a:p>
          <a:p>
            <a:pPr lvl="0" algn="just">
              <a:buNone/>
            </a:pPr>
            <a:endParaRPr lang="ru-RU" sz="2800" dirty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endParaRPr lang="ru-RU" sz="2800" dirty="0" smtClean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66EE-73C4-4EB3-B282-59A8127F2546}" type="slidenum">
              <a:rPr lang="ru-RU" smtClean="0"/>
              <a:pPr>
                <a:defRPr/>
              </a:pPr>
              <a:t>41</a:t>
            </a:fld>
            <a:endParaRPr lang="ru-RU" sz="1400"/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842417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A50021"/>
                </a:solidFill>
                <a:cs typeface="Times New Roman" pitchFamily="18" charset="0"/>
              </a:rPr>
              <a:t>Формирование системы непрерывного профессионального образования и профессиональной подготовки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180" y="1844824"/>
            <a:ext cx="8497639" cy="3744118"/>
          </a:xfrm>
        </p:spPr>
        <p:txBody>
          <a:bodyPr>
            <a:noAutofit/>
          </a:bodyPr>
          <a:lstStyle/>
          <a:p>
            <a:pPr marL="173038" indent="188913"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В 2016 году на базе ГБОУ ПОО «Златоустовский техникум технологий и экономики» создан многофункциональный центр прикладных квалификаций </a:t>
            </a:r>
          </a:p>
          <a:p>
            <a:pPr marL="173038" indent="188913" algn="ctr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Приказ № 117 от 01.03.2016 г.</a:t>
            </a:r>
          </a:p>
          <a:p>
            <a:pPr marL="173038" indent="188913" algn="ctr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Реализуется </a:t>
            </a:r>
            <a:r>
              <a:rPr lang="ru-RU" sz="2400" dirty="0" smtClean="0">
                <a:solidFill>
                  <a:srgbClr val="C00000"/>
                </a:solidFill>
              </a:rPr>
              <a:t>110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программ профессионального обучения</a:t>
            </a:r>
          </a:p>
          <a:p>
            <a:pPr marL="173038" indent="188913" algn="ctr">
              <a:buFont typeface="Wingdings" pitchFamily="2" charset="2"/>
              <a:buNone/>
              <a:defRPr/>
            </a:pPr>
            <a:r>
              <a:rPr lang="ru-RU" sz="2400" b="1" i="1" u="sng" dirty="0" smtClean="0">
                <a:solidFill>
                  <a:srgbClr val="002060"/>
                </a:solidFill>
                <a:cs typeface="Times New Roman" pitchFamily="18" charset="0"/>
              </a:rPr>
              <a:t>Наиболее востребованные профессии: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 сварочного производства;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 дорожно-строительных машин и грузоподъемных механизмов;</a:t>
            </a: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Железнодорожные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</a:t>
            </a:r>
            <a:endParaRPr lang="ru-RU" sz="2400" dirty="0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348443" y="476672"/>
            <a:ext cx="4714875" cy="1190873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A50021"/>
                </a:solidFill>
                <a:cs typeface="Times New Roman" pitchFamily="18" charset="0"/>
              </a:rPr>
              <a:t>Количество студентов ГБОУ ПОО «</a:t>
            </a:r>
            <a:r>
              <a:rPr lang="ru-RU" sz="2400" b="1" dirty="0" err="1" smtClean="0">
                <a:solidFill>
                  <a:srgbClr val="A50021"/>
                </a:solidFill>
                <a:cs typeface="Times New Roman" pitchFamily="18" charset="0"/>
              </a:rPr>
              <a:t>ЗТТиЭ</a:t>
            </a:r>
            <a:r>
              <a:rPr lang="ru-RU" sz="2400" b="1" dirty="0" smtClean="0">
                <a:solidFill>
                  <a:srgbClr val="A50021"/>
                </a:solidFill>
                <a:cs typeface="Times New Roman" pitchFamily="18" charset="0"/>
              </a:rPr>
              <a:t>», прошедших обучение в МЦПК</a:t>
            </a: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7"/>
            <a:ext cx="3312368" cy="4762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1"/>
          <p:cNvSpPr txBox="1">
            <a:spLocks/>
          </p:cNvSpPr>
          <p:nvPr/>
        </p:nvSpPr>
        <p:spPr bwMode="auto">
          <a:xfrm>
            <a:off x="481372" y="419708"/>
            <a:ext cx="4104456" cy="92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/>
            <a:r>
              <a:rPr kumimoji="0" lang="ru-RU" sz="3200" kern="0" dirty="0" smtClean="0"/>
              <a:t> </a:t>
            </a:r>
            <a:r>
              <a:rPr lang="ru-RU" sz="2400" b="1" dirty="0">
                <a:solidFill>
                  <a:srgbClr val="A50021"/>
                </a:solidFill>
                <a:cs typeface="Times New Roman" pitchFamily="18" charset="0"/>
              </a:rPr>
              <a:t>Количество человек, </a:t>
            </a:r>
            <a:br>
              <a:rPr lang="ru-RU" sz="2400" b="1" dirty="0">
                <a:solidFill>
                  <a:srgbClr val="A50021"/>
                </a:solidFill>
                <a:cs typeface="Times New Roman" pitchFamily="18" charset="0"/>
              </a:rPr>
            </a:br>
            <a:r>
              <a:rPr lang="ru-RU" sz="2400" b="1" dirty="0">
                <a:solidFill>
                  <a:srgbClr val="A50021"/>
                </a:solidFill>
                <a:cs typeface="Times New Roman" pitchFamily="18" charset="0"/>
              </a:rPr>
              <a:t>прошедших обучение</a:t>
            </a: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7"/>
            <a:ext cx="3384376" cy="4755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313" y="357188"/>
            <a:ext cx="8640762" cy="654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A50021"/>
                </a:solidFill>
              </a:rPr>
              <a:t>Абсолютная и качественная успеваемость</a:t>
            </a:r>
            <a:endParaRPr lang="ru-RU" sz="3600" b="1" dirty="0">
              <a:solidFill>
                <a:srgbClr val="A50021"/>
              </a:solidFill>
            </a:endParaRPr>
          </a:p>
        </p:txBody>
      </p:sp>
      <p:graphicFrame>
        <p:nvGraphicFramePr>
          <p:cNvPr id="3074" name="Диаграмма 3"/>
          <p:cNvGraphicFramePr>
            <a:graphicFrameLocks/>
          </p:cNvGraphicFramePr>
          <p:nvPr/>
        </p:nvGraphicFramePr>
        <p:xfrm>
          <a:off x="323850" y="1196975"/>
          <a:ext cx="8496300" cy="5327650"/>
        </p:xfrm>
        <a:graphic>
          <a:graphicData uri="http://schemas.openxmlformats.org/presentationml/2006/ole">
            <p:oleObj spid="_x0000_s3091" r:id="rId3" imgW="8498561" imgH="5328366" progId="Excel.Sheet.8">
              <p:embed/>
            </p:oleObj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5826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A50021"/>
                </a:solidFill>
              </a:rPr>
              <a:t>Качественная успеваемость</a:t>
            </a:r>
            <a:endParaRPr lang="ru-RU" sz="3600" b="1" dirty="0">
              <a:solidFill>
                <a:srgbClr val="A50021"/>
              </a:solidFill>
            </a:endParaRPr>
          </a:p>
        </p:txBody>
      </p:sp>
      <p:graphicFrame>
        <p:nvGraphicFramePr>
          <p:cNvPr id="4098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268413"/>
          <a:ext cx="8964613" cy="5329237"/>
        </p:xfrm>
        <a:graphic>
          <a:graphicData uri="http://schemas.openxmlformats.org/presentationml/2006/ole">
            <p:oleObj spid="_x0000_s4115" r:id="rId3" imgW="8967993" imgH="5328366" progId="Excel.Sheet.8">
              <p:embed/>
            </p:oleObj>
          </a:graphicData>
        </a:graphic>
      </p:graphicFrame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777875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A50021"/>
                </a:solidFill>
              </a:rPr>
              <a:t>Государственная итоговая аттестация</a:t>
            </a:r>
          </a:p>
        </p:txBody>
      </p:sp>
      <p:graphicFrame>
        <p:nvGraphicFramePr>
          <p:cNvPr id="5122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0825" y="1268413"/>
          <a:ext cx="8569325" cy="5184775"/>
        </p:xfrm>
        <a:graphic>
          <a:graphicData uri="http://schemas.openxmlformats.org/presentationml/2006/ole">
            <p:oleObj spid="_x0000_s5139" r:id="rId3" imgW="8571719" imgH="5188146" progId="Excel.Sheet.8">
              <p:embed/>
            </p:oleObj>
          </a:graphicData>
        </a:graphic>
      </p:graphicFrame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1EE07B-5673-4AF9-A4BD-3C9B4700FC99}" type="slidenum">
              <a:rPr lang="ru-RU" smtClean="0">
                <a:latin typeface="Times New Roman" pitchFamily="18" charset="0"/>
              </a:rPr>
              <a:pPr/>
              <a:t>47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фото БОССа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64087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195736" y="404664"/>
            <a:ext cx="468052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Руководители ПО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43664" cy="11430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</a:rPr>
              <a:t>«Второй Всероссийский Смотр-конкурс на </a:t>
            </a:r>
            <a:r>
              <a:rPr lang="ru-RU" sz="2800" b="1" dirty="0" err="1" smtClean="0">
                <a:solidFill>
                  <a:srgbClr val="A50021"/>
                </a:solidFill>
              </a:rPr>
              <a:t>лучшуюю</a:t>
            </a:r>
            <a:r>
              <a:rPr lang="ru-RU" sz="2800" b="1" dirty="0" smtClean="0">
                <a:solidFill>
                  <a:srgbClr val="A50021"/>
                </a:solidFill>
              </a:rPr>
              <a:t> презентацию опыта работы образовательных учреждений -2017»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10" name="Содержимое 9" descr="DSC_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8902" y="1556793"/>
            <a:ext cx="7008427" cy="465985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66EE-73C4-4EB3-B282-59A8127F2546}" type="slidenum">
              <a:rPr lang="ru-RU" smtClean="0"/>
              <a:pPr>
                <a:defRPr/>
              </a:pPr>
              <a:t>48</a:t>
            </a:fld>
            <a:endParaRPr lang="ru-RU" sz="1400"/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3116"/>
            <a:ext cx="7772400" cy="1143000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A50021"/>
                </a:solidFill>
              </a:rPr>
              <a:t>Спасибо за внимание!</a:t>
            </a:r>
            <a:endParaRPr lang="ru-RU" sz="5400" b="1" dirty="0">
              <a:solidFill>
                <a:srgbClr val="A5002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66EE-73C4-4EB3-B282-59A8127F2546}" type="slidenum">
              <a:rPr lang="ru-RU" smtClean="0"/>
              <a:pPr>
                <a:defRPr/>
              </a:pPr>
              <a:t>49</a:t>
            </a:fld>
            <a:endParaRPr lang="ru-RU" sz="1400"/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795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50021"/>
                </a:solidFill>
              </a:rPr>
              <a:t>Инновационная площадка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0" y="1857375"/>
            <a:ext cx="8858250" cy="37433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dirty="0" smtClean="0">
                <a:solidFill>
                  <a:srgbClr val="002060"/>
                </a:solidFill>
              </a:rPr>
              <a:t>Организационно-педагогические условия применения дистанционных образовательных технологий в образовательном процессе профессиональной образовательной организации»</a:t>
            </a:r>
          </a:p>
          <a:p>
            <a:pPr algn="ctr">
              <a:buFont typeface="Wingdings" pitchFamily="2" charset="2"/>
              <a:buNone/>
            </a:pPr>
            <a:r>
              <a:rPr lang="ru-RU" dirty="0" smtClean="0">
                <a:solidFill>
                  <a:srgbClr val="002060"/>
                </a:solidFill>
              </a:rPr>
              <a:t>Приказ </a:t>
            </a:r>
            <a:r>
              <a:rPr lang="ru-RU" dirty="0" err="1" smtClean="0">
                <a:solidFill>
                  <a:srgbClr val="002060"/>
                </a:solidFill>
              </a:rPr>
              <a:t>МОиН</a:t>
            </a:r>
            <a:r>
              <a:rPr lang="ru-RU" dirty="0" smtClean="0">
                <a:solidFill>
                  <a:srgbClr val="002060"/>
                </a:solidFill>
              </a:rPr>
              <a:t> Челябинской области</a:t>
            </a:r>
          </a:p>
          <a:p>
            <a:pPr algn="ctr">
              <a:buFont typeface="Wingdings" pitchFamily="2" charset="2"/>
              <a:buNone/>
            </a:pPr>
            <a:r>
              <a:rPr lang="ru-RU" dirty="0" smtClean="0">
                <a:solidFill>
                  <a:srgbClr val="002060"/>
                </a:solidFill>
              </a:rPr>
              <a:t> № 01/9 от 10 января 2017 года</a:t>
            </a:r>
          </a:p>
          <a:p>
            <a:pPr algn="ctr">
              <a:buFont typeface="Wingdings" pitchFamily="2" charset="2"/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0016EF-0BE1-4DAF-B0E4-3FD6CBF00692}" type="slidenum">
              <a:rPr lang="ru-RU" smtClean="0">
                <a:latin typeface="Times New Roman" pitchFamily="18" charset="0"/>
              </a:rPr>
              <a:pPr/>
              <a:t>5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1C546F-9FF6-4613-BFA2-874FF33DCEAB}" type="slidenum">
              <a:rPr lang="ru-RU" smtClean="0">
                <a:latin typeface="Times New Roman" pitchFamily="18" charset="0"/>
              </a:rPr>
              <a:pPr/>
              <a:t>6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Содержимое 4" descr="структур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441" b="8238"/>
          <a:stretch>
            <a:fillRect/>
          </a:stretch>
        </p:blipFill>
        <p:spPr>
          <a:xfrm>
            <a:off x="251520" y="836712"/>
            <a:ext cx="8640960" cy="5760640"/>
          </a:xfr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76456" cy="5715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A50021"/>
                </a:solidFill>
              </a:rPr>
              <a:t>Структура ГБОУ ПОО «</a:t>
            </a:r>
            <a:r>
              <a:rPr lang="ru-RU" sz="3200" b="1" dirty="0" err="1" smtClean="0">
                <a:solidFill>
                  <a:srgbClr val="A50021"/>
                </a:solidFill>
              </a:rPr>
              <a:t>ЗТТиЭ</a:t>
            </a:r>
            <a:r>
              <a:rPr lang="ru-RU" sz="3200" b="1" dirty="0" smtClean="0">
                <a:solidFill>
                  <a:srgbClr val="A50021"/>
                </a:solidFill>
              </a:rPr>
              <a:t>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8136904" cy="504056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учебный отдел 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учебно-производственный отдел 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методическая служба 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воспитательная служба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социально-психологическая служба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организационно-правовая служба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хозяйственная служба 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информационный центр</a:t>
            </a: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1C546F-9FF6-4613-BFA2-874FF33DCEAB}" type="slidenum">
              <a:rPr lang="ru-RU" smtClean="0">
                <a:latin typeface="Times New Roman" pitchFamily="18" charset="0"/>
              </a:rPr>
              <a:pPr/>
              <a:t>7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772400" cy="50405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50021"/>
                </a:solidFill>
              </a:rPr>
              <a:t>Нормативные документы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844824"/>
            <a:ext cx="7344816" cy="3384376"/>
          </a:xfrm>
        </p:spPr>
        <p:txBody>
          <a:bodyPr/>
          <a:lstStyle/>
          <a:p>
            <a:pPr>
              <a:buNone/>
              <a:defRPr/>
            </a:pPr>
            <a:endParaRPr lang="ru-RU" sz="4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</a:rPr>
              <a:t>72 локальных акта</a:t>
            </a:r>
          </a:p>
          <a:p>
            <a:pPr>
              <a:defRPr/>
            </a:pPr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</a:rPr>
              <a:t>Коллективный договор</a:t>
            </a:r>
          </a:p>
          <a:p>
            <a:pPr>
              <a:defRPr/>
            </a:pPr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1C546F-9FF6-4613-BFA2-874FF33DCEAB}" type="slidenum">
              <a:rPr lang="ru-RU" smtClean="0">
                <a:latin typeface="Times New Roman" pitchFamily="18" charset="0"/>
              </a:rPr>
              <a:pPr/>
              <a:t>8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1143000"/>
          </a:xfrm>
        </p:spPr>
        <p:txBody>
          <a:bodyPr/>
          <a:lstStyle/>
          <a:p>
            <a:pPr algn="ctr">
              <a:defRPr/>
            </a:pPr>
            <a:r>
              <a:rPr kumimoji="1" lang="ru-RU" altLang="ru-RU" sz="3600" b="1" kern="1200" dirty="0" smtClean="0">
                <a:solidFill>
                  <a:srgbClr val="A50021"/>
                </a:solidFill>
                <a:ea typeface="+mn-ea"/>
                <a:cs typeface="Times New Roman" pitchFamily="18" charset="0"/>
              </a:rPr>
              <a:t>Получение лицензии на специальности:</a:t>
            </a:r>
            <a:endParaRPr kumimoji="1" lang="ru-RU" altLang="ru-RU" sz="3600" b="1" kern="1200" dirty="0">
              <a:solidFill>
                <a:srgbClr val="A50021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386557" y="1628800"/>
            <a:ext cx="5337572" cy="4498925"/>
          </a:xfrm>
        </p:spPr>
        <p:txBody>
          <a:bodyPr/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</a:rPr>
              <a:t>43.02.011</a:t>
            </a:r>
            <a:r>
              <a:rPr lang="ru-RU" sz="2800" dirty="0">
                <a:solidFill>
                  <a:srgbClr val="002060"/>
                </a:solidFill>
              </a:rPr>
              <a:t> Туризм</a:t>
            </a:r>
          </a:p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</a:rPr>
              <a:t>43.02.10</a:t>
            </a:r>
            <a:r>
              <a:rPr lang="ru-RU" sz="2800" dirty="0">
                <a:solidFill>
                  <a:srgbClr val="002060"/>
                </a:solidFill>
              </a:rPr>
              <a:t> Гостиничный сервис;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23.02.01</a:t>
            </a:r>
            <a:r>
              <a:rPr lang="ru-RU" sz="2800" dirty="0" smtClean="0">
                <a:solidFill>
                  <a:srgbClr val="002060"/>
                </a:solidFill>
              </a:rPr>
              <a:t> Организация перевозок </a:t>
            </a:r>
          </a:p>
          <a:p>
            <a:pPr marL="0" indent="538163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и управления на транспорте </a:t>
            </a:r>
          </a:p>
          <a:p>
            <a:pPr marL="0" indent="538163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(по видам);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23.02.06</a:t>
            </a:r>
            <a:r>
              <a:rPr lang="ru-RU" sz="2800" dirty="0" smtClean="0">
                <a:solidFill>
                  <a:srgbClr val="002060"/>
                </a:solidFill>
              </a:rPr>
              <a:t> Техническая эксплуатация подвижного состава железных дорог;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4DA97D-600D-4E67-8DFD-CCF9489DF6D4}" type="slidenum">
              <a:rPr lang="ru-RU" smtClean="0">
                <a:latin typeface="Times New Roman" pitchFamily="18" charset="0"/>
              </a:rPr>
              <a:pPr/>
              <a:t>9</a:t>
            </a:fld>
            <a:endParaRPr lang="ru-RU" sz="1400" smtClean="0">
              <a:latin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33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Содержимое 4" descr="программа развити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628800"/>
            <a:ext cx="3174111" cy="448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">
  <a:themeElements>
    <a:clrScheme name="Природа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Природа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Природа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ирода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ирода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ирода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ирода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6701</TotalTime>
  <Words>835</Words>
  <Application>Microsoft Office PowerPoint</Application>
  <PresentationFormat>Экран (4:3)</PresentationFormat>
  <Paragraphs>245</Paragraphs>
  <Slides>49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Природа</vt:lpstr>
      <vt:lpstr>Worksheet</vt:lpstr>
      <vt:lpstr>Лист Microsoft Office Excel 97-2003</vt:lpstr>
      <vt:lpstr>                   Реализация современных практик и технологий как условие повышения качества образовательного процесса в ГБОУ ПОО «Златоустовский техникум технологий и экономики» </vt:lpstr>
      <vt:lpstr>Качество  образовательного процесса:</vt:lpstr>
      <vt:lpstr>ГБОУ ПОО «ЗТТиЭ» сегодня</vt:lpstr>
      <vt:lpstr>В техникуме реализуются:</vt:lpstr>
      <vt:lpstr>Инновационная площадка</vt:lpstr>
      <vt:lpstr>Структура ГБОУ ПОО «ЗТТиЭ»</vt:lpstr>
      <vt:lpstr>Слайд 7</vt:lpstr>
      <vt:lpstr>Нормативные документы</vt:lpstr>
      <vt:lpstr>Получение лицензии на специальности:</vt:lpstr>
      <vt:lpstr>  2017 год        ТОП-50</vt:lpstr>
      <vt:lpstr>Набор на 2017-18 учебный год</vt:lpstr>
      <vt:lpstr>Получение лицензии  на основное образование:</vt:lpstr>
      <vt:lpstr>Профсоюзная организация</vt:lpstr>
      <vt:lpstr>Спартакиада среди сотрудников техникума</vt:lpstr>
      <vt:lpstr>Грамоты и благодарственные письма</vt:lpstr>
      <vt:lpstr>Дни администрации на отделениях</vt:lpstr>
      <vt:lpstr>Повышение квалификации и стажировки</vt:lpstr>
      <vt:lpstr> Количество педагогических работников, обучившихся на курсах повышения квалификации и прошедших стажировку </vt:lpstr>
      <vt:lpstr>Научно – практические семинары </vt:lpstr>
      <vt:lpstr>Преподаватель  года</vt:lpstr>
      <vt:lpstr>Вакансии</vt:lpstr>
      <vt:lpstr>Слайд 22</vt:lpstr>
      <vt:lpstr>Профориентационная работа 1-й уровень -  для детей старшего дошкольного возраста (ознакомительный )</vt:lpstr>
      <vt:lpstr>    2-й уровень –  для школьников с I по IV класс (уровень профпросвещения)</vt:lpstr>
      <vt:lpstr>3-й уровень –для школьников V - VII классов (поисковый)</vt:lpstr>
      <vt:lpstr>4-й уровень –  для школьников  VIII - IX классов (ориентирующий)</vt:lpstr>
      <vt:lpstr>   5- й уровень (уточняющий)  Встреча с социальными партнерами Специальность «Туризм»</vt:lpstr>
      <vt:lpstr>   Встреча с социальными партнерами: Специальность «Техническая эксплуатация и обслуживание электрического и электромеханичес- кого оборудования (по отраслям)»</vt:lpstr>
      <vt:lpstr>Мастер – классы от выпускников техникума для обучающихся </vt:lpstr>
      <vt:lpstr>6 - й уровень работодатели, родители и население</vt:lpstr>
      <vt:lpstr>Проекты «Я б в рабочие пошел…»</vt:lpstr>
      <vt:lpstr>Участие в демонстрации  1 Мая Городской марш профессий</vt:lpstr>
      <vt:lpstr>Сайт ГБОУ ПОО «ЗТТиЭ»   ztte.ru</vt:lpstr>
      <vt:lpstr>Открытие специализированного центра компетенций WorldSkills,  направление «Сварочное производство» </vt:lpstr>
      <vt:lpstr> Проведение III регионального чемпионата по профессиональному мастерству  WorldSkills-Челябинск, октябрь  2015</vt:lpstr>
      <vt:lpstr>Проведение Полуфинала национального чемпионата «Молодые профессионалы» WorldSkills (УрФО), апрель 2016 г.</vt:lpstr>
      <vt:lpstr> Проведение IV регионального чемпионата по профессиональному мастерству   «Молодые профессионалы»  (WorldSkills – Южный Урал), ноябрь  2016</vt:lpstr>
      <vt:lpstr>Областные конкурсы профессионального мастерства</vt:lpstr>
      <vt:lpstr>Слайд 39</vt:lpstr>
      <vt:lpstr>Слайд 40</vt:lpstr>
      <vt:lpstr>Создание условий для участников образовательного процесса</vt:lpstr>
      <vt:lpstr>Формирование системы непрерывного профессионального образования и профессиональной подготовки</vt:lpstr>
      <vt:lpstr>   Количество студентов ГБОУ ПОО «ЗТТиЭ», прошедших обучение в МЦПК</vt:lpstr>
      <vt:lpstr>Абсолютная и качественная успеваемость</vt:lpstr>
      <vt:lpstr>Качественная успеваемость</vt:lpstr>
      <vt:lpstr>Государственная итоговая аттестация</vt:lpstr>
      <vt:lpstr>Слайд 47</vt:lpstr>
      <vt:lpstr>«Второй Всероссийский Смотр-конкурс на лучшуюю презентацию опыта работы образовательных учреждений -2017»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и планирование научно-методической работы в Каргопольском педагогическим колледже</dc:title>
  <dc:creator>Герасимов С.А.</dc:creator>
  <cp:lastModifiedBy>методист</cp:lastModifiedBy>
  <cp:revision>550</cp:revision>
  <cp:lastPrinted>1601-01-01T00:00:00Z</cp:lastPrinted>
  <dcterms:created xsi:type="dcterms:W3CDTF">2005-08-28T07:04:17Z</dcterms:created>
  <dcterms:modified xsi:type="dcterms:W3CDTF">2017-05-18T04:47:26Z</dcterms:modified>
</cp:coreProperties>
</file>