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3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3" r:id="rId13"/>
    <p:sldId id="274" r:id="rId14"/>
    <p:sldId id="276" r:id="rId15"/>
    <p:sldId id="275" r:id="rId16"/>
    <p:sldId id="270" r:id="rId17"/>
    <p:sldId id="271" r:id="rId18"/>
    <p:sldId id="272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6B482"/>
    <a:srgbClr val="5DD5FF"/>
    <a:srgbClr val="BF95DF"/>
    <a:srgbClr val="F76353"/>
    <a:srgbClr val="B2DE82"/>
    <a:srgbClr val="FF9966"/>
    <a:srgbClr val="FBDAC1"/>
    <a:srgbClr val="CAC5C0"/>
    <a:srgbClr val="A58C51"/>
    <a:srgbClr val="97000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6453CC3-B74D-4DC9-93D1-B25A2EAB58FC}"/>
              </a:ext>
            </a:extLst>
          </p:cNvPr>
          <p:cNvSpPr txBox="1"/>
          <p:nvPr/>
        </p:nvSpPr>
        <p:spPr>
          <a:xfrm>
            <a:off x="1630725" y="0"/>
            <a:ext cx="7513275" cy="138499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>
                <a:ln w="0"/>
                <a:solidFill>
                  <a:srgbClr val="002060"/>
                </a:solidFill>
                <a:effectLst/>
              </a:rPr>
              <a:t>ГБПОУ «Челябинский государственный </a:t>
            </a:r>
          </a:p>
          <a:p>
            <a:r>
              <a:rPr lang="ru-RU" sz="2800" b="1" cap="all" dirty="0">
                <a:ln w="0"/>
                <a:solidFill>
                  <a:srgbClr val="002060"/>
                </a:solidFill>
                <a:effectLst/>
              </a:rPr>
              <a:t>промышленно-гуманитарный техникум </a:t>
            </a:r>
          </a:p>
          <a:p>
            <a:r>
              <a:rPr lang="ru-RU" sz="2800" b="1" cap="all" dirty="0">
                <a:ln w="0"/>
                <a:solidFill>
                  <a:srgbClr val="002060"/>
                </a:solidFill>
                <a:effectLst/>
              </a:rPr>
              <a:t>Имени А.В. Яковлева»</a:t>
            </a:r>
          </a:p>
        </p:txBody>
      </p:sp>
      <p:pic>
        <p:nvPicPr>
          <p:cNvPr id="5" name="Picture 8" descr="http://www.chgpgt.ru/assets/images/logo.png">
            <a:extLst>
              <a:ext uri="{FF2B5EF4-FFF2-40B4-BE49-F238E27FC236}">
                <a16:creationId xmlns:a16="http://schemas.microsoft.com/office/drawing/2014/main" xmlns="" id="{3A024A86-1693-4D06-8492-1359D1D8A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1331640" cy="130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A6FE646-6F39-4BCC-8A1C-EDBD6249FCE8}"/>
              </a:ext>
            </a:extLst>
          </p:cNvPr>
          <p:cNvSpPr txBox="1"/>
          <p:nvPr/>
        </p:nvSpPr>
        <p:spPr>
          <a:xfrm>
            <a:off x="424464" y="2030626"/>
            <a:ext cx="8562280" cy="36625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 w="0"/>
                <a:solidFill>
                  <a:srgbClr val="002060"/>
                </a:solidFill>
                <a:effectLst/>
              </a:rPr>
              <a:t>Управление региональным </a:t>
            </a:r>
          </a:p>
          <a:p>
            <a:pPr algn="ctr"/>
            <a:r>
              <a:rPr lang="ru-RU" sz="3600" b="1" cap="all" dirty="0">
                <a:ln w="0"/>
                <a:solidFill>
                  <a:srgbClr val="002060"/>
                </a:solidFill>
                <a:effectLst/>
              </a:rPr>
              <a:t>исследовательским проектом </a:t>
            </a:r>
          </a:p>
          <a:p>
            <a:pPr algn="ctr"/>
            <a:r>
              <a:rPr lang="ru-RU" sz="4000" b="1" cap="all" dirty="0">
                <a:ln w="0"/>
                <a:solidFill>
                  <a:srgbClr val="002060"/>
                </a:solidFill>
                <a:effectLst/>
              </a:rPr>
              <a:t>«Наставничество как </a:t>
            </a:r>
          </a:p>
          <a:p>
            <a:pPr algn="ctr"/>
            <a:r>
              <a:rPr lang="ru-RU" sz="4000" b="1" cap="all" dirty="0">
                <a:ln w="0"/>
                <a:solidFill>
                  <a:srgbClr val="002060"/>
                </a:solidFill>
                <a:effectLst/>
              </a:rPr>
              <a:t>условие кадрового обеспечения </a:t>
            </a:r>
          </a:p>
          <a:p>
            <a:pPr algn="ctr"/>
            <a:r>
              <a:rPr lang="ru-RU" sz="4000" b="1" cap="all" dirty="0">
                <a:ln w="0"/>
                <a:solidFill>
                  <a:srgbClr val="002060"/>
                </a:solidFill>
                <a:effectLst/>
              </a:rPr>
              <a:t>промышленного роста»</a:t>
            </a:r>
          </a:p>
          <a:p>
            <a:pPr algn="r"/>
            <a:r>
              <a:rPr lang="ru-RU" sz="2000" b="1" cap="all" dirty="0">
                <a:ln w="0"/>
                <a:solidFill>
                  <a:srgbClr val="002060"/>
                </a:solidFill>
                <a:effectLst/>
              </a:rPr>
              <a:t>Н.А. Пименова, директор </a:t>
            </a:r>
          </a:p>
          <a:p>
            <a:pPr algn="r"/>
            <a:r>
              <a:rPr lang="ru-RU" sz="2000" b="1" cap="all" dirty="0">
                <a:ln w="0"/>
                <a:solidFill>
                  <a:srgbClr val="002060"/>
                </a:solidFill>
                <a:effectLst/>
              </a:rPr>
              <a:t>ЧГПГТ им. А.В. Яковлева</a:t>
            </a:r>
          </a:p>
        </p:txBody>
      </p:sp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61645FF5-0229-4572-B443-6B33A4B5C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4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6400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CDEB819-91FA-4672-884D-D7E93777278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8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99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B7DC895-6D22-40D0-9838-E2EDC5189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4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0145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81C8F44-DAF1-4677-A62B-DF31B30608C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146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6777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943F627-D2C3-474B-A0C0-8901A227E04A}"/>
              </a:ext>
            </a:extLst>
          </p:cNvPr>
          <p:cNvSpPr txBox="1"/>
          <p:nvPr/>
        </p:nvSpPr>
        <p:spPr>
          <a:xfrm>
            <a:off x="2175649" y="116632"/>
            <a:ext cx="499008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Матрица компетенций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6BA3B81D-F094-4497-B62D-B3330E4674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24272624"/>
              </p:ext>
            </p:extLst>
          </p:nvPr>
        </p:nvGraphicFramePr>
        <p:xfrm>
          <a:off x="135220" y="1481406"/>
          <a:ext cx="8874677" cy="394274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864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35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3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06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8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5789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9473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2236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1315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4999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6052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3947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96049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7631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93419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331576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322366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331576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138962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29155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376586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417893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359207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653943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174999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184209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  <a:gridCol w="202630">
                  <a:extLst>
                    <a:ext uri="{9D8B030D-6E8A-4147-A177-3AD203B41FA5}">
                      <a16:colId xmlns:a16="http://schemas.microsoft.com/office/drawing/2014/main" xmlns="" val="20026"/>
                    </a:ext>
                  </a:extLst>
                </a:gridCol>
              </a:tblGrid>
              <a:tr h="16682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№ п/п</a:t>
                      </a:r>
                    </a:p>
                  </a:txBody>
                  <a:tcPr marL="5334" marR="5334" marT="533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Специальность/ профессия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Основная специальность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vert="vert270" anchor="ctr"/>
                </a:tc>
                <a:tc gridSpan="24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Мультифункциональность</a:t>
                      </a:r>
                      <a:endParaRPr lang="ru-RU" sz="1000" b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34" marR="5334" marT="533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09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Газорезчик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Сварщик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Слесарь-ремонтник</a:t>
                      </a:r>
                    </a:p>
                  </a:txBody>
                  <a:tcPr marL="5334" marR="5334" marT="533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Электромонтер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Стропальщик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Токарь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378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Способы соединения деталей под сварку; правила и виды маркировки собранных узлов.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Ручная кислородная резка.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Устройство применяемого оборудования и инструмента для резки.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Строение и свойства газового пламени и плазменной дуги, приемы резки.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Ручная дуговая сварка деталей аппаратов, узлов, конструкций и трубопроводов.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Устройство различной электросварочной аппаратуры, особенности сварки и дуговой резки на переменном и постоянном токе.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Способы испытания сварных швов, виды дефектов в сварных швах и методы их предупреждения и устранения.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Принципы подбора режима сварки по приборам, марки и типы электродов, механические свойства свариваемых металлов.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Выбор технологической последовательности наложения швов и режимов сварки.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Правила подготовки кромок изделий для сварки, типы разделок и обозначение сварных швов на чертежах.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Чтение чертежей, проектной документации, составление эскизов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Основы деталей машин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Устройство, назначение и правила применения используемых контрольно-измерительных инструментов.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Безопасные приемы работы ручным, электро, </a:t>
                      </a:r>
                      <a:r>
                        <a:rPr lang="ru-RU" sz="6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пневмо</a:t>
                      </a: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инструментом.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Систему допусков и посадок, квалитеты и параметры шероховатости.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Геометрические построения при разметке.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Способы определения преждевременного износа деталей.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Способы восстановления и упрочнения изношенных деталей и нанесения защитного покрытия.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Разборка, ремонт и сборка узлов и аппаратов средней сложности, арматуры электроосвещения.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Устройство и принцип работы электромашин переменного и постоянного тока.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Правила </a:t>
                      </a:r>
                      <a:r>
                        <a:rPr lang="ru-RU" sz="6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строповки</a:t>
                      </a: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, подъема, перемещения грузов; правила эксплуатации грузоподъемных средств и механизмов, управляемых с пола.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Основы токарных операций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Выбор режущего инструмента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Определение режимов резания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vert="vert27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9244"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Б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В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Г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Д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Ж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З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К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М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Н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П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Р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С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У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Ф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Ц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Ч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Ш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Щ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Ы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87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Техническая эксплуатация гидравлических машин, гидроприводов и </a:t>
                      </a:r>
                      <a:r>
                        <a:rPr lang="ru-RU" sz="75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гидропневмоавтоматики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84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Сварщик ручной сварки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84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Токарь-универсал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23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ОМД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99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Электромонтер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7432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58E00F4-64F8-493E-8617-F06E0254EC48}"/>
              </a:ext>
            </a:extLst>
          </p:cNvPr>
          <p:cNvSpPr txBox="1"/>
          <p:nvPr/>
        </p:nvSpPr>
        <p:spPr>
          <a:xfrm>
            <a:off x="1295184" y="116632"/>
            <a:ext cx="675101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Специальности и профессии, включенные в реализацию </a:t>
            </a:r>
          </a:p>
          <a:p>
            <a:pPr algn="ctr"/>
            <a:r>
              <a:rPr lang="ru-RU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дуального образования</a:t>
            </a:r>
            <a:endParaRPr lang="ru-RU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7FB1D8B-3156-4A07-85E5-BCA30DC99248}"/>
              </a:ext>
            </a:extLst>
          </p:cNvPr>
          <p:cNvSpPr txBox="1"/>
          <p:nvPr/>
        </p:nvSpPr>
        <p:spPr>
          <a:xfrm>
            <a:off x="328766" y="1355448"/>
            <a:ext cx="8815234" cy="420640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600" b="1" cap="all" dirty="0">
                <a:ln w="0"/>
                <a:effectLst/>
                <a:latin typeface="+mj-lt"/>
                <a:ea typeface="Times New Roman"/>
                <a:cs typeface="Times New Roman"/>
              </a:rPr>
              <a:t> Сварочное производство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600" b="1" cap="all" dirty="0">
                <a:ln w="0"/>
                <a:effectLst/>
                <a:latin typeface="+mj-lt"/>
                <a:ea typeface="Times New Roman"/>
                <a:cs typeface="Times New Roman"/>
              </a:rPr>
              <a:t> Техническая эксплуатация и обслуживание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600" b="1" cap="all" dirty="0">
                <a:ln w="0"/>
                <a:effectLst/>
                <a:latin typeface="+mj-lt"/>
                <a:ea typeface="Times New Roman"/>
                <a:cs typeface="Times New Roman"/>
              </a:rPr>
              <a:t>     электрического и электромеханического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600" b="1" cap="all" dirty="0">
                <a:ln w="0"/>
                <a:effectLst/>
                <a:latin typeface="+mj-lt"/>
                <a:ea typeface="Times New Roman"/>
                <a:cs typeface="Times New Roman"/>
              </a:rPr>
              <a:t>     оборудования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600" b="1" cap="all" dirty="0">
                <a:ln w="0"/>
                <a:effectLst/>
                <a:latin typeface="+mj-lt"/>
                <a:ea typeface="Times New Roman"/>
                <a:cs typeface="Times New Roman"/>
              </a:rPr>
              <a:t> Техническая эксплуатация гидравлических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600" b="1" cap="all" dirty="0">
                <a:ln w="0"/>
                <a:effectLst/>
                <a:latin typeface="+mj-lt"/>
                <a:ea typeface="Times New Roman"/>
                <a:cs typeface="Times New Roman"/>
              </a:rPr>
              <a:t>     машин, гидроприводов и </a:t>
            </a:r>
            <a:r>
              <a:rPr lang="ru-RU" sz="2600" b="1" cap="all" dirty="0" err="1">
                <a:ln w="0"/>
                <a:effectLst/>
                <a:latin typeface="+mj-lt"/>
                <a:ea typeface="Times New Roman"/>
                <a:cs typeface="Times New Roman"/>
              </a:rPr>
              <a:t>гидропневмоавтоматики</a:t>
            </a:r>
            <a:endParaRPr lang="ru-RU" sz="2600" b="1" cap="all" dirty="0">
              <a:ln w="0"/>
              <a:effectLst/>
              <a:latin typeface="+mj-lt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600" b="1" cap="all" dirty="0">
                <a:ln w="0"/>
                <a:effectLst/>
                <a:latin typeface="+mj-lt"/>
                <a:ea typeface="Times New Roman"/>
                <a:cs typeface="Times New Roman"/>
              </a:rPr>
              <a:t> Обработка металлов давлением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600" b="1" cap="all" dirty="0">
                <a:ln w="0"/>
                <a:effectLst/>
                <a:latin typeface="+mj-lt"/>
                <a:ea typeface="Times New Roman"/>
                <a:cs typeface="Times New Roman"/>
              </a:rPr>
              <a:t> Сварщик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600" b="1" cap="all" dirty="0">
                <a:ln w="0"/>
                <a:effectLst/>
                <a:latin typeface="+mj-lt"/>
                <a:ea typeface="Times New Roman"/>
                <a:cs typeface="Times New Roman"/>
              </a:rPr>
              <a:t> Токарь-универсал</a:t>
            </a:r>
          </a:p>
        </p:txBody>
      </p:sp>
    </p:spTree>
    <p:extLst>
      <p:ext uri="{BB962C8B-B14F-4D97-AF65-F5344CB8AC3E}">
        <p14:creationId xmlns:p14="http://schemas.microsoft.com/office/powerpoint/2010/main" xmlns="" val="203802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Соединитель: изогнутый 101">
            <a:extLst>
              <a:ext uri="{FF2B5EF4-FFF2-40B4-BE49-F238E27FC236}">
                <a16:creationId xmlns:a16="http://schemas.microsoft.com/office/drawing/2014/main" xmlns="" id="{4CA72B42-CB95-43EB-B3C6-120394B4890B}"/>
              </a:ext>
            </a:extLst>
          </p:cNvPr>
          <p:cNvCxnSpPr>
            <a:cxnSpLocks/>
          </p:cNvCxnSpPr>
          <p:nvPr/>
        </p:nvCxnSpPr>
        <p:spPr>
          <a:xfrm rot="16200000" flipV="1">
            <a:off x="-724451" y="2793801"/>
            <a:ext cx="4399034" cy="2064220"/>
          </a:xfrm>
          <a:prstGeom prst="curvedConnector3">
            <a:avLst>
              <a:gd name="adj1" fmla="val -374"/>
            </a:avLst>
          </a:prstGeom>
          <a:ln w="47625">
            <a:solidFill>
              <a:srgbClr val="F6B4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оединитель: изогнутый 98">
            <a:extLst>
              <a:ext uri="{FF2B5EF4-FFF2-40B4-BE49-F238E27FC236}">
                <a16:creationId xmlns:a16="http://schemas.microsoft.com/office/drawing/2014/main" xmlns="" id="{5BADB93C-E57A-46F0-A577-1C280F2660B1}"/>
              </a:ext>
            </a:extLst>
          </p:cNvPr>
          <p:cNvCxnSpPr/>
          <p:nvPr/>
        </p:nvCxnSpPr>
        <p:spPr>
          <a:xfrm rot="16200000" flipH="1">
            <a:off x="510499" y="3809171"/>
            <a:ext cx="2374630" cy="1651480"/>
          </a:xfrm>
          <a:prstGeom prst="curvedConnector3">
            <a:avLst>
              <a:gd name="adj1" fmla="val 76712"/>
            </a:avLst>
          </a:prstGeom>
          <a:ln w="47625">
            <a:solidFill>
              <a:srgbClr val="5DD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оединитель: изогнутый 95">
            <a:extLst>
              <a:ext uri="{FF2B5EF4-FFF2-40B4-BE49-F238E27FC236}">
                <a16:creationId xmlns:a16="http://schemas.microsoft.com/office/drawing/2014/main" xmlns="" id="{A721172C-16F9-4569-B09F-E325B94FA29B}"/>
              </a:ext>
            </a:extLst>
          </p:cNvPr>
          <p:cNvCxnSpPr>
            <a:cxnSpLocks/>
          </p:cNvCxnSpPr>
          <p:nvPr/>
        </p:nvCxnSpPr>
        <p:spPr>
          <a:xfrm rot="16200000" flipV="1">
            <a:off x="1039884" y="3737445"/>
            <a:ext cx="1850985" cy="1212264"/>
          </a:xfrm>
          <a:prstGeom prst="curvedConnector3">
            <a:avLst/>
          </a:prstGeom>
          <a:ln w="47625">
            <a:solidFill>
              <a:srgbClr val="F6B4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оединитель: изогнутый 91">
            <a:extLst>
              <a:ext uri="{FF2B5EF4-FFF2-40B4-BE49-F238E27FC236}">
                <a16:creationId xmlns:a16="http://schemas.microsoft.com/office/drawing/2014/main" xmlns="" id="{BEE6A95B-0C01-46B9-B542-FBF901376230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1771521" y="2424853"/>
            <a:ext cx="4300666" cy="993230"/>
          </a:xfrm>
          <a:prstGeom prst="curvedConnector2">
            <a:avLst/>
          </a:prstGeom>
          <a:ln w="47625">
            <a:solidFill>
              <a:srgbClr val="5DD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Соединитель: изогнутый 86">
            <a:extLst>
              <a:ext uri="{FF2B5EF4-FFF2-40B4-BE49-F238E27FC236}">
                <a16:creationId xmlns:a16="http://schemas.microsoft.com/office/drawing/2014/main" xmlns="" id="{36A2185B-3163-4860-B31A-7C23F3C6817B}"/>
              </a:ext>
            </a:extLst>
          </p:cNvPr>
          <p:cNvCxnSpPr>
            <a:cxnSpLocks/>
            <a:endCxn id="23" idx="5"/>
          </p:cNvCxnSpPr>
          <p:nvPr/>
        </p:nvCxnSpPr>
        <p:spPr>
          <a:xfrm rot="5400000" flipH="1" flipV="1">
            <a:off x="6846096" y="3147287"/>
            <a:ext cx="3453768" cy="47981"/>
          </a:xfrm>
          <a:prstGeom prst="curvedConnector3">
            <a:avLst>
              <a:gd name="adj1" fmla="val 50000"/>
            </a:avLst>
          </a:prstGeom>
          <a:ln w="47625">
            <a:solidFill>
              <a:srgbClr val="BF95D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Соединитель: изогнутый 84">
            <a:extLst>
              <a:ext uri="{FF2B5EF4-FFF2-40B4-BE49-F238E27FC236}">
                <a16:creationId xmlns:a16="http://schemas.microsoft.com/office/drawing/2014/main" xmlns="" id="{311A1617-BE2D-4154-8F8C-2576B478411F}"/>
              </a:ext>
            </a:extLst>
          </p:cNvPr>
          <p:cNvCxnSpPr/>
          <p:nvPr/>
        </p:nvCxnSpPr>
        <p:spPr>
          <a:xfrm rot="16200000" flipV="1">
            <a:off x="6191367" y="3029703"/>
            <a:ext cx="2473307" cy="1263607"/>
          </a:xfrm>
          <a:prstGeom prst="curvedConnector3">
            <a:avLst/>
          </a:prstGeom>
          <a:ln w="47625">
            <a:solidFill>
              <a:srgbClr val="BF95D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Соединитель: изогнутый 81">
            <a:extLst>
              <a:ext uri="{FF2B5EF4-FFF2-40B4-BE49-F238E27FC236}">
                <a16:creationId xmlns:a16="http://schemas.microsoft.com/office/drawing/2014/main" xmlns="" id="{5CB1B3A6-45CB-47B7-8992-E212D567B827}"/>
              </a:ext>
            </a:extLst>
          </p:cNvPr>
          <p:cNvCxnSpPr>
            <a:cxnSpLocks/>
          </p:cNvCxnSpPr>
          <p:nvPr/>
        </p:nvCxnSpPr>
        <p:spPr>
          <a:xfrm rot="10800000">
            <a:off x="4044682" y="2383698"/>
            <a:ext cx="2983183" cy="2514462"/>
          </a:xfrm>
          <a:prstGeom prst="curvedConnector3">
            <a:avLst>
              <a:gd name="adj1" fmla="val 9683"/>
            </a:avLst>
          </a:prstGeom>
          <a:ln w="47625">
            <a:solidFill>
              <a:srgbClr val="BF95D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Соединитель: изогнутый 78">
            <a:extLst>
              <a:ext uri="{FF2B5EF4-FFF2-40B4-BE49-F238E27FC236}">
                <a16:creationId xmlns:a16="http://schemas.microsoft.com/office/drawing/2014/main" xmlns="" id="{B4121BC4-D5F4-4ED8-A36C-1ED1A79A76E9}"/>
              </a:ext>
            </a:extLst>
          </p:cNvPr>
          <p:cNvCxnSpPr>
            <a:cxnSpLocks/>
          </p:cNvCxnSpPr>
          <p:nvPr/>
        </p:nvCxnSpPr>
        <p:spPr>
          <a:xfrm rot="10800000">
            <a:off x="4908551" y="6025428"/>
            <a:ext cx="1685211" cy="381469"/>
          </a:xfrm>
          <a:prstGeom prst="curvedConnector3">
            <a:avLst/>
          </a:prstGeom>
          <a:ln w="47625">
            <a:solidFill>
              <a:srgbClr val="BF95D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Соединитель: изогнутый 76">
            <a:extLst>
              <a:ext uri="{FF2B5EF4-FFF2-40B4-BE49-F238E27FC236}">
                <a16:creationId xmlns:a16="http://schemas.microsoft.com/office/drawing/2014/main" xmlns="" id="{5281D6AF-60E5-487E-8546-B0E3AE18556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172432" y="3933607"/>
            <a:ext cx="108953" cy="2561967"/>
          </a:xfrm>
          <a:prstGeom prst="curvedConnector4">
            <a:avLst>
              <a:gd name="adj1" fmla="val -209815"/>
              <a:gd name="adj2" fmla="val 73608"/>
            </a:avLst>
          </a:prstGeom>
          <a:ln w="47625">
            <a:solidFill>
              <a:srgbClr val="F6B4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: изогнутый 71">
            <a:extLst>
              <a:ext uri="{FF2B5EF4-FFF2-40B4-BE49-F238E27FC236}">
                <a16:creationId xmlns:a16="http://schemas.microsoft.com/office/drawing/2014/main" xmlns="" id="{19D40478-6A33-47DB-BDA4-C4D4BF106F64}"/>
              </a:ext>
            </a:extLst>
          </p:cNvPr>
          <p:cNvCxnSpPr>
            <a:cxnSpLocks/>
            <a:endCxn id="6" idx="2"/>
          </p:cNvCxnSpPr>
          <p:nvPr/>
        </p:nvCxnSpPr>
        <p:spPr>
          <a:xfrm rot="5400000" flipH="1" flipV="1">
            <a:off x="3900472" y="3099889"/>
            <a:ext cx="2846750" cy="1496679"/>
          </a:xfrm>
          <a:prstGeom prst="curvedConnector3">
            <a:avLst>
              <a:gd name="adj1" fmla="val 50000"/>
            </a:avLst>
          </a:prstGeom>
          <a:ln w="47625">
            <a:solidFill>
              <a:srgbClr val="F6B4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Соединитель: изогнутый 69">
            <a:extLst>
              <a:ext uri="{FF2B5EF4-FFF2-40B4-BE49-F238E27FC236}">
                <a16:creationId xmlns:a16="http://schemas.microsoft.com/office/drawing/2014/main" xmlns="" id="{DE8EB827-7B4C-4520-9D03-E9104E47EAFD}"/>
              </a:ext>
            </a:extLst>
          </p:cNvPr>
          <p:cNvCxnSpPr>
            <a:cxnSpLocks/>
          </p:cNvCxnSpPr>
          <p:nvPr/>
        </p:nvCxnSpPr>
        <p:spPr>
          <a:xfrm rot="16200000" flipV="1">
            <a:off x="1830272" y="3973424"/>
            <a:ext cx="2367119" cy="6211"/>
          </a:xfrm>
          <a:prstGeom prst="curvedConnector3">
            <a:avLst/>
          </a:prstGeom>
          <a:ln w="47625">
            <a:solidFill>
              <a:srgbClr val="F6B4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Соединитель: изогнутый 62">
            <a:extLst>
              <a:ext uri="{FF2B5EF4-FFF2-40B4-BE49-F238E27FC236}">
                <a16:creationId xmlns:a16="http://schemas.microsoft.com/office/drawing/2014/main" xmlns="" id="{23C2688B-7AB9-4313-8DB4-54B7A1B56F63}"/>
              </a:ext>
            </a:extLst>
          </p:cNvPr>
          <p:cNvCxnSpPr>
            <a:cxnSpLocks/>
          </p:cNvCxnSpPr>
          <p:nvPr/>
        </p:nvCxnSpPr>
        <p:spPr>
          <a:xfrm rot="10800000" flipV="1">
            <a:off x="2085976" y="861379"/>
            <a:ext cx="5918457" cy="188599"/>
          </a:xfrm>
          <a:prstGeom prst="curvedConnector3">
            <a:avLst>
              <a:gd name="adj1" fmla="val 68234"/>
            </a:avLst>
          </a:prstGeom>
          <a:ln w="476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Соединитель: изогнутый 55">
            <a:extLst>
              <a:ext uri="{FF2B5EF4-FFF2-40B4-BE49-F238E27FC236}">
                <a16:creationId xmlns:a16="http://schemas.microsoft.com/office/drawing/2014/main" xmlns="" id="{33EDFCD0-4D97-48E8-82A8-DCC13474F239}"/>
              </a:ext>
            </a:extLst>
          </p:cNvPr>
          <p:cNvCxnSpPr>
            <a:cxnSpLocks/>
          </p:cNvCxnSpPr>
          <p:nvPr/>
        </p:nvCxnSpPr>
        <p:spPr>
          <a:xfrm>
            <a:off x="872074" y="1626394"/>
            <a:ext cx="1783438" cy="927336"/>
          </a:xfrm>
          <a:prstGeom prst="curvedConnector3">
            <a:avLst/>
          </a:prstGeom>
          <a:ln w="47625">
            <a:solidFill>
              <a:srgbClr val="B2DE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Соединитель: изогнутый 52">
            <a:extLst>
              <a:ext uri="{FF2B5EF4-FFF2-40B4-BE49-F238E27FC236}">
                <a16:creationId xmlns:a16="http://schemas.microsoft.com/office/drawing/2014/main" xmlns="" id="{A787E88D-4071-440E-8E07-7D0548459651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085975" y="1565190"/>
            <a:ext cx="3030537" cy="581481"/>
          </a:xfrm>
          <a:prstGeom prst="curvedConnector3">
            <a:avLst/>
          </a:prstGeom>
          <a:ln w="4762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AAB2682-CE24-435E-B8EC-1B93FC9697FE}"/>
              </a:ext>
            </a:extLst>
          </p:cNvPr>
          <p:cNvSpPr txBox="1"/>
          <p:nvPr/>
        </p:nvSpPr>
        <p:spPr>
          <a:xfrm>
            <a:off x="759140" y="116632"/>
            <a:ext cx="7823103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Структура управления инновационным проектом</a:t>
            </a:r>
          </a:p>
        </p:txBody>
      </p:sp>
      <p:sp>
        <p:nvSpPr>
          <p:cNvPr id="3" name="AutoShape 21">
            <a:extLst>
              <a:ext uri="{FF2B5EF4-FFF2-40B4-BE49-F238E27FC236}">
                <a16:creationId xmlns:a16="http://schemas.microsoft.com/office/drawing/2014/main" xmlns="" id="{4CB22EBA-00A1-4EAD-ACF5-0F10B9DB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806" y="951706"/>
            <a:ext cx="1749169" cy="674688"/>
          </a:xfrm>
          <a:prstGeom prst="roundRect">
            <a:avLst>
              <a:gd name="adj" fmla="val 16667"/>
            </a:avLst>
          </a:prstGeom>
          <a:solidFill>
            <a:srgbClr val="B2DE82"/>
          </a:solidFill>
          <a:ln w="9525">
            <a:noFill/>
            <a:round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ЗАКАЗЧИК</a:t>
            </a:r>
            <a:r>
              <a:rPr kumimoji="0" lang="en-US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 ЧТПЗ</a:t>
            </a: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" name="AutoShape 1">
            <a:extLst>
              <a:ext uri="{FF2B5EF4-FFF2-40B4-BE49-F238E27FC236}">
                <a16:creationId xmlns:a16="http://schemas.microsoft.com/office/drawing/2014/main" xmlns="" id="{68360CBF-0297-40D5-92A3-FEE06B14B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6982" y="2190322"/>
            <a:ext cx="1548435" cy="620536"/>
          </a:xfrm>
          <a:custGeom>
            <a:avLst/>
            <a:gdLst>
              <a:gd name="connsiteX0" fmla="*/ 0 w 1824038"/>
              <a:gd name="connsiteY0" fmla="*/ 62972 h 377825"/>
              <a:gd name="connsiteX1" fmla="*/ 62972 w 1824038"/>
              <a:gd name="connsiteY1" fmla="*/ 0 h 377825"/>
              <a:gd name="connsiteX2" fmla="*/ 1761066 w 1824038"/>
              <a:gd name="connsiteY2" fmla="*/ 0 h 377825"/>
              <a:gd name="connsiteX3" fmla="*/ 1824038 w 1824038"/>
              <a:gd name="connsiteY3" fmla="*/ 62972 h 377825"/>
              <a:gd name="connsiteX4" fmla="*/ 1824038 w 1824038"/>
              <a:gd name="connsiteY4" fmla="*/ 314853 h 377825"/>
              <a:gd name="connsiteX5" fmla="*/ 1761066 w 1824038"/>
              <a:gd name="connsiteY5" fmla="*/ 377825 h 377825"/>
              <a:gd name="connsiteX6" fmla="*/ 62972 w 1824038"/>
              <a:gd name="connsiteY6" fmla="*/ 377825 h 377825"/>
              <a:gd name="connsiteX7" fmla="*/ 0 w 1824038"/>
              <a:gd name="connsiteY7" fmla="*/ 314853 h 377825"/>
              <a:gd name="connsiteX8" fmla="*/ 0 w 1824038"/>
              <a:gd name="connsiteY8" fmla="*/ 62972 h 377825"/>
              <a:gd name="connsiteX0" fmla="*/ 0 w 2029984"/>
              <a:gd name="connsiteY0" fmla="*/ 63191 h 378044"/>
              <a:gd name="connsiteX1" fmla="*/ 62972 w 2029984"/>
              <a:gd name="connsiteY1" fmla="*/ 219 h 378044"/>
              <a:gd name="connsiteX2" fmla="*/ 1761066 w 2029984"/>
              <a:gd name="connsiteY2" fmla="*/ 219 h 378044"/>
              <a:gd name="connsiteX3" fmla="*/ 2029984 w 2029984"/>
              <a:gd name="connsiteY3" fmla="*/ 30240 h 378044"/>
              <a:gd name="connsiteX4" fmla="*/ 1824038 w 2029984"/>
              <a:gd name="connsiteY4" fmla="*/ 315072 h 378044"/>
              <a:gd name="connsiteX5" fmla="*/ 1761066 w 2029984"/>
              <a:gd name="connsiteY5" fmla="*/ 378044 h 378044"/>
              <a:gd name="connsiteX6" fmla="*/ 62972 w 2029984"/>
              <a:gd name="connsiteY6" fmla="*/ 378044 h 378044"/>
              <a:gd name="connsiteX7" fmla="*/ 0 w 2029984"/>
              <a:gd name="connsiteY7" fmla="*/ 315072 h 378044"/>
              <a:gd name="connsiteX8" fmla="*/ 0 w 2029984"/>
              <a:gd name="connsiteY8" fmla="*/ 63191 h 378044"/>
              <a:gd name="connsiteX0" fmla="*/ 204144 w 2234128"/>
              <a:gd name="connsiteY0" fmla="*/ 63191 h 402758"/>
              <a:gd name="connsiteX1" fmla="*/ 267116 w 2234128"/>
              <a:gd name="connsiteY1" fmla="*/ 219 h 402758"/>
              <a:gd name="connsiteX2" fmla="*/ 1965210 w 2234128"/>
              <a:gd name="connsiteY2" fmla="*/ 219 h 402758"/>
              <a:gd name="connsiteX3" fmla="*/ 2234128 w 2234128"/>
              <a:gd name="connsiteY3" fmla="*/ 30240 h 402758"/>
              <a:gd name="connsiteX4" fmla="*/ 2028182 w 2234128"/>
              <a:gd name="connsiteY4" fmla="*/ 315072 h 402758"/>
              <a:gd name="connsiteX5" fmla="*/ 1965210 w 2234128"/>
              <a:gd name="connsiteY5" fmla="*/ 378044 h 402758"/>
              <a:gd name="connsiteX6" fmla="*/ 3505 w 2234128"/>
              <a:gd name="connsiteY6" fmla="*/ 402758 h 402758"/>
              <a:gd name="connsiteX7" fmla="*/ 204144 w 2234128"/>
              <a:gd name="connsiteY7" fmla="*/ 315072 h 402758"/>
              <a:gd name="connsiteX8" fmla="*/ 204144 w 2234128"/>
              <a:gd name="connsiteY8" fmla="*/ 63191 h 40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4128" h="402758">
                <a:moveTo>
                  <a:pt x="204144" y="63191"/>
                </a:moveTo>
                <a:cubicBezTo>
                  <a:pt x="204144" y="28413"/>
                  <a:pt x="232338" y="219"/>
                  <a:pt x="267116" y="219"/>
                </a:cubicBezTo>
                <a:lnTo>
                  <a:pt x="1965210" y="219"/>
                </a:lnTo>
                <a:cubicBezTo>
                  <a:pt x="1999988" y="219"/>
                  <a:pt x="2234128" y="-4538"/>
                  <a:pt x="2234128" y="30240"/>
                </a:cubicBezTo>
                <a:cubicBezTo>
                  <a:pt x="2234128" y="114200"/>
                  <a:pt x="2028182" y="231112"/>
                  <a:pt x="2028182" y="315072"/>
                </a:cubicBezTo>
                <a:cubicBezTo>
                  <a:pt x="2028182" y="349850"/>
                  <a:pt x="1999988" y="378044"/>
                  <a:pt x="1965210" y="378044"/>
                </a:cubicBezTo>
                <a:lnTo>
                  <a:pt x="3505" y="402758"/>
                </a:lnTo>
                <a:cubicBezTo>
                  <a:pt x="-31273" y="402758"/>
                  <a:pt x="204144" y="349850"/>
                  <a:pt x="204144" y="315072"/>
                </a:cubicBezTo>
                <a:lnTo>
                  <a:pt x="204144" y="63191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БАЗОВЫЙ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" name="AutoShape 20">
            <a:extLst>
              <a:ext uri="{FF2B5EF4-FFF2-40B4-BE49-F238E27FC236}">
                <a16:creationId xmlns:a16="http://schemas.microsoft.com/office/drawing/2014/main" xmlns="" id="{27AB5903-AD2C-47A0-8280-1F5435F87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5518" y="3048921"/>
            <a:ext cx="1374144" cy="650451"/>
          </a:xfrm>
          <a:prstGeom prst="roundRect">
            <a:avLst>
              <a:gd name="adj" fmla="val 16667"/>
            </a:avLst>
          </a:prstGeom>
          <a:solidFill>
            <a:srgbClr val="5DD5FF"/>
          </a:solidFill>
          <a:ln w="9525">
            <a:noFill/>
            <a:round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ОБЕСПЕЧИВАЕТ РЕСУРСАМИ, ПОДДЕРЖИВАЕТ</a:t>
            </a:r>
            <a:endParaRPr kumimoji="0" lang="ru-RU" alt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xmlns="" id="{EED00E28-DFC7-46C0-AD68-04C1BC487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6512" y="1868488"/>
            <a:ext cx="1911350" cy="556365"/>
          </a:xfrm>
          <a:prstGeom prst="roundRect">
            <a:avLst>
              <a:gd name="adj" fmla="val 16667"/>
            </a:avLst>
          </a:prstGeom>
          <a:solidFill>
            <a:srgbClr val="F76353"/>
          </a:solidFill>
          <a:ln w="9525">
            <a:noFill/>
            <a:round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" name="AutoShape 19">
            <a:extLst>
              <a:ext uri="{FF2B5EF4-FFF2-40B4-BE49-F238E27FC236}">
                <a16:creationId xmlns:a16="http://schemas.microsoft.com/office/drawing/2014/main" xmlns="" id="{2DB4F849-3596-4D23-AB00-A73A79A3E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563" y="2775225"/>
            <a:ext cx="1265453" cy="672371"/>
          </a:xfrm>
          <a:prstGeom prst="roundRect">
            <a:avLst>
              <a:gd name="adj" fmla="val 16667"/>
            </a:avLst>
          </a:prstGeom>
          <a:solidFill>
            <a:srgbClr val="5DD5FF"/>
          </a:solidFill>
          <a:ln w="9525">
            <a:noFill/>
            <a:round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КУРАТОР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kumimoji="0" lang="ru-RU" altLang="ru-RU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xmlns="" id="{48DED984-A329-4BC8-B5FC-522A4F9BA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4578" y="1705061"/>
            <a:ext cx="1192578" cy="280773"/>
          </a:xfrm>
          <a:prstGeom prst="roundRect">
            <a:avLst>
              <a:gd name="adj" fmla="val 16667"/>
            </a:avLst>
          </a:prstGeom>
          <a:solidFill>
            <a:srgbClr val="B2DE82"/>
          </a:solidFill>
          <a:ln w="9525">
            <a:noFill/>
            <a:round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ИНИЦИИРУЕТ</a:t>
            </a:r>
            <a:endParaRPr kumimoji="0" lang="ru-RU" alt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" name="AutoShape 18">
            <a:extLst>
              <a:ext uri="{FF2B5EF4-FFF2-40B4-BE49-F238E27FC236}">
                <a16:creationId xmlns:a16="http://schemas.microsoft.com/office/drawing/2014/main" xmlns="" id="{440031FE-619B-4E08-9EB0-761E6A3E2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4321" y="2011120"/>
            <a:ext cx="1168514" cy="243559"/>
          </a:xfrm>
          <a:prstGeom prst="roundRect">
            <a:avLst>
              <a:gd name="adj" fmla="val 16667"/>
            </a:avLst>
          </a:prstGeom>
          <a:solidFill>
            <a:srgbClr val="B2DE82"/>
          </a:solidFill>
          <a:ln w="9525">
            <a:noFill/>
            <a:round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УТВЕРЖДАЕТ</a:t>
            </a:r>
            <a:endParaRPr kumimoji="0" lang="ru-RU" alt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xmlns="" id="{0B2990AC-4423-4F5F-9CE4-5968228A0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8713" y="3330918"/>
            <a:ext cx="1426347" cy="860254"/>
          </a:xfrm>
          <a:prstGeom prst="roundRect">
            <a:avLst>
              <a:gd name="adj" fmla="val 16667"/>
            </a:avLst>
          </a:prstGeom>
          <a:solidFill>
            <a:srgbClr val="F6B482"/>
          </a:solidFill>
          <a:ln w="9525">
            <a:noFill/>
            <a:round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ПЛАНИРУЕТ, КОНТРОЛИРУЕТ, ОБЕСПЕЧИВАЕТ РЕАЛИЗАЦИЮ</a:t>
            </a:r>
            <a:endParaRPr kumimoji="0" lang="ru-RU" alt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1" name="AutoShape 17">
            <a:extLst>
              <a:ext uri="{FF2B5EF4-FFF2-40B4-BE49-F238E27FC236}">
                <a16:creationId xmlns:a16="http://schemas.microsoft.com/office/drawing/2014/main" xmlns="" id="{BFC34C42-69DF-4B1F-BBA3-A5FC675A7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351" y="3987769"/>
            <a:ext cx="1213902" cy="666318"/>
          </a:xfrm>
          <a:prstGeom prst="roundRect">
            <a:avLst>
              <a:gd name="adj" fmla="val 16667"/>
            </a:avLst>
          </a:prstGeom>
          <a:solidFill>
            <a:srgbClr val="F6B482"/>
          </a:solidFill>
          <a:ln w="9525">
            <a:noFill/>
            <a:round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НАЗНАЧАЕТ, </a:t>
            </a:r>
            <a:endParaRPr kumimoji="0" lang="ru-RU" alt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ДЕЛЕГИРУЕТ ПОЛНОМОЧИЯ</a:t>
            </a:r>
            <a:endParaRPr kumimoji="0" lang="ru-RU" alt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AutoShape 5">
            <a:extLst>
              <a:ext uri="{FF2B5EF4-FFF2-40B4-BE49-F238E27FC236}">
                <a16:creationId xmlns:a16="http://schemas.microsoft.com/office/drawing/2014/main" xmlns="" id="{14CFE5A7-DC2D-456C-B4FE-4AABF8B48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1529" y="5161075"/>
            <a:ext cx="2419350" cy="1064869"/>
          </a:xfrm>
          <a:prstGeom prst="roundRect">
            <a:avLst>
              <a:gd name="adj" fmla="val 16667"/>
            </a:avLst>
          </a:prstGeom>
          <a:solidFill>
            <a:srgbClr val="F6B482"/>
          </a:solidFill>
          <a:ln w="9525">
            <a:noFill/>
            <a:round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</a:t>
            </a:r>
            <a:endParaRPr kumimoji="0" lang="ru-RU" altLang="ru-RU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(ДИРЕКТОР ТЕХНИКУМА)</a:t>
            </a: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AutoShape 16">
            <a:extLst>
              <a:ext uri="{FF2B5EF4-FFF2-40B4-BE49-F238E27FC236}">
                <a16:creationId xmlns:a16="http://schemas.microsoft.com/office/drawing/2014/main" xmlns="" id="{9DB712C6-5F18-4277-B648-EDCA71417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0333" y="4214857"/>
            <a:ext cx="1581150" cy="303169"/>
          </a:xfrm>
          <a:prstGeom prst="roundRect">
            <a:avLst>
              <a:gd name="adj" fmla="val 16667"/>
            </a:avLst>
          </a:prstGeom>
          <a:solidFill>
            <a:srgbClr val="BF95DF"/>
          </a:solidFill>
          <a:ln w="9525">
            <a:noFill/>
            <a:round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ВЫПОЛНЯЕТ РАБОТЫ</a:t>
            </a:r>
            <a:endParaRPr kumimoji="0" lang="ru-RU" alt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xmlns="" id="{D2A3C597-44B1-499E-B9C9-C518677A9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231" y="5076396"/>
            <a:ext cx="1213065" cy="235728"/>
          </a:xfrm>
          <a:prstGeom prst="roundRect">
            <a:avLst>
              <a:gd name="adj" fmla="val 16667"/>
            </a:avLst>
          </a:prstGeom>
          <a:solidFill>
            <a:srgbClr val="5DD5FF"/>
          </a:solidFill>
          <a:ln w="9525">
            <a:noFill/>
            <a:round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ОТЧИТЫВАЕТСЯ</a:t>
            </a:r>
            <a:endParaRPr kumimoji="0" lang="ru-RU" alt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6" name="AutoShape 7">
            <a:extLst>
              <a:ext uri="{FF2B5EF4-FFF2-40B4-BE49-F238E27FC236}">
                <a16:creationId xmlns:a16="http://schemas.microsoft.com/office/drawing/2014/main" xmlns="" id="{10808C52-7BE0-4FD0-8BED-0F7A89CF9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6850" y="4664075"/>
            <a:ext cx="1291453" cy="234085"/>
          </a:xfrm>
          <a:prstGeom prst="roundRect">
            <a:avLst>
              <a:gd name="adj" fmla="val 16667"/>
            </a:avLst>
          </a:prstGeom>
          <a:solidFill>
            <a:srgbClr val="F6B482"/>
          </a:solidFill>
          <a:ln w="9525">
            <a:noFill/>
            <a:round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РАЗРАБАТЫВАЕТ</a:t>
            </a:r>
            <a:endParaRPr kumimoji="0" lang="ru-RU" alt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7" name="AutoShape 14">
            <a:extLst>
              <a:ext uri="{FF2B5EF4-FFF2-40B4-BE49-F238E27FC236}">
                <a16:creationId xmlns:a16="http://schemas.microsoft.com/office/drawing/2014/main" xmlns="" id="{68002151-D8F0-4556-9E9F-BFCAE7B75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8740" y="4809678"/>
            <a:ext cx="1066937" cy="320675"/>
          </a:xfrm>
          <a:prstGeom prst="roundRect">
            <a:avLst>
              <a:gd name="adj" fmla="val 16667"/>
            </a:avLst>
          </a:prstGeom>
          <a:solidFill>
            <a:srgbClr val="F6B482"/>
          </a:solidFill>
          <a:ln w="9525">
            <a:noFill/>
            <a:round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</a:t>
            </a:r>
            <a:endParaRPr kumimoji="0" lang="ru-RU" alt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8" name="AutoShape 8">
            <a:extLst>
              <a:ext uri="{FF2B5EF4-FFF2-40B4-BE49-F238E27FC236}">
                <a16:creationId xmlns:a16="http://schemas.microsoft.com/office/drawing/2014/main" xmlns="" id="{14D68E85-C3DB-424C-8319-0471FBD96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7892" y="4898160"/>
            <a:ext cx="2534507" cy="1593850"/>
          </a:xfrm>
          <a:prstGeom prst="roundRect">
            <a:avLst>
              <a:gd name="adj" fmla="val 16667"/>
            </a:avLst>
          </a:prstGeom>
          <a:solidFill>
            <a:srgbClr val="BF95DF"/>
          </a:solidFill>
          <a:ln w="9525">
            <a:noFill/>
            <a:round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КОМАНДА ПРОЕКТА:</a:t>
            </a:r>
            <a:endParaRPr kumimoji="0" lang="ru-RU" altLang="ru-RU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ЗАМ. ДИРЕКТОРА ПО УР,</a:t>
            </a:r>
            <a:endParaRPr kumimoji="0" lang="ru-RU" altLang="ru-RU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ЗАМ. ДИРЕКТОРА ПО ПРАКТИКЕ,</a:t>
            </a:r>
            <a:endParaRPr kumimoji="0" lang="ru-RU" altLang="ru-RU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ЗАМ. ДИРЕКТОРА ПО ИНФ-ЦИИ,</a:t>
            </a:r>
            <a:endParaRPr kumimoji="0" lang="ru-RU" altLang="ru-RU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ЗАВ. ОТДЕЛЕНИЕМ, </a:t>
            </a:r>
            <a:endParaRPr kumimoji="0" lang="ru-RU" altLang="ru-RU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РУКОВОДИТЕЛЬ ССТИССВ,</a:t>
            </a:r>
            <a:endParaRPr kumimoji="0" lang="ru-RU" altLang="ru-RU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ТВОРЧЕСКАЯ ГРУППА</a:t>
            </a:r>
            <a:endParaRPr kumimoji="0" lang="ru-RU" altLang="ru-RU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" name="AutoShape 12">
            <a:extLst>
              <a:ext uri="{FF2B5EF4-FFF2-40B4-BE49-F238E27FC236}">
                <a16:creationId xmlns:a16="http://schemas.microsoft.com/office/drawing/2014/main" xmlns="" id="{423357CA-E829-4660-BF67-AD840CE85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7862" y="3596877"/>
            <a:ext cx="1295914" cy="265918"/>
          </a:xfrm>
          <a:prstGeom prst="roundRect">
            <a:avLst>
              <a:gd name="adj" fmla="val 16667"/>
            </a:avLst>
          </a:prstGeom>
          <a:solidFill>
            <a:srgbClr val="BF95DF"/>
          </a:solidFill>
          <a:ln w="9525">
            <a:noFill/>
            <a:round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РАБОТАЕТ НАД</a:t>
            </a:r>
            <a:endParaRPr kumimoji="0" lang="ru-RU" alt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1" name="AutoShape 9">
            <a:extLst>
              <a:ext uri="{FF2B5EF4-FFF2-40B4-BE49-F238E27FC236}">
                <a16:creationId xmlns:a16="http://schemas.microsoft.com/office/drawing/2014/main" xmlns="" id="{B6F4D247-07DC-4A86-93CC-88D5F6B9E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2437" y="2979154"/>
            <a:ext cx="806364" cy="319088"/>
          </a:xfrm>
          <a:prstGeom prst="roundRect">
            <a:avLst>
              <a:gd name="adj" fmla="val 16667"/>
            </a:avLst>
          </a:prstGeom>
          <a:solidFill>
            <a:srgbClr val="BF95DF"/>
          </a:solidFill>
          <a:ln w="9525">
            <a:noFill/>
            <a:round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СОЗДАЕТ</a:t>
            </a:r>
            <a:endParaRPr kumimoji="0" lang="ru-RU" alt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2" name="AutoShape 11">
            <a:extLst>
              <a:ext uri="{FF2B5EF4-FFF2-40B4-BE49-F238E27FC236}">
                <a16:creationId xmlns:a16="http://schemas.microsoft.com/office/drawing/2014/main" xmlns="" id="{FEB0FB14-B8A5-4408-8522-FE57B06DD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1946" y="803190"/>
            <a:ext cx="969568" cy="24016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noFill/>
            <a:round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ПОЛУЧАЕТ</a:t>
            </a:r>
            <a:endParaRPr kumimoji="0" lang="ru-RU" alt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686D28FA-1925-488D-B4A8-1640A2547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7862" y="740344"/>
            <a:ext cx="1838325" cy="824845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 ПРОЕКТА</a:t>
            </a: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0" name="AutoShape 15">
            <a:extLst>
              <a:ext uri="{FF2B5EF4-FFF2-40B4-BE49-F238E27FC236}">
                <a16:creationId xmlns:a16="http://schemas.microsoft.com/office/drawing/2014/main" xmlns="" id="{4BEE3F55-0932-4204-9E51-1C1EB4648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1689" y="6220412"/>
            <a:ext cx="1213065" cy="235728"/>
          </a:xfrm>
          <a:prstGeom prst="roundRect">
            <a:avLst>
              <a:gd name="adj" fmla="val 16667"/>
            </a:avLst>
          </a:prstGeom>
          <a:solidFill>
            <a:srgbClr val="BF95DF"/>
          </a:solidFill>
          <a:ln w="9525">
            <a:noFill/>
            <a:round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ОТЧИТЫВАЕТСЯ</a:t>
            </a:r>
            <a:endParaRPr kumimoji="0" lang="ru-RU" alt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1" name="AutoShape 15">
            <a:extLst>
              <a:ext uri="{FF2B5EF4-FFF2-40B4-BE49-F238E27FC236}">
                <a16:creationId xmlns:a16="http://schemas.microsoft.com/office/drawing/2014/main" xmlns="" id="{E74DB9ED-D12D-42F0-B3F3-5A9A3B8F7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533" y="5882990"/>
            <a:ext cx="1213065" cy="235728"/>
          </a:xfrm>
          <a:prstGeom prst="roundRect">
            <a:avLst>
              <a:gd name="adj" fmla="val 16667"/>
            </a:avLst>
          </a:prstGeom>
          <a:solidFill>
            <a:srgbClr val="F6B482"/>
          </a:solidFill>
          <a:ln w="9525">
            <a:noFill/>
            <a:round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ОТЧИТЫВАЕТСЯ</a:t>
            </a:r>
            <a:endParaRPr kumimoji="0" lang="ru-RU" alt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58" name="Соединитель: изогнутый 57">
            <a:extLst>
              <a:ext uri="{FF2B5EF4-FFF2-40B4-BE49-F238E27FC236}">
                <a16:creationId xmlns:a16="http://schemas.microsoft.com/office/drawing/2014/main" xmlns="" id="{59807BD6-555A-4FFB-90AA-0605FAACC295}"/>
              </a:ext>
            </a:extLst>
          </p:cNvPr>
          <p:cNvCxnSpPr>
            <a:stCxn id="6" idx="3"/>
            <a:endCxn id="23" idx="4"/>
          </p:cNvCxnSpPr>
          <p:nvPr/>
        </p:nvCxnSpPr>
        <p:spPr>
          <a:xfrm flipV="1">
            <a:off x="7027862" y="1565189"/>
            <a:ext cx="919163" cy="581482"/>
          </a:xfrm>
          <a:prstGeom prst="curvedConnector2">
            <a:avLst/>
          </a:prstGeom>
          <a:ln w="47625">
            <a:solidFill>
              <a:srgbClr val="F763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4579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03A0CA-2AF2-4AB5-859B-DA06BC2912F2}"/>
              </a:ext>
            </a:extLst>
          </p:cNvPr>
          <p:cNvSpPr txBox="1"/>
          <p:nvPr/>
        </p:nvSpPr>
        <p:spPr>
          <a:xfrm>
            <a:off x="719193" y="116632"/>
            <a:ext cx="7902997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Три категории наставников (по определению ЧТПЗ)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xmlns="" id="{D5166CBD-3072-4066-8C8A-9D51CCBC2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292" y="1081511"/>
            <a:ext cx="8229600" cy="534125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/>
              <a:t>1 уровень – инструктор. </a:t>
            </a:r>
            <a:r>
              <a:rPr lang="ru-RU" dirty="0"/>
              <a:t>Это рабочий, основной задачей которого является передача практических навыков на рабочем месте. Это также может быть специалист по конкретным точкам бизнеса или производства</a:t>
            </a:r>
          </a:p>
          <a:p>
            <a:pPr marL="0" indent="0" algn="just">
              <a:buNone/>
            </a:pPr>
            <a:r>
              <a:rPr lang="ru-RU" b="1" dirty="0"/>
              <a:t>2 уровень – мастер-инструктор. </a:t>
            </a:r>
            <a:r>
              <a:rPr lang="ru-RU" dirty="0"/>
              <a:t>Этот наставник организует работу в бригаде, выдает, проверяет и оценивает ежедневные задания</a:t>
            </a:r>
          </a:p>
          <a:p>
            <a:pPr marL="0" indent="0" algn="just">
              <a:buNone/>
            </a:pPr>
            <a:r>
              <a:rPr lang="ru-RU" b="1" dirty="0"/>
              <a:t>3 уровень – наставник.</a:t>
            </a:r>
            <a:r>
              <a:rPr lang="ru-RU" dirty="0"/>
              <a:t> Это может быть начальник участка, руководитель подразделения, задача которого – организовать практическое обучение на участке, разработать и согласовать недельные планы практики, распределить работы, обеспечить качество подготовки, оценить практиканта</a:t>
            </a:r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7566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03A0CA-2AF2-4AB5-859B-DA06BC2912F2}"/>
              </a:ext>
            </a:extLst>
          </p:cNvPr>
          <p:cNvSpPr txBox="1"/>
          <p:nvPr/>
        </p:nvSpPr>
        <p:spPr>
          <a:xfrm>
            <a:off x="719193" y="116632"/>
            <a:ext cx="7902997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Требования к наставникам (по определению ЧТПЗ)</a:t>
            </a:r>
          </a:p>
        </p:txBody>
      </p:sp>
      <p:sp>
        <p:nvSpPr>
          <p:cNvPr id="6" name="Содержимое 2">
            <a:extLst>
              <a:ext uri="{FF2B5EF4-FFF2-40B4-BE49-F238E27FC236}">
                <a16:creationId xmlns:a16="http://schemas.microsoft.com/office/drawing/2014/main" xmlns="" id="{41162615-C04E-447B-862F-668DAC447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292" y="1081511"/>
            <a:ext cx="8229600" cy="534125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быть способными и желать передать знания о собственной профессии, производстве и отрасли с ответственностью и любовью;</a:t>
            </a:r>
          </a:p>
          <a:p>
            <a:r>
              <a:rPr lang="ru-RU" dirty="0"/>
              <a:t>выступать носителями профессиональных навыков и компетенций для практикантов ББМ;</a:t>
            </a:r>
          </a:p>
          <a:p>
            <a:r>
              <a:rPr lang="ru-RU" dirty="0"/>
              <a:t>нести персональную ответственность за качество подготовки и итоговые профессиональные компетенции практикантов;</a:t>
            </a:r>
          </a:p>
          <a:p>
            <a:r>
              <a:rPr lang="ru-RU" dirty="0"/>
              <a:t>нести ответственность за качество обучения методам  и безопасным приемам работы при всех видах </a:t>
            </a:r>
            <a:r>
              <a:rPr lang="ru-RU" dirty="0" err="1"/>
              <a:t>профобучения</a:t>
            </a:r>
            <a:r>
              <a:rPr lang="ru-RU" dirty="0"/>
              <a:t>;</a:t>
            </a:r>
          </a:p>
          <a:p>
            <a:r>
              <a:rPr lang="ru-RU" dirty="0"/>
              <a:t>предоставлять обратную связь практикантам;</a:t>
            </a:r>
          </a:p>
          <a:p>
            <a:r>
              <a:rPr lang="ru-RU" dirty="0"/>
              <a:t>взаимодействовать с педагогами, кураторами и руководителями практики;</a:t>
            </a:r>
          </a:p>
          <a:p>
            <a:r>
              <a:rPr lang="ru-RU" dirty="0"/>
              <a:t>ответственно относиться к документальному оформлению процесса и результатов практики;</a:t>
            </a:r>
          </a:p>
          <a:p>
            <a:r>
              <a:rPr lang="ru-RU" dirty="0"/>
              <a:t>освоить программу обучения и развития наставников и пройти соответствующую оценку;</a:t>
            </a:r>
          </a:p>
          <a:p>
            <a:r>
              <a:rPr lang="ru-RU" dirty="0"/>
              <a:t>служить проводниками философии и производственной системы БМ;</a:t>
            </a:r>
          </a:p>
          <a:p>
            <a:r>
              <a:rPr lang="ru-RU" dirty="0"/>
              <a:t>выступать примером высокой трудовой дисциплины и приверженности качеству</a:t>
            </a:r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945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46AB2A74-AC17-40DB-B485-5FB3EDABEAF2}"/>
              </a:ext>
            </a:extLst>
          </p:cNvPr>
          <p:cNvSpPr txBox="1"/>
          <p:nvPr/>
        </p:nvSpPr>
        <p:spPr>
          <a:xfrm>
            <a:off x="932957" y="203820"/>
            <a:ext cx="727808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Выявленные противоречия</a:t>
            </a:r>
            <a:endParaRPr lang="ru-RU" sz="40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  <p:sp>
        <p:nvSpPr>
          <p:cNvPr id="58" name="Содержимое 2">
            <a:extLst>
              <a:ext uri="{FF2B5EF4-FFF2-40B4-BE49-F238E27FC236}">
                <a16:creationId xmlns:a16="http://schemas.microsoft.com/office/drawing/2014/main" xmlns="" id="{BF9468FB-3DF2-4E62-9E63-AA58D97F5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292" y="1081511"/>
            <a:ext cx="8229600" cy="5341256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Непопулярность рабочих профессий сегодня среди молодежи и при этом востребованность рабочих, особенно технического профиля, на заводах города</a:t>
            </a:r>
          </a:p>
          <a:p>
            <a:pPr algn="just"/>
            <a:r>
              <a:rPr lang="ru-RU" sz="2400" dirty="0"/>
              <a:t>Недостаточно средств для приобретения нового дорогостоящего высокотехнологичного оборудования и необходимость осваивать современные производственные технологии</a:t>
            </a:r>
          </a:p>
          <a:p>
            <a:pPr algn="just"/>
            <a:r>
              <a:rPr lang="ru-RU" sz="2400" dirty="0"/>
              <a:t> Оборудование быстро устаревает, технологические процессы производства сменяют друг друга с огромной скоростью и необходимость педагогам постоянно проходить стажировку на предприятиях</a:t>
            </a:r>
          </a:p>
          <a:p>
            <a:pPr algn="just"/>
            <a:r>
              <a:rPr lang="ru-RU" sz="2400" dirty="0"/>
              <a:t>Работодатели готовы сотрудничать с образовательными организациями, но при этом не принимают участие в развитии учебно-материальной базы техникума</a:t>
            </a:r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03A0CA-2AF2-4AB5-859B-DA06BC2912F2}"/>
              </a:ext>
            </a:extLst>
          </p:cNvPr>
          <p:cNvSpPr txBox="1"/>
          <p:nvPr/>
        </p:nvSpPr>
        <p:spPr>
          <a:xfrm>
            <a:off x="2585505" y="116632"/>
            <a:ext cx="417037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Требования и к педагогам</a:t>
            </a:r>
          </a:p>
        </p:txBody>
      </p:sp>
      <p:sp>
        <p:nvSpPr>
          <p:cNvPr id="6" name="Содержимое 2">
            <a:extLst>
              <a:ext uri="{FF2B5EF4-FFF2-40B4-BE49-F238E27FC236}">
                <a16:creationId xmlns:a16="http://schemas.microsoft.com/office/drawing/2014/main" xmlns="" id="{41162615-C04E-447B-862F-668DAC447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891" y="578297"/>
            <a:ext cx="8229600" cy="5341256"/>
          </a:xfrm>
        </p:spPr>
        <p:txBody>
          <a:bodyPr>
            <a:noAutofit/>
          </a:bodyPr>
          <a:lstStyle/>
          <a:p>
            <a:r>
              <a:rPr lang="ru-RU" sz="1800" dirty="0"/>
              <a:t>работать в единой команде для достижения высокого качества обучения студентов Программы «Будущее белой металлургии» (ББМ);</a:t>
            </a:r>
          </a:p>
          <a:p>
            <a:r>
              <a:rPr lang="ru-RU" sz="1800" dirty="0"/>
              <a:t>разделять и транслировать цели и ценности ЧТПЗ, философии и производственной системы «Белая металлургия»;</a:t>
            </a:r>
          </a:p>
          <a:p>
            <a:r>
              <a:rPr lang="ru-RU" sz="1800" dirty="0" err="1"/>
              <a:t>планово</a:t>
            </a:r>
            <a:r>
              <a:rPr lang="ru-RU" sz="1800" dirty="0"/>
              <a:t> и регулярно проходить стажировки на производствах ЧТПЗ;</a:t>
            </a:r>
          </a:p>
          <a:p>
            <a:r>
              <a:rPr lang="ru-RU" sz="1800" dirty="0"/>
              <a:t>знать технологические процессы и оборудование основных производств ЧТПЗ, условия рабочих мест студентов и выпускников Программы ББМ;</a:t>
            </a:r>
          </a:p>
          <a:p>
            <a:r>
              <a:rPr lang="ru-RU" sz="1800" dirty="0"/>
              <a:t>знать требования к профессиям и специальностям, в том числе требования профессиональных стандартов;</a:t>
            </a:r>
          </a:p>
          <a:p>
            <a:r>
              <a:rPr lang="ru-RU" sz="1800" dirty="0"/>
              <a:t>на регулярной основе взаимодействовать с наставниками в цехах, с кураторами групп от техникума и завода;</a:t>
            </a:r>
          </a:p>
          <a:p>
            <a:r>
              <a:rPr lang="ru-RU" sz="1800" dirty="0"/>
              <a:t>принимать активное участие в разработке и развитии методической базы дуального образования;</a:t>
            </a:r>
          </a:p>
          <a:p>
            <a:r>
              <a:rPr lang="ru-RU" sz="1800" dirty="0"/>
              <a:t>применять современные практико-ориентированные и активные методы обучения;</a:t>
            </a:r>
          </a:p>
          <a:p>
            <a:r>
              <a:rPr lang="ru-RU" sz="1800" dirty="0"/>
              <a:t>быть гибкими и готовыми к изменениям;</a:t>
            </a:r>
          </a:p>
          <a:p>
            <a:r>
              <a:rPr lang="ru-RU" sz="1800" dirty="0"/>
              <a:t>сопровождать молодых педагогов, передавать им свой опыт и знания;</a:t>
            </a:r>
          </a:p>
          <a:p>
            <a:r>
              <a:rPr lang="ru-RU" sz="1800" dirty="0"/>
              <a:t>непрерывно повышать свою квалификацию, в том числе путем самообразования и научной работы</a:t>
            </a:r>
          </a:p>
          <a:p>
            <a:pPr algn="just"/>
            <a:endParaRPr lang="ru-RU" sz="1800" dirty="0"/>
          </a:p>
          <a:p>
            <a:pPr algn="just"/>
            <a:endParaRPr lang="ru-RU" sz="1800" dirty="0"/>
          </a:p>
          <a:p>
            <a:pPr algn="just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9887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5210156-1A6F-4FF4-8AF2-52FF60FBEF3B}"/>
              </a:ext>
            </a:extLst>
          </p:cNvPr>
          <p:cNvSpPr txBox="1"/>
          <p:nvPr/>
        </p:nvSpPr>
        <p:spPr>
          <a:xfrm>
            <a:off x="2769273" y="116632"/>
            <a:ext cx="380283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dirty="0"/>
              <a:t>ОБОБЩЕНИЕ ОПЫТА</a:t>
            </a:r>
            <a:endParaRPr lang="ru-RU" sz="32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Содержимое 2">
            <a:extLst>
              <a:ext uri="{FF2B5EF4-FFF2-40B4-BE49-F238E27FC236}">
                <a16:creationId xmlns:a16="http://schemas.microsoft.com/office/drawing/2014/main" xmlns="" id="{A18D4C66-9BF6-49B6-A62D-64262FB75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292" y="1081511"/>
            <a:ext cx="8229600" cy="534125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Международная научно-практическая конференция «Профессиональное образование: проблемы, исследования, инновации», Екатеринбург, 9 декабря 2016 г.</a:t>
            </a:r>
          </a:p>
          <a:p>
            <a:pPr algn="just"/>
            <a:r>
              <a:rPr lang="ru-RU" dirty="0"/>
              <a:t>Международная научно-практическая конференция «Дуальное образование: стандарты, технологии, лучшие практики», Москва, 12-15 апреля 2017 г.</a:t>
            </a:r>
          </a:p>
          <a:p>
            <a:pPr algn="just"/>
            <a:r>
              <a:rPr lang="ru-RU" dirty="0"/>
              <a:t>Президиум Совета директоров ПОО и правления Ассоциации ОУ СПО Челябинской области, доклад на тему «Организация дуального обучения как основополагающий фактор эффективности профессионального образования», Златоуст, 18 мая 2017 г.</a:t>
            </a:r>
          </a:p>
          <a:p>
            <a:pPr algn="just"/>
            <a:r>
              <a:rPr lang="ru-RU" dirty="0"/>
              <a:t>Городская педагогическая научно-практическая  конференция «Актуальные проблемы современного образования», Челябинск, 31 мая 2017 г.</a:t>
            </a:r>
          </a:p>
          <a:p>
            <a:pPr algn="just"/>
            <a:r>
              <a:rPr lang="ru-RU" dirty="0" err="1"/>
              <a:t>Внутритехникумовская</a:t>
            </a:r>
            <a:r>
              <a:rPr lang="ru-RU" dirty="0"/>
              <a:t> педагогическая конференция «Реализация Регионального стандарта кадрового обеспечения промышленного роста», Челябинск, 21 июня, 2017 г.</a:t>
            </a:r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2318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E041AD6-90CF-42C3-94C8-C6642CD73B8D}"/>
              </a:ext>
            </a:extLst>
          </p:cNvPr>
          <p:cNvSpPr txBox="1"/>
          <p:nvPr/>
        </p:nvSpPr>
        <p:spPr>
          <a:xfrm>
            <a:off x="2051720" y="116632"/>
            <a:ext cx="523790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Стратегические партнеры</a:t>
            </a:r>
            <a:endParaRPr lang="ru-RU" sz="32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E25E5CA6-C10A-4757-A2B3-9E3909AFC9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39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0688"/>
            <a:ext cx="3025489" cy="302548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A5CE103-8365-486F-876D-2FD9A0E229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39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9504" y="620688"/>
            <a:ext cx="3025489" cy="3025489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77E47844-DA6D-48C7-AD2E-6D716ACEC9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39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9008" y="620688"/>
            <a:ext cx="3025489" cy="302548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C8AD31B3-79A3-4EA5-8EED-266C98099E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39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8511" y="620688"/>
            <a:ext cx="3025489" cy="302548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BC072727-7426-47D9-8DE0-2BC7338F9D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39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45024"/>
            <a:ext cx="3025489" cy="302548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FDA3622E-CAAE-40C6-A60B-125D3E77F9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39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9504" y="3645024"/>
            <a:ext cx="3025489" cy="302548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F1459BFE-7FD9-4953-8A04-5B5B5B0EDF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39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9008" y="3645024"/>
            <a:ext cx="3025489" cy="302548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28B4A32A-3332-4F13-8BE4-BC2CCC6076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39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8511" y="3645024"/>
            <a:ext cx="3025489" cy="3025489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E762A0AF-975D-4AC1-B228-359093DADF78}"/>
              </a:ext>
            </a:extLst>
          </p:cNvPr>
          <p:cNvSpPr/>
          <p:nvPr/>
        </p:nvSpPr>
        <p:spPr>
          <a:xfrm>
            <a:off x="395536" y="1772816"/>
            <a:ext cx="2070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/>
              <a:t>ОАО «Челябинский </a:t>
            </a:r>
          </a:p>
          <a:p>
            <a:pPr algn="ctr"/>
            <a:r>
              <a:rPr lang="ru-RU" sz="1400" b="1" dirty="0"/>
              <a:t>трубопрокатный завод»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CF552ADB-B1AC-4574-807B-94280BB45725}"/>
              </a:ext>
            </a:extLst>
          </p:cNvPr>
          <p:cNvSpPr txBox="1"/>
          <p:nvPr/>
        </p:nvSpPr>
        <p:spPr>
          <a:xfrm>
            <a:off x="2699792" y="1772816"/>
            <a:ext cx="1642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ОАО завод </a:t>
            </a:r>
          </a:p>
          <a:p>
            <a:pPr algn="ctr"/>
            <a:r>
              <a:rPr lang="ru-RU" sz="1400" b="1" dirty="0"/>
              <a:t>«Электромашина»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B14E857E-C321-480C-BE76-0B97F41D807A}"/>
              </a:ext>
            </a:extLst>
          </p:cNvPr>
          <p:cNvSpPr txBox="1"/>
          <p:nvPr/>
        </p:nvSpPr>
        <p:spPr>
          <a:xfrm>
            <a:off x="4860032" y="1772816"/>
            <a:ext cx="1429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ОАО завод </a:t>
            </a:r>
          </a:p>
          <a:p>
            <a:pPr algn="ctr"/>
            <a:r>
              <a:rPr lang="ru-RU" sz="1400" b="1" dirty="0"/>
              <a:t>им. </a:t>
            </a:r>
            <a:r>
              <a:rPr lang="ru-RU" sz="1400" b="1" dirty="0" err="1"/>
              <a:t>Колющенко</a:t>
            </a:r>
            <a:endParaRPr lang="ru-RU" sz="14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62FC3105-C61E-4CEA-8AA8-5334CD41C170}"/>
              </a:ext>
            </a:extLst>
          </p:cNvPr>
          <p:cNvSpPr txBox="1"/>
          <p:nvPr/>
        </p:nvSpPr>
        <p:spPr>
          <a:xfrm>
            <a:off x="6598994" y="1772816"/>
            <a:ext cx="2018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/>
              <a:t>ЗАО Челябинский </a:t>
            </a:r>
          </a:p>
          <a:p>
            <a:pPr algn="ctr"/>
            <a:r>
              <a:rPr lang="ru-RU" sz="1200" b="1" dirty="0"/>
              <a:t>завод металлоконструкций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87A8156F-55F2-41B7-AAF9-B511F1C4E036}"/>
              </a:ext>
            </a:extLst>
          </p:cNvPr>
          <p:cNvSpPr txBox="1"/>
          <p:nvPr/>
        </p:nvSpPr>
        <p:spPr>
          <a:xfrm>
            <a:off x="395536" y="4941168"/>
            <a:ext cx="1940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ОАО «</a:t>
            </a:r>
            <a:r>
              <a:rPr lang="ru-RU" sz="1400" b="1" dirty="0" err="1"/>
              <a:t>Хлебокомбинат</a:t>
            </a:r>
            <a:r>
              <a:rPr lang="ru-RU" sz="1400" b="1" dirty="0"/>
              <a:t> </a:t>
            </a:r>
          </a:p>
          <a:p>
            <a:pPr algn="ctr"/>
            <a:r>
              <a:rPr lang="ru-RU" sz="1400" b="1" dirty="0"/>
              <a:t>№ 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E03F1665-20BF-43F5-894E-26E6133C2732}"/>
              </a:ext>
            </a:extLst>
          </p:cNvPr>
          <p:cNvSpPr txBox="1"/>
          <p:nvPr/>
        </p:nvSpPr>
        <p:spPr>
          <a:xfrm>
            <a:off x="2483768" y="4941168"/>
            <a:ext cx="1900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ОАО «</a:t>
            </a:r>
            <a:r>
              <a:rPr lang="ru-RU" sz="1400" b="1" dirty="0" err="1"/>
              <a:t>Хлебокомбинат</a:t>
            </a:r>
            <a:endParaRPr lang="ru-RU" sz="1400" b="1" dirty="0"/>
          </a:p>
          <a:p>
            <a:pPr algn="ctr"/>
            <a:r>
              <a:rPr lang="ru-RU" sz="1400" b="1" dirty="0"/>
              <a:t> № 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C88EFB74-2345-441D-851F-693FBEBDF9BB}"/>
              </a:ext>
            </a:extLst>
          </p:cNvPr>
          <p:cNvSpPr txBox="1"/>
          <p:nvPr/>
        </p:nvSpPr>
        <p:spPr>
          <a:xfrm>
            <a:off x="4644008" y="4797152"/>
            <a:ext cx="18427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ОАО «Челябинский </a:t>
            </a:r>
          </a:p>
          <a:p>
            <a:pPr algn="ctr"/>
            <a:r>
              <a:rPr lang="ru-RU" sz="1400" b="1" dirty="0" err="1"/>
              <a:t>кузнечно-прессовый</a:t>
            </a:r>
            <a:r>
              <a:rPr lang="ru-RU" sz="1400" b="1" dirty="0"/>
              <a:t> </a:t>
            </a:r>
          </a:p>
          <a:p>
            <a:pPr algn="ctr"/>
            <a:r>
              <a:rPr lang="ru-RU" sz="1400" b="1" dirty="0"/>
              <a:t>завод»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9C92A25B-6D82-4611-8B83-D8EEAB78646B}"/>
              </a:ext>
            </a:extLst>
          </p:cNvPr>
          <p:cNvSpPr txBox="1"/>
          <p:nvPr/>
        </p:nvSpPr>
        <p:spPr>
          <a:xfrm>
            <a:off x="6660232" y="4941168"/>
            <a:ext cx="1965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ОАО </a:t>
            </a:r>
            <a:r>
              <a:rPr lang="ru-RU" sz="1400" b="1" dirty="0" err="1"/>
              <a:t>Южуралкондитер</a:t>
            </a:r>
            <a:endParaRPr lang="ru-RU" sz="1400" b="1" dirty="0"/>
          </a:p>
        </p:txBody>
      </p:sp>
      <p:pic>
        <p:nvPicPr>
          <p:cNvPr id="54" name="Picture 2" descr="E:\Разработка презентаций к защите проекта по дуальному обучению\logo_ru.gif">
            <a:extLst>
              <a:ext uri="{FF2B5EF4-FFF2-40B4-BE49-F238E27FC236}">
                <a16:creationId xmlns:a16="http://schemas.microsoft.com/office/drawing/2014/main" xmlns="" id="{FDFC1334-9BEA-4F01-9311-4CF62E08B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908720"/>
            <a:ext cx="552450" cy="676275"/>
          </a:xfrm>
          <a:prstGeom prst="rect">
            <a:avLst/>
          </a:prstGeom>
          <a:noFill/>
        </p:spPr>
      </p:pic>
      <p:pic>
        <p:nvPicPr>
          <p:cNvPr id="55" name="Picture 4" descr="http://www.npoelm.ru/i/logo.png">
            <a:extLst>
              <a:ext uri="{FF2B5EF4-FFF2-40B4-BE49-F238E27FC236}">
                <a16:creationId xmlns:a16="http://schemas.microsoft.com/office/drawing/2014/main" xmlns="" id="{553DA8BC-25D8-4B21-B882-373D34E24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124744"/>
            <a:ext cx="2092298" cy="246891"/>
          </a:xfrm>
          <a:prstGeom prst="rect">
            <a:avLst/>
          </a:prstGeom>
          <a:noFill/>
        </p:spPr>
      </p:pic>
      <p:pic>
        <p:nvPicPr>
          <p:cNvPr id="56" name="Picture 6" descr="http://rgr74.ru/upload/medialibrary/0e0/0e06cfccb5c399b79778075cdfc7b869.jpg">
            <a:extLst>
              <a:ext uri="{FF2B5EF4-FFF2-40B4-BE49-F238E27FC236}">
                <a16:creationId xmlns:a16="http://schemas.microsoft.com/office/drawing/2014/main" xmlns="" id="{25E23B45-5E1C-4EDC-B6AA-4604387C8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124744"/>
            <a:ext cx="2304256" cy="246718"/>
          </a:xfrm>
          <a:prstGeom prst="rect">
            <a:avLst/>
          </a:prstGeom>
          <a:noFill/>
        </p:spPr>
      </p:pic>
      <p:pic>
        <p:nvPicPr>
          <p:cNvPr id="59" name="Picture 8" descr="http://4.bp.blogspot.com/-J65icvh_SLA/VgAIsi3NtLI/AAAAAAAAAb4/jjNzMs8ty3o/s1600/zao-chzmk-chelyabinskij-zavod-metallokonstrukcij-chelyabinsk.jpg">
            <a:extLst>
              <a:ext uri="{FF2B5EF4-FFF2-40B4-BE49-F238E27FC236}">
                <a16:creationId xmlns:a16="http://schemas.microsoft.com/office/drawing/2014/main" xmlns="" id="{ADB6EAFB-6A1F-4CCA-831A-3A54A2CA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908720"/>
            <a:ext cx="1160943" cy="607616"/>
          </a:xfrm>
          <a:prstGeom prst="rect">
            <a:avLst/>
          </a:prstGeom>
          <a:noFill/>
        </p:spPr>
      </p:pic>
      <p:pic>
        <p:nvPicPr>
          <p:cNvPr id="60" name="Picture 10" descr="http://lentachel.ru/netcat_files/3/1/2013/08/ozCuelNeAsURrMXj.jpg">
            <a:extLst>
              <a:ext uri="{FF2B5EF4-FFF2-40B4-BE49-F238E27FC236}">
                <a16:creationId xmlns:a16="http://schemas.microsoft.com/office/drawing/2014/main" xmlns="" id="{3CFFBC56-E0C2-4144-B636-CBFF8A679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4077072"/>
            <a:ext cx="770260" cy="664493"/>
          </a:xfrm>
          <a:prstGeom prst="rect">
            <a:avLst/>
          </a:prstGeom>
          <a:noFill/>
        </p:spPr>
      </p:pic>
      <p:pic>
        <p:nvPicPr>
          <p:cNvPr id="61" name="Picture 12" descr="&amp;Tcy;&amp;ocy;&amp;vcy;&amp;acy;&amp;rcy;&amp;ncy;&amp;ycy;&amp;jcy; &amp;zcy;&amp;ncy;&amp;acy;&amp;kcy; &amp;Ocy;&amp;Ocy;&amp;Ocy; &amp;KHcy;&amp;lcy;&amp;iecy;&amp;bcy;&amp;pcy;&amp;rcy;&amp;ocy;&amp;mcy;. &amp;Lcy;&amp;ocy;&amp;gcy;&amp;ocy;&amp;tcy;&amp;icy;&amp;pcy; - &amp;tcy;&amp;ocy;&amp;rcy;&amp;gcy;&amp;ocy;&amp;vcy;&amp;acy;&amp;yacy; &amp;mcy;&amp;acy;&amp;rcy;&amp;kcy;&amp;acy; &amp;ncy;&amp;ocy;&amp;mcy;&amp;iecy;&amp;rcy; 398001">
            <a:extLst>
              <a:ext uri="{FF2B5EF4-FFF2-40B4-BE49-F238E27FC236}">
                <a16:creationId xmlns:a16="http://schemas.microsoft.com/office/drawing/2014/main" xmlns="" id="{E2806B95-ECCA-4DD9-BFA8-8D0C9C218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4005064"/>
            <a:ext cx="1184463" cy="762794"/>
          </a:xfrm>
          <a:prstGeom prst="rect">
            <a:avLst/>
          </a:prstGeom>
          <a:noFill/>
        </p:spPr>
      </p:pic>
      <p:pic>
        <p:nvPicPr>
          <p:cNvPr id="62" name="Picture 14" descr="http://www.kursdela.biz/upload/medialibrary/130/Logo.jpg">
            <a:extLst>
              <a:ext uri="{FF2B5EF4-FFF2-40B4-BE49-F238E27FC236}">
                <a16:creationId xmlns:a16="http://schemas.microsoft.com/office/drawing/2014/main" xmlns="" id="{BAFCC0BF-3AC5-4309-8F72-0996CB5C6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9992" y="4221088"/>
            <a:ext cx="1954188" cy="332212"/>
          </a:xfrm>
          <a:prstGeom prst="rect">
            <a:avLst/>
          </a:prstGeom>
          <a:noFill/>
        </p:spPr>
      </p:pic>
      <p:pic>
        <p:nvPicPr>
          <p:cNvPr id="63" name="Picture 18" descr="http://kdaksenov.ru/netcat_files/Resize/200200%D0%A3%D0%A2000017859.jpg">
            <a:extLst>
              <a:ext uri="{FF2B5EF4-FFF2-40B4-BE49-F238E27FC236}">
                <a16:creationId xmlns:a16="http://schemas.microsoft.com/office/drawing/2014/main" xmlns="" id="{6A603ED9-5E37-48C1-A6E3-8989DDAA1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4288" y="4005064"/>
            <a:ext cx="824880" cy="824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8125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20944D4-23E0-41A9-B216-CEE1632DA658}"/>
              </a:ext>
            </a:extLst>
          </p:cNvPr>
          <p:cNvSpPr txBox="1"/>
          <p:nvPr/>
        </p:nvSpPr>
        <p:spPr>
          <a:xfrm>
            <a:off x="1613409" y="116632"/>
            <a:ext cx="6114558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Специальности и профессии </a:t>
            </a:r>
          </a:p>
          <a:p>
            <a:pPr algn="ctr"/>
            <a:r>
              <a:rPr lang="ru-RU" sz="32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технического профиля</a:t>
            </a:r>
            <a:endParaRPr lang="ru-RU" sz="32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90866B3-7B9B-40C5-A249-9DD1B329F5D8}"/>
              </a:ext>
            </a:extLst>
          </p:cNvPr>
          <p:cNvSpPr txBox="1"/>
          <p:nvPr/>
        </p:nvSpPr>
        <p:spPr>
          <a:xfrm>
            <a:off x="288325" y="1416608"/>
            <a:ext cx="8913340" cy="42334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600" b="1" cap="all" dirty="0">
                <a:ln w="0"/>
                <a:effectLst/>
                <a:latin typeface="+mj-lt"/>
                <a:ea typeface="Times New Roman"/>
                <a:cs typeface="Times New Roman"/>
              </a:rPr>
              <a:t> Сварочное производство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600" b="1" cap="all" dirty="0">
                <a:ln w="0"/>
                <a:effectLst/>
                <a:latin typeface="+mj-lt"/>
                <a:ea typeface="Times New Roman"/>
                <a:cs typeface="Times New Roman"/>
              </a:rPr>
              <a:t> Сварщик (электросварочные и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600" b="1" cap="all" dirty="0">
                <a:ln w="0"/>
                <a:effectLst/>
                <a:latin typeface="+mj-lt"/>
                <a:ea typeface="Times New Roman"/>
                <a:cs typeface="Times New Roman"/>
              </a:rPr>
              <a:t>     газосварочные работы)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600" b="1" cap="all" dirty="0">
                <a:ln w="0"/>
                <a:effectLst/>
                <a:latin typeface="+mj-lt"/>
                <a:ea typeface="Times New Roman"/>
                <a:cs typeface="Times New Roman"/>
              </a:rPr>
              <a:t> Обработка металлов давлением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600" b="1" cap="all" dirty="0">
                <a:ln w="0"/>
                <a:effectLst/>
                <a:latin typeface="+mj-lt"/>
                <a:ea typeface="Times New Roman"/>
                <a:cs typeface="Times New Roman"/>
              </a:rPr>
              <a:t> Техническая эксплуатация гидравлических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600" b="1" cap="all" dirty="0">
                <a:ln w="0"/>
                <a:effectLst/>
                <a:latin typeface="+mj-lt"/>
                <a:ea typeface="Times New Roman"/>
                <a:cs typeface="Times New Roman"/>
              </a:rPr>
              <a:t>     машин, гидроприводов и</a:t>
            </a:r>
            <a:r>
              <a:rPr lang="en-US" sz="2600" b="1" cap="all" dirty="0">
                <a:ln w="0"/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ru-RU" sz="2600" b="1" cap="all" dirty="0" err="1">
                <a:ln w="0"/>
                <a:effectLst/>
                <a:latin typeface="+mj-lt"/>
                <a:ea typeface="Times New Roman"/>
                <a:cs typeface="Times New Roman"/>
              </a:rPr>
              <a:t>гидропневмоавтоматики</a:t>
            </a:r>
            <a:endParaRPr lang="ru-RU" sz="2600" b="1" cap="all" dirty="0">
              <a:ln w="0"/>
              <a:effectLst/>
              <a:latin typeface="+mj-lt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600" b="1" cap="all" dirty="0">
                <a:ln w="0"/>
                <a:effectLst/>
                <a:latin typeface="+mj-lt"/>
                <a:ea typeface="Times New Roman"/>
                <a:cs typeface="Times New Roman"/>
              </a:rPr>
              <a:t> Токарь-универсал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en-US" sz="2600" b="1" cap="all" dirty="0">
                <a:ln w="0"/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ru-RU" sz="2600" b="1" cap="all" dirty="0">
                <a:ln w="0"/>
                <a:effectLst/>
                <a:latin typeface="+mj-lt"/>
                <a:ea typeface="Times New Roman"/>
                <a:cs typeface="Times New Roman"/>
              </a:rPr>
              <a:t>Наладчик аппаратного и программного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600" b="1" cap="all" dirty="0">
                <a:ln w="0"/>
                <a:effectLst/>
                <a:latin typeface="+mj-lt"/>
                <a:ea typeface="Times New Roman"/>
                <a:cs typeface="Times New Roman"/>
              </a:rPr>
              <a:t>    обеспечения и др.</a:t>
            </a:r>
          </a:p>
        </p:txBody>
      </p:sp>
    </p:spTree>
    <p:extLst>
      <p:ext uri="{BB962C8B-B14F-4D97-AF65-F5344CB8AC3E}">
        <p14:creationId xmlns:p14="http://schemas.microsoft.com/office/powerpoint/2010/main" xmlns="" val="243359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FD2948AD-B20D-4DD5-8E03-B35B77ED9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3"/>
            <a:ext cx="9144000" cy="610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603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>
            <a:extLst>
              <a:ext uri="{FF2B5EF4-FFF2-40B4-BE49-F238E27FC236}">
                <a16:creationId xmlns:a16="http://schemas.microsoft.com/office/drawing/2014/main" xmlns="" id="{239FC74A-9057-4B29-90C4-A67353BC6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1740" y="116632"/>
            <a:ext cx="4752528" cy="50405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tint val="0"/>
                  <a:invGamma/>
                </a:srgbClr>
              </a:gs>
              <a:gs pos="100000">
                <a:srgbClr val="99CCFF"/>
              </a:gs>
            </a:gsLst>
            <a:lin ang="2700000" scaled="1"/>
          </a:gradFill>
          <a:ln w="3810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cap="all" dirty="0">
                <a:ln w="0"/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ЗАКАЗ</a:t>
            </a:r>
          </a:p>
          <a:p>
            <a:pPr algn="ctr">
              <a:defRPr/>
            </a:pPr>
            <a:r>
              <a:rPr lang="ru-RU" sz="1600" b="1" cap="all" dirty="0">
                <a:ln w="0"/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ЛИЧНОСТЬ, ПРЕДПРИЯТИЕ, ГОСУДАРСТВО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D3A632D3-1FBF-409B-8CD4-36CD921C5AAA}"/>
              </a:ext>
            </a:extLst>
          </p:cNvPr>
          <p:cNvGrpSpPr/>
          <p:nvPr/>
        </p:nvGrpSpPr>
        <p:grpSpPr>
          <a:xfrm>
            <a:off x="1259632" y="836712"/>
            <a:ext cx="6696744" cy="432048"/>
            <a:chOff x="827584" y="764704"/>
            <a:chExt cx="6696744" cy="432048"/>
          </a:xfrm>
        </p:grpSpPr>
        <p:sp>
          <p:nvSpPr>
            <p:cNvPr id="4" name="AutoShape 6">
              <a:extLst>
                <a:ext uri="{FF2B5EF4-FFF2-40B4-BE49-F238E27FC236}">
                  <a16:creationId xmlns:a16="http://schemas.microsoft.com/office/drawing/2014/main" xmlns="" id="{25A47C42-719C-4E0E-8BA4-8ECD1CF23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584" y="764704"/>
              <a:ext cx="1944216" cy="43204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>
                    <a:gamma/>
                    <a:tint val="0"/>
                    <a:invGamma/>
                  </a:srgbClr>
                </a:gs>
                <a:gs pos="100000">
                  <a:srgbClr val="99CCFF"/>
                </a:gs>
              </a:gsLst>
              <a:lin ang="2700000" scaled="1"/>
            </a:gradFill>
            <a:ln w="38100">
              <a:solidFill>
                <a:srgbClr val="0041B6"/>
              </a:solidFill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1400" b="1" cap="all" dirty="0">
                  <a:ln w="0"/>
                  <a:solidFill>
                    <a:srgbClr val="002060"/>
                  </a:solidFill>
                  <a:effectLst/>
                  <a:latin typeface="+mj-lt"/>
                </a:rPr>
                <a:t>РАЗВИТИЕ ЛИЧНОСТИ</a:t>
              </a:r>
            </a:p>
          </p:txBody>
        </p:sp>
        <p:sp>
          <p:nvSpPr>
            <p:cNvPr id="5" name="AutoShape 6">
              <a:extLst>
                <a:ext uri="{FF2B5EF4-FFF2-40B4-BE49-F238E27FC236}">
                  <a16:creationId xmlns:a16="http://schemas.microsoft.com/office/drawing/2014/main" xmlns="" id="{9968F02A-AA34-4AF6-9755-8151A740B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848" y="764704"/>
              <a:ext cx="1944216" cy="43204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>
                    <a:gamma/>
                    <a:tint val="0"/>
                    <a:invGamma/>
                  </a:srgbClr>
                </a:gs>
                <a:gs pos="100000">
                  <a:srgbClr val="99CCFF"/>
                </a:gs>
              </a:gsLst>
              <a:lin ang="2700000" scaled="1"/>
            </a:gradFill>
            <a:ln w="38100">
              <a:solidFill>
                <a:srgbClr val="0041B6"/>
              </a:solidFill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1400" b="1" cap="all" dirty="0">
                  <a:ln w="0"/>
                  <a:solidFill>
                    <a:srgbClr val="002060"/>
                  </a:solidFill>
                  <a:effectLst/>
                  <a:latin typeface="+mj-lt"/>
                </a:rPr>
                <a:t>ПРОФ. СТАНДАРТЫ</a:t>
              </a:r>
            </a:p>
          </p:txBody>
        </p:sp>
        <p:sp>
          <p:nvSpPr>
            <p:cNvPr id="6" name="AutoShape 6">
              <a:extLst>
                <a:ext uri="{FF2B5EF4-FFF2-40B4-BE49-F238E27FC236}">
                  <a16:creationId xmlns:a16="http://schemas.microsoft.com/office/drawing/2014/main" xmlns="" id="{3B3E5A88-70AB-4129-98A0-1C29D272A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0112" y="764704"/>
              <a:ext cx="1944216" cy="43204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>
                    <a:gamma/>
                    <a:tint val="0"/>
                    <a:invGamma/>
                  </a:srgbClr>
                </a:gs>
                <a:gs pos="100000">
                  <a:srgbClr val="99CCFF"/>
                </a:gs>
              </a:gsLst>
              <a:lin ang="2700000" scaled="1"/>
            </a:gradFill>
            <a:ln w="38100">
              <a:solidFill>
                <a:srgbClr val="0041B6"/>
              </a:solidFill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1400" b="1" cap="all" dirty="0">
                  <a:ln w="0"/>
                  <a:solidFill>
                    <a:srgbClr val="002060"/>
                  </a:solidFill>
                  <a:effectLst/>
                  <a:latin typeface="+mj-lt"/>
                </a:rPr>
                <a:t>ФГОС</a:t>
              </a:r>
            </a:p>
          </p:txBody>
        </p:sp>
      </p:grpSp>
      <p:sp>
        <p:nvSpPr>
          <p:cNvPr id="7" name="AutoShape 6">
            <a:extLst>
              <a:ext uri="{FF2B5EF4-FFF2-40B4-BE49-F238E27FC236}">
                <a16:creationId xmlns:a16="http://schemas.microsoft.com/office/drawing/2014/main" xmlns="" id="{1911B0A9-7513-4707-BAAB-3FAD088B3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776" y="1412776"/>
            <a:ext cx="4104456" cy="43204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tint val="0"/>
                  <a:invGamma/>
                </a:srgbClr>
              </a:gs>
              <a:gs pos="100000">
                <a:srgbClr val="99CCFF"/>
              </a:gs>
            </a:gsLst>
            <a:lin ang="2700000" scaled="1"/>
          </a:gradFill>
          <a:ln w="38100">
            <a:solidFill>
              <a:srgbClr val="0041B6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dirty="0">
                <a:ln w="0"/>
                <a:solidFill>
                  <a:srgbClr val="002060"/>
                </a:solidFill>
                <a:effectLst/>
                <a:latin typeface="+mj-lt"/>
              </a:rPr>
              <a:t>ПРОФЕССИОНАЛЬНОЕ САМООПРЕДЕЛЕНИЕ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11C73B82-062B-4231-9C96-E8D1104CC54F}"/>
              </a:ext>
            </a:extLst>
          </p:cNvPr>
          <p:cNvGrpSpPr/>
          <p:nvPr/>
        </p:nvGrpSpPr>
        <p:grpSpPr>
          <a:xfrm>
            <a:off x="2159732" y="3140968"/>
            <a:ext cx="4896544" cy="720080"/>
            <a:chOff x="2411760" y="3140968"/>
            <a:chExt cx="4896544" cy="720080"/>
          </a:xfrm>
        </p:grpSpPr>
        <p:sp>
          <p:nvSpPr>
            <p:cNvPr id="9" name="AutoShape 6">
              <a:extLst>
                <a:ext uri="{FF2B5EF4-FFF2-40B4-BE49-F238E27FC236}">
                  <a16:creationId xmlns:a16="http://schemas.microsoft.com/office/drawing/2014/main" xmlns="" id="{C728CD69-6ABA-419A-B0C7-9DF8039A3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1760" y="3140968"/>
              <a:ext cx="1584176" cy="3600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>
                    <a:gamma/>
                    <a:tint val="0"/>
                    <a:invGamma/>
                  </a:srgbClr>
                </a:gs>
                <a:gs pos="100000">
                  <a:srgbClr val="99CCFF"/>
                </a:gs>
              </a:gsLst>
              <a:lin ang="2700000" scaled="1"/>
            </a:gradFill>
            <a:ln w="38100">
              <a:solidFill>
                <a:srgbClr val="0041B6"/>
              </a:solidFill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b="1" cap="all" dirty="0">
                  <a:ln w="0"/>
                  <a:solidFill>
                    <a:srgbClr val="002060"/>
                  </a:solidFill>
                  <a:effectLst/>
                  <a:latin typeface="+mj-lt"/>
                </a:rPr>
                <a:t>ТЕОРИЯ</a:t>
              </a:r>
            </a:p>
          </p:txBody>
        </p:sp>
        <p:sp>
          <p:nvSpPr>
            <p:cNvPr id="10" name="AutoShape 6">
              <a:extLst>
                <a:ext uri="{FF2B5EF4-FFF2-40B4-BE49-F238E27FC236}">
                  <a16:creationId xmlns:a16="http://schemas.microsoft.com/office/drawing/2014/main" xmlns="" id="{F14894F6-3B1D-4AEB-A474-D64E79E25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3140968"/>
              <a:ext cx="2736304" cy="7200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>
                    <a:gamma/>
                    <a:tint val="0"/>
                    <a:invGamma/>
                  </a:srgbClr>
                </a:gs>
                <a:gs pos="100000">
                  <a:srgbClr val="99CCFF"/>
                </a:gs>
              </a:gsLst>
              <a:lin ang="2700000" scaled="1"/>
            </a:gradFill>
            <a:ln w="38100">
              <a:solidFill>
                <a:srgbClr val="0041B6"/>
              </a:solidFill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1400" b="1" cap="all" dirty="0">
                  <a:ln w="0"/>
                  <a:solidFill>
                    <a:srgbClr val="002060"/>
                  </a:solidFill>
                  <a:effectLst/>
                  <a:latin typeface="+mj-lt"/>
                </a:rPr>
                <a:t>ПРАКТИКА В ДУАЛЬНОЙ СИСТЕМЕ</a:t>
              </a:r>
            </a:p>
            <a:p>
              <a:pPr algn="ctr"/>
              <a:r>
                <a:rPr lang="ru-RU" sz="1400" b="1" cap="all" dirty="0">
                  <a:ln w="0"/>
                  <a:solidFill>
                    <a:srgbClr val="002060"/>
                  </a:solidFill>
                  <a:effectLst/>
                  <a:latin typeface="+mj-lt"/>
                </a:rPr>
                <a:t>(С ОБЪЕКТАМИ РЕАЛЬНОСТИ,  </a:t>
              </a:r>
            </a:p>
            <a:p>
              <a:pPr algn="ctr"/>
              <a:r>
                <a:rPr lang="ru-RU" sz="1400" b="1" cap="all" dirty="0">
                  <a:ln w="0"/>
                  <a:solidFill>
                    <a:srgbClr val="002060"/>
                  </a:solidFill>
                  <a:effectLst/>
                  <a:latin typeface="+mj-lt"/>
                </a:rPr>
                <a:t>УЧЕБНОЕ ПРОЕКТИРОВАНИЕ)</a:t>
              </a:r>
              <a:endParaRPr lang="en-US" sz="1400" b="1" cap="all" dirty="0">
                <a:ln w="0"/>
                <a:solidFill>
                  <a:srgbClr val="002060"/>
                </a:solidFill>
                <a:effectLst/>
                <a:latin typeface="+mj-lt"/>
              </a:endParaRPr>
            </a:p>
          </p:txBody>
        </p:sp>
      </p:grpSp>
      <p:sp>
        <p:nvSpPr>
          <p:cNvPr id="11" name="AutoShape 6">
            <a:extLst>
              <a:ext uri="{FF2B5EF4-FFF2-40B4-BE49-F238E27FC236}">
                <a16:creationId xmlns:a16="http://schemas.microsoft.com/office/drawing/2014/main" xmlns="" id="{2C7FF0D0-BF25-4A30-A897-F312E5A03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860" y="4077072"/>
            <a:ext cx="2592288" cy="43204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tint val="0"/>
                  <a:invGamma/>
                </a:srgbClr>
              </a:gs>
              <a:gs pos="100000">
                <a:srgbClr val="99CCFF"/>
              </a:gs>
            </a:gsLst>
            <a:lin ang="2700000" scaled="1"/>
          </a:gradFill>
          <a:ln w="38100">
            <a:solidFill>
              <a:srgbClr val="006CFF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НАСТАВНИЧЕСТВО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B64BCF74-C59C-4EF1-8C08-6833F022F429}"/>
              </a:ext>
            </a:extLst>
          </p:cNvPr>
          <p:cNvGrpSpPr/>
          <p:nvPr/>
        </p:nvGrpSpPr>
        <p:grpSpPr>
          <a:xfrm>
            <a:off x="2195736" y="2060848"/>
            <a:ext cx="4824536" cy="936104"/>
            <a:chOff x="2051720" y="2060848"/>
            <a:chExt cx="4824536" cy="1008111"/>
          </a:xfrm>
        </p:grpSpPr>
        <p:sp>
          <p:nvSpPr>
            <p:cNvPr id="13" name="Oval 17">
              <a:extLst>
                <a:ext uri="{FF2B5EF4-FFF2-40B4-BE49-F238E27FC236}">
                  <a16:creationId xmlns:a16="http://schemas.microsoft.com/office/drawing/2014/main" xmlns="" id="{946273DF-00E4-4641-916D-72D4B34E65A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51720" y="2060848"/>
              <a:ext cx="4824536" cy="1008111"/>
            </a:xfrm>
            <a:prstGeom prst="ellipse">
              <a:avLst/>
            </a:prstGeom>
            <a:gradFill rotWithShape="1">
              <a:gsLst>
                <a:gs pos="0">
                  <a:srgbClr val="1D80E3">
                    <a:gamma/>
                    <a:tint val="44314"/>
                    <a:invGamma/>
                  </a:srgbClr>
                </a:gs>
                <a:gs pos="100000">
                  <a:srgbClr val="1D80E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4" name="Oval 20">
              <a:extLst>
                <a:ext uri="{FF2B5EF4-FFF2-40B4-BE49-F238E27FC236}">
                  <a16:creationId xmlns:a16="http://schemas.microsoft.com/office/drawing/2014/main" xmlns="" id="{4438A5F2-BDAA-4913-80AA-F9950DFAD0A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>
              <a:off x="3023828" y="1736812"/>
              <a:ext cx="576064" cy="165618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79216"/>
                    <a:invGamma/>
                  </a:srgbClr>
                </a:gs>
                <a:gs pos="100000">
                  <a:srgbClr val="FFCC00">
                    <a:alpha val="48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1600" b="1" cap="all" dirty="0">
                  <a:ln w="0"/>
                  <a:solidFill>
                    <a:srgbClr val="002060"/>
                  </a:solidFill>
                  <a:effectLst/>
                </a:rPr>
                <a:t>ПОО</a:t>
              </a:r>
            </a:p>
          </p:txBody>
        </p:sp>
        <p:sp>
          <p:nvSpPr>
            <p:cNvPr id="15" name="Oval 21">
              <a:extLst>
                <a:ext uri="{FF2B5EF4-FFF2-40B4-BE49-F238E27FC236}">
                  <a16:creationId xmlns:a16="http://schemas.microsoft.com/office/drawing/2014/main" xmlns="" id="{CB1D1FC5-C724-4514-8E60-E922A5E028A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>
              <a:off x="5256079" y="1520786"/>
              <a:ext cx="576063" cy="2088233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tint val="0"/>
                    <a:invGamma/>
                  </a:srgbClr>
                </a:gs>
                <a:gs pos="100000">
                  <a:srgbClr val="FFCC00">
                    <a:alpha val="38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r>
                <a:rPr lang="ru-RU" b="1" cap="all" dirty="0">
                  <a:ln w="0"/>
                  <a:solidFill>
                    <a:srgbClr val="002060"/>
                  </a:solidFill>
                  <a:effectLst/>
                </a:rPr>
                <a:t>ПРЕДПРИЯТИЕ</a:t>
              </a:r>
            </a:p>
          </p:txBody>
        </p:sp>
      </p:grpSp>
      <p:sp>
        <p:nvSpPr>
          <p:cNvPr id="16" name="Oval 16">
            <a:extLst>
              <a:ext uri="{FF2B5EF4-FFF2-40B4-BE49-F238E27FC236}">
                <a16:creationId xmlns:a16="http://schemas.microsoft.com/office/drawing/2014/main" xmlns="" id="{C0BC8840-A2B8-41EA-93F4-EEEC3BF57087}"/>
              </a:ext>
            </a:extLst>
          </p:cNvPr>
          <p:cNvSpPr>
            <a:spLocks noChangeArrowheads="1"/>
          </p:cNvSpPr>
          <p:nvPr/>
        </p:nvSpPr>
        <p:spPr bwMode="gray">
          <a:xfrm>
            <a:off x="2951820" y="4653136"/>
            <a:ext cx="3312368" cy="720080"/>
          </a:xfrm>
          <a:prstGeom prst="ellipse">
            <a:avLst/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rgbClr val="0066CC"/>
              </a:gs>
            </a:gsLst>
            <a:lin ang="2700000" scaled="1"/>
          </a:gradFill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/>
                <a:solidFill>
                  <a:schemeClr val="bg1"/>
                </a:solidFill>
                <a:effectLst/>
              </a:rPr>
              <a:t>ВЫПУСКНИК  </a:t>
            </a:r>
            <a:r>
              <a:rPr lang="en-US" b="1" cap="all" dirty="0">
                <a:ln w="0"/>
                <a:solidFill>
                  <a:schemeClr val="bg1"/>
                </a:solidFill>
                <a:effectLst/>
              </a:rPr>
              <a:t>Multi-skills</a:t>
            </a:r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xmlns="" id="{041C46DF-437C-4AA0-A790-E3FA4DAC3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3768" y="5517232"/>
            <a:ext cx="4248472" cy="43204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41B6"/>
              </a:gs>
              <a:gs pos="100000">
                <a:srgbClr val="99CCFF"/>
              </a:gs>
            </a:gsLst>
            <a:lin ang="2700000" scaled="1"/>
          </a:gradFill>
          <a:ln w="38100">
            <a:solidFill>
              <a:srgbClr val="006CFF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/>
                <a:solidFill>
                  <a:srgbClr val="002060"/>
                </a:solidFill>
                <a:effectLst/>
                <a:latin typeface="+mj-lt"/>
              </a:rPr>
              <a:t>ТРУДОУСТРОЙСТВО, КАРЬЕРНЫЙ ЛИФТ</a:t>
            </a:r>
          </a:p>
        </p:txBody>
      </p:sp>
      <p:sp>
        <p:nvSpPr>
          <p:cNvPr id="18" name="AutoShape 6">
            <a:extLst>
              <a:ext uri="{FF2B5EF4-FFF2-40B4-BE49-F238E27FC236}">
                <a16:creationId xmlns:a16="http://schemas.microsoft.com/office/drawing/2014/main" xmlns="" id="{920C2BAF-CE32-472E-89D2-50F1DB505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736" y="6165304"/>
            <a:ext cx="4680520" cy="43204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41B6"/>
              </a:gs>
              <a:gs pos="100000">
                <a:srgbClr val="99CCFF"/>
              </a:gs>
            </a:gsLst>
            <a:lin ang="2700000" scaled="1"/>
          </a:gradFill>
          <a:ln w="38100">
            <a:solidFill>
              <a:srgbClr val="006CFF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/>
                <a:solidFill>
                  <a:srgbClr val="002060"/>
                </a:solidFill>
                <a:effectLst/>
                <a:latin typeface="+mj-lt"/>
              </a:rPr>
              <a:t>СПЕЦИАЛИСТ, МНОГОФУНКЦИОНАЛЬНЫЙ</a:t>
            </a:r>
          </a:p>
        </p:txBody>
      </p:sp>
      <p:sp>
        <p:nvSpPr>
          <p:cNvPr id="19" name="Стрелка вниз 17">
            <a:extLst>
              <a:ext uri="{FF2B5EF4-FFF2-40B4-BE49-F238E27FC236}">
                <a16:creationId xmlns:a16="http://schemas.microsoft.com/office/drawing/2014/main" xmlns="" id="{16C2D506-7ADC-435B-BF12-4ED1035573DC}"/>
              </a:ext>
            </a:extLst>
          </p:cNvPr>
          <p:cNvSpPr/>
          <p:nvPr/>
        </p:nvSpPr>
        <p:spPr>
          <a:xfrm>
            <a:off x="179512" y="836712"/>
            <a:ext cx="936104" cy="5544616"/>
          </a:xfrm>
          <a:prstGeom prst="downArrow">
            <a:avLst>
              <a:gd name="adj1" fmla="val 50000"/>
              <a:gd name="adj2" fmla="val 763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/>
              <a:t>ПОВЫШЕНИЕ КВАЛИФИКАЦИИ</a:t>
            </a:r>
          </a:p>
        </p:txBody>
      </p:sp>
      <p:sp>
        <p:nvSpPr>
          <p:cNvPr id="20" name="Двойная стрелка вверх/вниз 18">
            <a:extLst>
              <a:ext uri="{FF2B5EF4-FFF2-40B4-BE49-F238E27FC236}">
                <a16:creationId xmlns:a16="http://schemas.microsoft.com/office/drawing/2014/main" xmlns="" id="{B8F057C8-08ED-42DD-9211-593B0EE7AE25}"/>
              </a:ext>
            </a:extLst>
          </p:cNvPr>
          <p:cNvSpPr/>
          <p:nvPr/>
        </p:nvSpPr>
        <p:spPr>
          <a:xfrm>
            <a:off x="8028384" y="836712"/>
            <a:ext cx="971600" cy="5616624"/>
          </a:xfrm>
          <a:prstGeom prst="upDownArrow">
            <a:avLst>
              <a:gd name="adj1" fmla="val 50000"/>
              <a:gd name="adj2" fmla="val 744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/>
              <a:t>ВЗАИМОДЕЙСТВИЕ С ПРЕДПРИЯТИЕМ</a:t>
            </a:r>
          </a:p>
        </p:txBody>
      </p:sp>
      <p:sp>
        <p:nvSpPr>
          <p:cNvPr id="21" name="Стрелка вниз 22">
            <a:extLst>
              <a:ext uri="{FF2B5EF4-FFF2-40B4-BE49-F238E27FC236}">
                <a16:creationId xmlns:a16="http://schemas.microsoft.com/office/drawing/2014/main" xmlns="" id="{1C164EC8-AE4F-4A7C-9BFB-D52A20468875}"/>
              </a:ext>
            </a:extLst>
          </p:cNvPr>
          <p:cNvSpPr/>
          <p:nvPr/>
        </p:nvSpPr>
        <p:spPr>
          <a:xfrm>
            <a:off x="2627784" y="620688"/>
            <a:ext cx="45719" cy="21602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3">
            <a:extLst>
              <a:ext uri="{FF2B5EF4-FFF2-40B4-BE49-F238E27FC236}">
                <a16:creationId xmlns:a16="http://schemas.microsoft.com/office/drawing/2014/main" xmlns="" id="{D14C4234-517C-4CC3-9DD4-0B466F8D2FFD}"/>
              </a:ext>
            </a:extLst>
          </p:cNvPr>
          <p:cNvSpPr/>
          <p:nvPr/>
        </p:nvSpPr>
        <p:spPr>
          <a:xfrm>
            <a:off x="4644008" y="620688"/>
            <a:ext cx="45719" cy="21602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4">
            <a:extLst>
              <a:ext uri="{FF2B5EF4-FFF2-40B4-BE49-F238E27FC236}">
                <a16:creationId xmlns:a16="http://schemas.microsoft.com/office/drawing/2014/main" xmlns="" id="{8773767C-9E05-41FB-8414-1959F524871B}"/>
              </a:ext>
            </a:extLst>
          </p:cNvPr>
          <p:cNvSpPr/>
          <p:nvPr/>
        </p:nvSpPr>
        <p:spPr>
          <a:xfrm>
            <a:off x="6660232" y="620688"/>
            <a:ext cx="45719" cy="21602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войная стрелка влево/вправо 25">
            <a:extLst>
              <a:ext uri="{FF2B5EF4-FFF2-40B4-BE49-F238E27FC236}">
                <a16:creationId xmlns:a16="http://schemas.microsoft.com/office/drawing/2014/main" xmlns="" id="{14E7C180-4022-474C-B147-0102A3202A00}"/>
              </a:ext>
            </a:extLst>
          </p:cNvPr>
          <p:cNvSpPr/>
          <p:nvPr/>
        </p:nvSpPr>
        <p:spPr>
          <a:xfrm>
            <a:off x="4211960" y="2492896"/>
            <a:ext cx="504056" cy="72008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6">
            <a:extLst>
              <a:ext uri="{FF2B5EF4-FFF2-40B4-BE49-F238E27FC236}">
                <a16:creationId xmlns:a16="http://schemas.microsoft.com/office/drawing/2014/main" xmlns="" id="{69486616-09C0-4391-B585-820B77E22E1F}"/>
              </a:ext>
            </a:extLst>
          </p:cNvPr>
          <p:cNvSpPr/>
          <p:nvPr/>
        </p:nvSpPr>
        <p:spPr>
          <a:xfrm>
            <a:off x="1907704" y="2492896"/>
            <a:ext cx="432048" cy="720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лево 27">
            <a:extLst>
              <a:ext uri="{FF2B5EF4-FFF2-40B4-BE49-F238E27FC236}">
                <a16:creationId xmlns:a16="http://schemas.microsoft.com/office/drawing/2014/main" xmlns="" id="{DD85439A-E631-43A5-BC32-BC53982E8055}"/>
              </a:ext>
            </a:extLst>
          </p:cNvPr>
          <p:cNvSpPr/>
          <p:nvPr/>
        </p:nvSpPr>
        <p:spPr>
          <a:xfrm>
            <a:off x="6876256" y="2486025"/>
            <a:ext cx="404019" cy="7887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F7D0C5B1-1CC7-4928-9487-04F56F01DE32}"/>
              </a:ext>
            </a:extLst>
          </p:cNvPr>
          <p:cNvSpPr/>
          <p:nvPr/>
        </p:nvSpPr>
        <p:spPr>
          <a:xfrm>
            <a:off x="5940152" y="4221088"/>
            <a:ext cx="1336948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46D5E7AC-E386-41A7-9C60-A8CCEAC164F0}"/>
              </a:ext>
            </a:extLst>
          </p:cNvPr>
          <p:cNvSpPr/>
          <p:nvPr/>
        </p:nvSpPr>
        <p:spPr>
          <a:xfrm>
            <a:off x="1908174" y="4219576"/>
            <a:ext cx="1367681" cy="472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1E8A554F-8F58-4816-AA76-C7655E80312D}"/>
              </a:ext>
            </a:extLst>
          </p:cNvPr>
          <p:cNvSpPr/>
          <p:nvPr/>
        </p:nvSpPr>
        <p:spPr>
          <a:xfrm>
            <a:off x="7236296" y="2511425"/>
            <a:ext cx="45719" cy="17557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21389DF1-9DCC-434C-94AA-D4A073C533DE}"/>
              </a:ext>
            </a:extLst>
          </p:cNvPr>
          <p:cNvSpPr/>
          <p:nvPr/>
        </p:nvSpPr>
        <p:spPr>
          <a:xfrm>
            <a:off x="1907704" y="2511424"/>
            <a:ext cx="45719" cy="174625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6">
            <a:extLst>
              <a:ext uri="{FF2B5EF4-FFF2-40B4-BE49-F238E27FC236}">
                <a16:creationId xmlns:a16="http://schemas.microsoft.com/office/drawing/2014/main" xmlns="" id="{B2D20528-6A27-4126-8639-AC07E167AB77}"/>
              </a:ext>
            </a:extLst>
          </p:cNvPr>
          <p:cNvSpPr/>
          <p:nvPr/>
        </p:nvSpPr>
        <p:spPr>
          <a:xfrm>
            <a:off x="4575428" y="4514508"/>
            <a:ext cx="45719" cy="21602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7">
            <a:extLst>
              <a:ext uri="{FF2B5EF4-FFF2-40B4-BE49-F238E27FC236}">
                <a16:creationId xmlns:a16="http://schemas.microsoft.com/office/drawing/2014/main" xmlns="" id="{E8DF9183-4F90-4064-A4F3-DB406FF56019}"/>
              </a:ext>
            </a:extLst>
          </p:cNvPr>
          <p:cNvSpPr/>
          <p:nvPr/>
        </p:nvSpPr>
        <p:spPr>
          <a:xfrm>
            <a:off x="4583048" y="5314608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8">
            <a:extLst>
              <a:ext uri="{FF2B5EF4-FFF2-40B4-BE49-F238E27FC236}">
                <a16:creationId xmlns:a16="http://schemas.microsoft.com/office/drawing/2014/main" xmlns="" id="{81A2D001-45A0-46F5-849C-0C2F31B3B6B3}"/>
              </a:ext>
            </a:extLst>
          </p:cNvPr>
          <p:cNvSpPr/>
          <p:nvPr/>
        </p:nvSpPr>
        <p:spPr>
          <a:xfrm>
            <a:off x="4590668" y="5954688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9">
            <a:extLst>
              <a:ext uri="{FF2B5EF4-FFF2-40B4-BE49-F238E27FC236}">
                <a16:creationId xmlns:a16="http://schemas.microsoft.com/office/drawing/2014/main" xmlns="" id="{1CC97B34-ACA0-490F-8794-A35462E40C84}"/>
              </a:ext>
            </a:extLst>
          </p:cNvPr>
          <p:cNvSpPr/>
          <p:nvPr/>
        </p:nvSpPr>
        <p:spPr>
          <a:xfrm>
            <a:off x="2090584" y="5731396"/>
            <a:ext cx="432048" cy="720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лево 40">
            <a:extLst>
              <a:ext uri="{FF2B5EF4-FFF2-40B4-BE49-F238E27FC236}">
                <a16:creationId xmlns:a16="http://schemas.microsoft.com/office/drawing/2014/main" xmlns="" id="{BE43767F-9FC6-49DB-8127-6DB0B21F33B9}"/>
              </a:ext>
            </a:extLst>
          </p:cNvPr>
          <p:cNvSpPr/>
          <p:nvPr/>
        </p:nvSpPr>
        <p:spPr>
          <a:xfrm>
            <a:off x="6731476" y="5701665"/>
            <a:ext cx="404019" cy="7887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BF8D0031-62CE-44EB-9CED-D7939B86A344}"/>
              </a:ext>
            </a:extLst>
          </p:cNvPr>
          <p:cNvSpPr/>
          <p:nvPr/>
        </p:nvSpPr>
        <p:spPr>
          <a:xfrm>
            <a:off x="2090584" y="4404360"/>
            <a:ext cx="45719" cy="136969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93E11AB7-D62B-4C0E-B450-8ACE3E859F8F}"/>
              </a:ext>
            </a:extLst>
          </p:cNvPr>
          <p:cNvSpPr/>
          <p:nvPr/>
        </p:nvSpPr>
        <p:spPr>
          <a:xfrm>
            <a:off x="7089304" y="4389120"/>
            <a:ext cx="45719" cy="136969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AC979B40-22D0-42BF-9E37-C58E73975A51}"/>
              </a:ext>
            </a:extLst>
          </p:cNvPr>
          <p:cNvSpPr/>
          <p:nvPr/>
        </p:nvSpPr>
        <p:spPr>
          <a:xfrm>
            <a:off x="2098675" y="4402456"/>
            <a:ext cx="1193166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14B4487E-953D-423C-8CD6-AD050FD8A5AB}"/>
              </a:ext>
            </a:extLst>
          </p:cNvPr>
          <p:cNvSpPr/>
          <p:nvPr/>
        </p:nvSpPr>
        <p:spPr>
          <a:xfrm>
            <a:off x="5923915" y="4387216"/>
            <a:ext cx="1193166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841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F5A34C7-9785-4510-A864-B87500322425}"/>
              </a:ext>
            </a:extLst>
          </p:cNvPr>
          <p:cNvSpPr txBox="1"/>
          <p:nvPr/>
        </p:nvSpPr>
        <p:spPr>
          <a:xfrm>
            <a:off x="2175649" y="116632"/>
            <a:ext cx="499008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Основные направления</a:t>
            </a:r>
            <a:endParaRPr lang="ru-RU" sz="32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E054D37-1B53-481F-BB6C-B512D4A2FC23}"/>
              </a:ext>
            </a:extLst>
          </p:cNvPr>
          <p:cNvSpPr txBox="1"/>
          <p:nvPr/>
        </p:nvSpPr>
        <p:spPr>
          <a:xfrm>
            <a:off x="662388" y="1165978"/>
            <a:ext cx="8034572" cy="504753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800" b="1" cap="all" dirty="0">
                <a:ln w="0"/>
                <a:effectLst/>
                <a:latin typeface="+mj-lt"/>
                <a:ea typeface="Times New Roman"/>
                <a:cs typeface="Times New Roman"/>
              </a:rPr>
              <a:t> Профориентационная работа и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cap="all" dirty="0">
                <a:ln w="0"/>
                <a:effectLst/>
                <a:latin typeface="+mj-lt"/>
                <a:ea typeface="Times New Roman"/>
                <a:cs typeface="Times New Roman"/>
              </a:rPr>
              <a:t>    профессиональное самоопределение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800" b="1" cap="all" dirty="0">
                <a:ln w="0"/>
                <a:effectLst/>
                <a:latin typeface="+mj-lt"/>
                <a:ea typeface="Times New Roman"/>
                <a:cs typeface="Times New Roman"/>
              </a:rPr>
              <a:t> Организация теоретического обучения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cap="all" dirty="0">
                <a:ln w="0"/>
                <a:effectLst/>
                <a:latin typeface="+mj-lt"/>
                <a:ea typeface="Times New Roman"/>
                <a:cs typeface="Times New Roman"/>
              </a:rPr>
              <a:t>     и практики в соответствии с дуальной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cap="all" dirty="0">
                <a:ln w="0"/>
                <a:effectLst/>
                <a:latin typeface="+mj-lt"/>
                <a:ea typeface="Times New Roman"/>
                <a:cs typeface="Times New Roman"/>
              </a:rPr>
              <a:t>     моделью обучения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800" b="1" cap="all" dirty="0">
                <a:ln w="0"/>
                <a:effectLst/>
                <a:latin typeface="+mj-lt"/>
                <a:ea typeface="Times New Roman"/>
                <a:cs typeface="Times New Roman"/>
              </a:rPr>
              <a:t> Создание института наставничества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800" b="1" cap="all" dirty="0">
                <a:ln w="0"/>
                <a:effectLst/>
                <a:latin typeface="+mj-lt"/>
                <a:ea typeface="Times New Roman"/>
                <a:cs typeface="Times New Roman"/>
              </a:rPr>
              <a:t> Оценка профессиональной квалификации,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cap="all" dirty="0">
                <a:ln w="0"/>
                <a:effectLst/>
                <a:latin typeface="+mj-lt"/>
                <a:ea typeface="Times New Roman"/>
                <a:cs typeface="Times New Roman"/>
              </a:rPr>
              <a:t>     трудоустройство выпускников и их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cap="all" dirty="0">
                <a:ln w="0"/>
                <a:effectLst/>
                <a:latin typeface="+mj-lt"/>
                <a:ea typeface="Times New Roman"/>
                <a:cs typeface="Times New Roman"/>
              </a:rPr>
              <a:t>     продвижение в условиях карьерного лифта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800" b="1" cap="all" dirty="0">
                <a:ln w="0"/>
                <a:effectLst/>
                <a:latin typeface="+mj-lt"/>
                <a:ea typeface="Times New Roman"/>
                <a:cs typeface="Times New Roman"/>
              </a:rPr>
              <a:t> Повышение квалификации педагогов</a:t>
            </a:r>
          </a:p>
        </p:txBody>
      </p:sp>
    </p:spTree>
    <p:extLst>
      <p:ext uri="{BB962C8B-B14F-4D97-AF65-F5344CB8AC3E}">
        <p14:creationId xmlns:p14="http://schemas.microsoft.com/office/powerpoint/2010/main" xmlns="" val="137157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AutoShape 6">
            <a:extLst>
              <a:ext uri="{FF2B5EF4-FFF2-40B4-BE49-F238E27FC236}">
                <a16:creationId xmlns:a16="http://schemas.microsoft.com/office/drawing/2014/main" xmlns="" id="{0FDDB23C-CF67-4918-ABA3-3DCAEA83A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333" y="186253"/>
            <a:ext cx="8204200" cy="43204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tint val="0"/>
                  <a:invGamma/>
                </a:srgbClr>
              </a:gs>
              <a:gs pos="100000">
                <a:srgbClr val="99CCFF"/>
              </a:gs>
            </a:gsLst>
            <a:lin ang="2700000" scaled="1"/>
          </a:gradFill>
          <a:ln w="38100">
            <a:noFill/>
            <a:round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cap="all">
                <a:ln w="0"/>
                <a:solidFill>
                  <a:srgbClr val="002060"/>
                </a:solidFill>
                <a:effectLst/>
                <a:latin typeface="+mj-lt"/>
              </a:rPr>
              <a:t>Критерии по стандарту дуального образования  к педагогам и  наставникам программы ББМ</a:t>
            </a:r>
            <a:endParaRPr lang="ru-RU" sz="1400" b="1" cap="all" dirty="0">
              <a:ln w="0"/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123" name="AutoShape 6">
            <a:extLst>
              <a:ext uri="{FF2B5EF4-FFF2-40B4-BE49-F238E27FC236}">
                <a16:creationId xmlns:a16="http://schemas.microsoft.com/office/drawing/2014/main" xmlns="" id="{EE3951CB-8B74-46E2-A056-91C0711D3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99" y="6265319"/>
            <a:ext cx="8906933" cy="43204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tint val="0"/>
                  <a:invGamma/>
                </a:srgbClr>
              </a:gs>
              <a:gs pos="100000">
                <a:srgbClr val="99CCFF"/>
              </a:gs>
            </a:gsLst>
            <a:lin ang="2700000" scaled="1"/>
          </a:gradFill>
          <a:ln w="38100">
            <a:noFill/>
            <a:round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dirty="0">
                <a:ln w="0"/>
                <a:solidFill>
                  <a:srgbClr val="002060"/>
                </a:solidFill>
                <a:effectLst/>
                <a:latin typeface="+mj-lt"/>
              </a:rPr>
              <a:t>Мониторинг процесса непрерывного функционирования системы наставничества</a:t>
            </a:r>
          </a:p>
        </p:txBody>
      </p:sp>
      <p:sp>
        <p:nvSpPr>
          <p:cNvPr id="128" name="AutoShape 6">
            <a:extLst>
              <a:ext uri="{FF2B5EF4-FFF2-40B4-BE49-F238E27FC236}">
                <a16:creationId xmlns:a16="http://schemas.microsoft.com/office/drawing/2014/main" xmlns="" id="{DFD52F8C-8E24-42B9-8D75-7103DC76F80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2111369" y="3378184"/>
            <a:ext cx="5010141" cy="432048"/>
          </a:xfrm>
          <a:prstGeom prst="roundRect">
            <a:avLst>
              <a:gd name="adj" fmla="val 16667"/>
            </a:avLst>
          </a:prstGeom>
          <a:gradFill rotWithShape="1">
            <a:gsLst>
              <a:gs pos="100000">
                <a:srgbClr val="99CCFF">
                  <a:gamma/>
                  <a:tint val="0"/>
                  <a:invGamma/>
                </a:srgbClr>
              </a:gs>
              <a:gs pos="100000">
                <a:srgbClr val="99CCFF"/>
              </a:gs>
            </a:gsLst>
            <a:lin ang="2700000" scaled="1"/>
          </a:gradFill>
          <a:ln w="38100">
            <a:noFill/>
            <a:round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300" b="1" cap="all" dirty="0">
                <a:ln w="0"/>
                <a:solidFill>
                  <a:srgbClr val="002060"/>
                </a:solidFill>
                <a:effectLst/>
                <a:latin typeface="+mj-lt"/>
              </a:rPr>
              <a:t>Критерии по стандарту дуального образования  к абитуриенту</a:t>
            </a:r>
          </a:p>
        </p:txBody>
      </p:sp>
      <p:sp>
        <p:nvSpPr>
          <p:cNvPr id="129" name="AutoShape 6">
            <a:extLst>
              <a:ext uri="{FF2B5EF4-FFF2-40B4-BE49-F238E27FC236}">
                <a16:creationId xmlns:a16="http://schemas.microsoft.com/office/drawing/2014/main" xmlns="" id="{34DCD30B-11CA-49E8-9483-A5E802B5EEB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287438" y="3378184"/>
            <a:ext cx="5010141" cy="432048"/>
          </a:xfrm>
          <a:prstGeom prst="roundRect">
            <a:avLst>
              <a:gd name="adj" fmla="val 16667"/>
            </a:avLst>
          </a:prstGeom>
          <a:solidFill>
            <a:srgbClr val="F76353"/>
          </a:solidFill>
          <a:ln w="38100">
            <a:noFill/>
            <a:round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300" b="1" cap="all" dirty="0">
                <a:ln w="0"/>
                <a:effectLst/>
                <a:latin typeface="+mj-lt"/>
              </a:rPr>
              <a:t>Критерии по стандарту дуального образования  к выпускнику</a:t>
            </a:r>
          </a:p>
        </p:txBody>
      </p:sp>
      <p:sp>
        <p:nvSpPr>
          <p:cNvPr id="130" name="AutoShape 6">
            <a:extLst>
              <a:ext uri="{FF2B5EF4-FFF2-40B4-BE49-F238E27FC236}">
                <a16:creationId xmlns:a16="http://schemas.microsoft.com/office/drawing/2014/main" xmlns="" id="{6C28BD36-AA36-4CC4-A02C-0DDBD99E7DB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303627" y="3378184"/>
            <a:ext cx="5010141" cy="43204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74000">
                <a:srgbClr val="FBDAC1"/>
              </a:gs>
              <a:gs pos="98000">
                <a:srgbClr val="F6B482"/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  <a:round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300" b="1" cap="all" dirty="0">
                <a:ln w="0"/>
                <a:effectLst/>
                <a:latin typeface="+mj-lt"/>
              </a:rPr>
              <a:t>Критерии по стандарту дуального образования  к студенту</a:t>
            </a:r>
          </a:p>
        </p:txBody>
      </p:sp>
      <p:sp>
        <p:nvSpPr>
          <p:cNvPr id="131" name="AutoShape 6">
            <a:extLst>
              <a:ext uri="{FF2B5EF4-FFF2-40B4-BE49-F238E27FC236}">
                <a16:creationId xmlns:a16="http://schemas.microsoft.com/office/drawing/2014/main" xmlns="" id="{BBF7210E-0C17-4B9B-B0AF-6B653A8C66A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295532" y="3378183"/>
            <a:ext cx="5010141" cy="432048"/>
          </a:xfrm>
          <a:prstGeom prst="roundRect">
            <a:avLst>
              <a:gd name="adj" fmla="val 16667"/>
            </a:avLst>
          </a:prstGeom>
          <a:solidFill>
            <a:srgbClr val="F6B482"/>
          </a:solidFill>
          <a:ln w="38100">
            <a:noFill/>
            <a:round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300" b="1" cap="all" dirty="0">
                <a:ln w="0"/>
                <a:effectLst/>
                <a:latin typeface="+mj-lt"/>
              </a:rPr>
              <a:t>Критерии по стандарту дуального образования  к студенту</a:t>
            </a:r>
          </a:p>
        </p:txBody>
      </p:sp>
      <p:sp>
        <p:nvSpPr>
          <p:cNvPr id="132" name="Двойная стрелка вверх/вниз 18">
            <a:extLst>
              <a:ext uri="{FF2B5EF4-FFF2-40B4-BE49-F238E27FC236}">
                <a16:creationId xmlns:a16="http://schemas.microsoft.com/office/drawing/2014/main" xmlns="" id="{9FC5FFCD-869B-4940-9ACE-EC2AD6C40896}"/>
              </a:ext>
            </a:extLst>
          </p:cNvPr>
          <p:cNvSpPr/>
          <p:nvPr/>
        </p:nvSpPr>
        <p:spPr>
          <a:xfrm>
            <a:off x="2169583" y="618301"/>
            <a:ext cx="863234" cy="5647018"/>
          </a:xfrm>
          <a:prstGeom prst="upDownArrow">
            <a:avLst>
              <a:gd name="adj1" fmla="val 50000"/>
              <a:gd name="adj2" fmla="val 74469"/>
            </a:avLst>
          </a:prstGeom>
          <a:solidFill>
            <a:srgbClr val="CAC5C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+mj-lt"/>
              </a:rPr>
              <a:t>ПРАКТИКА                     ЗАКАЗ ПАО ЧТПЗ                     ТЕОРИЯ     </a:t>
            </a:r>
          </a:p>
        </p:txBody>
      </p:sp>
      <p:sp>
        <p:nvSpPr>
          <p:cNvPr id="133" name="AutoShape 6">
            <a:extLst>
              <a:ext uri="{FF2B5EF4-FFF2-40B4-BE49-F238E27FC236}">
                <a16:creationId xmlns:a16="http://schemas.microsoft.com/office/drawing/2014/main" xmlns="" id="{ED21B9BD-FE1C-4F90-A5BD-CCB0A7387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174" y="1089136"/>
            <a:ext cx="1275858" cy="632572"/>
          </a:xfrm>
          <a:prstGeom prst="roundRect">
            <a:avLst>
              <a:gd name="adj" fmla="val 16667"/>
            </a:avLst>
          </a:prstGeom>
          <a:gradFill rotWithShape="1">
            <a:gsLst>
              <a:gs pos="100000">
                <a:srgbClr val="99CCFF">
                  <a:gamma/>
                  <a:tint val="0"/>
                  <a:invGamma/>
                </a:srgbClr>
              </a:gs>
              <a:gs pos="100000">
                <a:srgbClr val="99CCFF"/>
              </a:gs>
            </a:gsLst>
            <a:lin ang="2700000" scaled="1"/>
          </a:gradFill>
          <a:ln w="38100">
            <a:noFill/>
            <a:round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" b="1" cap="all" dirty="0">
                <a:ln w="0"/>
                <a:solidFill>
                  <a:srgbClr val="002060"/>
                </a:solidFill>
                <a:effectLst/>
              </a:rPr>
              <a:t>ПЕДАГОГИ ТЕХНИКУМА</a:t>
            </a:r>
          </a:p>
          <a:p>
            <a:pPr algn="ctr"/>
            <a:r>
              <a:rPr lang="ru-RU" sz="800" b="1" cap="all" dirty="0">
                <a:ln w="0"/>
                <a:solidFill>
                  <a:srgbClr val="002060"/>
                </a:solidFill>
                <a:effectLst/>
              </a:rPr>
              <a:t>ПРЕДСТАВИТЕЛИ ЗАВОДА</a:t>
            </a:r>
          </a:p>
        </p:txBody>
      </p:sp>
      <p:sp>
        <p:nvSpPr>
          <p:cNvPr id="134" name="AutoShape 6">
            <a:extLst>
              <a:ext uri="{FF2B5EF4-FFF2-40B4-BE49-F238E27FC236}">
                <a16:creationId xmlns:a16="http://schemas.microsoft.com/office/drawing/2014/main" xmlns="" id="{286D58CB-50D6-415D-864E-9B6E4D3C0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7983" y="1089136"/>
            <a:ext cx="1275858" cy="632572"/>
          </a:xfrm>
          <a:prstGeom prst="roundRect">
            <a:avLst>
              <a:gd name="adj" fmla="val 16667"/>
            </a:avLst>
          </a:prstGeom>
          <a:gradFill rotWithShape="1">
            <a:gsLst>
              <a:gs pos="100000">
                <a:srgbClr val="FBDAC1"/>
              </a:gs>
              <a:gs pos="100000">
                <a:srgbClr val="99CCFF"/>
              </a:gs>
            </a:gsLst>
            <a:lin ang="2700000" scaled="1"/>
          </a:gradFill>
          <a:ln w="38100">
            <a:noFill/>
            <a:round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>
                <a:ln w="0"/>
                <a:effectLst/>
              </a:rPr>
              <a:t>Коуч</a:t>
            </a:r>
          </a:p>
          <a:p>
            <a:pPr algn="ctr"/>
            <a:r>
              <a:rPr lang="ru-RU" sz="1000" b="1" cap="all" dirty="0">
                <a:ln w="0"/>
                <a:effectLst/>
              </a:rPr>
              <a:t>(преподаватель </a:t>
            </a:r>
            <a:endParaRPr lang="en-US" sz="1000" b="1" cap="all" dirty="0">
              <a:ln w="0"/>
              <a:effectLst/>
            </a:endParaRPr>
          </a:p>
          <a:p>
            <a:pPr algn="ctr"/>
            <a:r>
              <a:rPr lang="ru-RU" sz="1000" b="1" cap="all" dirty="0">
                <a:ln w="0"/>
                <a:effectLst/>
              </a:rPr>
              <a:t>ПОО)</a:t>
            </a:r>
          </a:p>
        </p:txBody>
      </p:sp>
      <p:sp>
        <p:nvSpPr>
          <p:cNvPr id="135" name="AutoShape 6">
            <a:extLst>
              <a:ext uri="{FF2B5EF4-FFF2-40B4-BE49-F238E27FC236}">
                <a16:creationId xmlns:a16="http://schemas.microsoft.com/office/drawing/2014/main" xmlns="" id="{781F6079-5189-4B57-8287-D9AF609B4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3170" y="1089136"/>
            <a:ext cx="616258" cy="632572"/>
          </a:xfrm>
          <a:prstGeom prst="roundRect">
            <a:avLst>
              <a:gd name="adj" fmla="val 16667"/>
            </a:avLst>
          </a:prstGeom>
          <a:gradFill rotWithShape="1">
            <a:gsLst>
              <a:gs pos="100000">
                <a:srgbClr val="F6B482"/>
              </a:gs>
              <a:gs pos="100000">
                <a:srgbClr val="99CCFF"/>
              </a:gs>
            </a:gsLst>
            <a:lin ang="2700000" scaled="1"/>
          </a:gradFill>
          <a:ln w="38100">
            <a:noFill/>
            <a:round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>
                <a:ln w="0"/>
                <a:effectLst/>
              </a:rPr>
              <a:t>Ментор</a:t>
            </a:r>
          </a:p>
          <a:p>
            <a:pPr algn="ctr"/>
            <a:r>
              <a:rPr lang="ru-RU" sz="1000" b="1" cap="all" dirty="0">
                <a:ln w="0"/>
                <a:effectLst/>
              </a:rPr>
              <a:t>(мастер </a:t>
            </a:r>
            <a:endParaRPr lang="en-US" sz="1000" b="1" cap="all" dirty="0">
              <a:ln w="0"/>
              <a:effectLst/>
            </a:endParaRPr>
          </a:p>
          <a:p>
            <a:pPr algn="ctr"/>
            <a:r>
              <a:rPr lang="ru-RU" sz="1000" b="1" cap="all" dirty="0">
                <a:ln w="0"/>
                <a:effectLst/>
              </a:rPr>
              <a:t>п/о ПОО)</a:t>
            </a:r>
          </a:p>
        </p:txBody>
      </p:sp>
      <p:sp>
        <p:nvSpPr>
          <p:cNvPr id="136" name="AutoShape 6">
            <a:extLst>
              <a:ext uri="{FF2B5EF4-FFF2-40B4-BE49-F238E27FC236}">
                <a16:creationId xmlns:a16="http://schemas.microsoft.com/office/drawing/2014/main" xmlns="" id="{FA3E9861-8B0C-4B92-9CBB-93EACE60B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7876" y="1089136"/>
            <a:ext cx="738254" cy="632572"/>
          </a:xfrm>
          <a:prstGeom prst="roundRect">
            <a:avLst>
              <a:gd name="adj" fmla="val 16667"/>
            </a:avLst>
          </a:prstGeom>
          <a:gradFill rotWithShape="1">
            <a:gsLst>
              <a:gs pos="100000">
                <a:srgbClr val="F76353"/>
              </a:gs>
              <a:gs pos="100000">
                <a:srgbClr val="99CCFF"/>
              </a:gs>
            </a:gsLst>
            <a:lin ang="2700000" scaled="1"/>
          </a:gradFill>
          <a:ln w="38100">
            <a:noFill/>
            <a:round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50" b="1" cap="all" dirty="0">
                <a:ln w="0"/>
                <a:effectLst/>
              </a:rPr>
              <a:t>Категории </a:t>
            </a:r>
            <a:endParaRPr lang="en-US" sz="750" b="1" cap="all" dirty="0">
              <a:ln w="0"/>
              <a:effectLst/>
            </a:endParaRPr>
          </a:p>
          <a:p>
            <a:pPr algn="ctr"/>
            <a:r>
              <a:rPr lang="ru-RU" sz="750" b="1" cap="all" dirty="0">
                <a:ln w="0"/>
                <a:effectLst/>
              </a:rPr>
              <a:t>наставников </a:t>
            </a:r>
            <a:endParaRPr lang="en-US" sz="750" b="1" cap="all" dirty="0">
              <a:ln w="0"/>
              <a:effectLst/>
            </a:endParaRPr>
          </a:p>
          <a:p>
            <a:pPr algn="ctr"/>
            <a:r>
              <a:rPr lang="ru-RU" sz="750" b="1" cap="all" dirty="0">
                <a:ln w="0"/>
                <a:effectLst/>
              </a:rPr>
              <a:t>ПАО ЧТПЗ </a:t>
            </a:r>
          </a:p>
        </p:txBody>
      </p:sp>
      <p:sp>
        <p:nvSpPr>
          <p:cNvPr id="137" name="AutoShape 6">
            <a:extLst>
              <a:ext uri="{FF2B5EF4-FFF2-40B4-BE49-F238E27FC236}">
                <a16:creationId xmlns:a16="http://schemas.microsoft.com/office/drawing/2014/main" xmlns="" id="{29220DF6-3B07-4BA5-A6F5-E9E25E381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8626" y="1089136"/>
            <a:ext cx="1275858" cy="632572"/>
          </a:xfrm>
          <a:prstGeom prst="roundRect">
            <a:avLst>
              <a:gd name="adj" fmla="val 16667"/>
            </a:avLst>
          </a:prstGeom>
          <a:gradFill rotWithShape="1">
            <a:gsLst>
              <a:gs pos="100000">
                <a:srgbClr val="F76353"/>
              </a:gs>
              <a:gs pos="100000">
                <a:srgbClr val="99CCFF"/>
              </a:gs>
            </a:gsLst>
            <a:lin ang="2700000" scaled="1"/>
          </a:gradFill>
          <a:ln w="38100">
            <a:noFill/>
            <a:round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>
                <a:ln w="0"/>
                <a:effectLst/>
              </a:rPr>
              <a:t>Категории </a:t>
            </a:r>
            <a:endParaRPr lang="en-US" sz="1000" b="1" cap="all" dirty="0">
              <a:ln w="0"/>
              <a:effectLst/>
            </a:endParaRPr>
          </a:p>
          <a:p>
            <a:pPr algn="ctr"/>
            <a:r>
              <a:rPr lang="ru-RU" sz="1000" b="1" cap="all" dirty="0">
                <a:ln w="0"/>
                <a:effectLst/>
              </a:rPr>
              <a:t>наставников </a:t>
            </a:r>
            <a:endParaRPr lang="en-US" sz="1000" b="1" cap="all" dirty="0">
              <a:ln w="0"/>
              <a:effectLst/>
            </a:endParaRPr>
          </a:p>
          <a:p>
            <a:pPr algn="ctr"/>
            <a:r>
              <a:rPr lang="ru-RU" sz="1000" b="1" cap="all" dirty="0">
                <a:ln w="0"/>
                <a:effectLst/>
              </a:rPr>
              <a:t>ПАО ЧТПЗ </a:t>
            </a:r>
          </a:p>
        </p:txBody>
      </p:sp>
      <p:sp>
        <p:nvSpPr>
          <p:cNvPr id="138" name="AutoShape 6">
            <a:extLst>
              <a:ext uri="{FF2B5EF4-FFF2-40B4-BE49-F238E27FC236}">
                <a16:creationId xmlns:a16="http://schemas.microsoft.com/office/drawing/2014/main" xmlns="" id="{84262348-CD5C-4E59-9CF1-1C5507842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174" y="1941247"/>
            <a:ext cx="1275858" cy="4158031"/>
          </a:xfrm>
          <a:prstGeom prst="roundRect">
            <a:avLst>
              <a:gd name="adj" fmla="val 16667"/>
            </a:avLst>
          </a:prstGeom>
          <a:gradFill rotWithShape="1">
            <a:gsLst>
              <a:gs pos="100000">
                <a:srgbClr val="99CCFF">
                  <a:gamma/>
                  <a:tint val="0"/>
                  <a:invGamma/>
                </a:srgbClr>
              </a:gs>
              <a:gs pos="100000">
                <a:srgbClr val="99CCFF"/>
              </a:gs>
            </a:gsLst>
            <a:lin ang="2700000" scaled="1"/>
          </a:gradFill>
          <a:ln w="38100">
            <a:noFill/>
            <a:round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 anchor="t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" b="1" cap="all" dirty="0">
                <a:ln w="0"/>
                <a:solidFill>
                  <a:srgbClr val="002060"/>
                </a:solidFill>
                <a:effectLst/>
              </a:rPr>
              <a:t>Профориентационная </a:t>
            </a:r>
            <a:endParaRPr lang="en-US" sz="800" b="1" cap="all" dirty="0">
              <a:ln w="0"/>
              <a:solidFill>
                <a:srgbClr val="002060"/>
              </a:solidFill>
              <a:effectLst/>
            </a:endParaRPr>
          </a:p>
          <a:p>
            <a:pPr algn="ctr"/>
            <a:r>
              <a:rPr lang="ru-RU" sz="800" b="1" cap="all" dirty="0">
                <a:ln w="0"/>
                <a:solidFill>
                  <a:srgbClr val="002060"/>
                </a:solidFill>
                <a:effectLst/>
              </a:rPr>
              <a:t>Деятельность</a:t>
            </a:r>
          </a:p>
          <a:p>
            <a:pPr algn="ctr"/>
            <a:endParaRPr lang="ru-RU" sz="800" b="1" cap="all" dirty="0">
              <a:ln w="0"/>
              <a:solidFill>
                <a:srgbClr val="002060"/>
              </a:solidFill>
              <a:effectLst/>
            </a:endParaRPr>
          </a:p>
          <a:p>
            <a:pPr algn="ctr"/>
            <a:endParaRPr lang="ru-RU" sz="800" b="1" cap="all" dirty="0">
              <a:ln w="0"/>
              <a:solidFill>
                <a:srgbClr val="002060"/>
              </a:solidFill>
              <a:effectLst/>
            </a:endParaRPr>
          </a:p>
          <a:p>
            <a:pPr algn="ctr"/>
            <a:endParaRPr lang="ru-RU" sz="800" b="1" cap="all" dirty="0">
              <a:ln w="0"/>
              <a:solidFill>
                <a:srgbClr val="002060"/>
              </a:solidFill>
              <a:effectLst/>
            </a:endParaRPr>
          </a:p>
          <a:p>
            <a:pPr algn="ctr"/>
            <a:r>
              <a:rPr lang="ru-RU" sz="1400" b="1" cap="all" dirty="0">
                <a:ln w="0"/>
                <a:solidFill>
                  <a:srgbClr val="002060"/>
                </a:solidFill>
                <a:effectLst/>
              </a:rPr>
              <a:t>Нт0</a:t>
            </a:r>
          </a:p>
          <a:p>
            <a:pPr algn="ctr"/>
            <a:endParaRPr lang="ru-RU" sz="1400" b="1" cap="all" dirty="0">
              <a:ln w="0"/>
              <a:solidFill>
                <a:srgbClr val="002060"/>
              </a:solidFill>
              <a:effectLst/>
            </a:endParaRPr>
          </a:p>
          <a:p>
            <a:pPr algn="ctr"/>
            <a:endParaRPr lang="ru-RU" sz="1400" b="1" cap="all" dirty="0">
              <a:ln w="0"/>
              <a:solidFill>
                <a:srgbClr val="002060"/>
              </a:solidFill>
              <a:effectLst/>
            </a:endParaRPr>
          </a:p>
          <a:p>
            <a:pPr algn="ctr"/>
            <a:endParaRPr lang="ru-RU" sz="1400" b="1" cap="all" dirty="0">
              <a:ln w="0"/>
              <a:solidFill>
                <a:srgbClr val="002060"/>
              </a:solidFill>
              <a:effectLst/>
            </a:endParaRPr>
          </a:p>
          <a:p>
            <a:pPr algn="ctr"/>
            <a:endParaRPr lang="ru-RU" sz="1400" b="1" cap="all" dirty="0">
              <a:ln w="0"/>
              <a:solidFill>
                <a:srgbClr val="002060"/>
              </a:solidFill>
              <a:effectLst/>
            </a:endParaRPr>
          </a:p>
          <a:p>
            <a:pPr algn="ctr"/>
            <a:endParaRPr lang="ru-RU" sz="1400" b="1" cap="all" dirty="0">
              <a:ln w="0"/>
              <a:solidFill>
                <a:srgbClr val="002060"/>
              </a:solidFill>
              <a:effectLst/>
            </a:endParaRPr>
          </a:p>
          <a:p>
            <a:pPr algn="ctr"/>
            <a:endParaRPr lang="ru-RU" sz="1400" b="1" cap="all" dirty="0">
              <a:ln w="0"/>
              <a:solidFill>
                <a:srgbClr val="002060"/>
              </a:solidFill>
              <a:effectLst/>
            </a:endParaRPr>
          </a:p>
          <a:p>
            <a:pPr algn="ctr"/>
            <a:endParaRPr lang="ru-RU" sz="1400" b="1" cap="all" dirty="0">
              <a:ln w="0"/>
              <a:solidFill>
                <a:srgbClr val="002060"/>
              </a:solidFill>
              <a:effectLst/>
            </a:endParaRPr>
          </a:p>
          <a:p>
            <a:pPr algn="ctr"/>
            <a:endParaRPr lang="ru-RU" sz="1400" b="1" cap="all" dirty="0">
              <a:ln w="0"/>
              <a:solidFill>
                <a:srgbClr val="002060"/>
              </a:solidFill>
              <a:effectLst/>
            </a:endParaRPr>
          </a:p>
          <a:p>
            <a:pPr algn="ctr"/>
            <a:endParaRPr lang="ru-RU" sz="1400" b="1" cap="all" dirty="0">
              <a:ln w="0"/>
              <a:solidFill>
                <a:srgbClr val="002060"/>
              </a:solidFill>
              <a:effectLst/>
            </a:endParaRPr>
          </a:p>
          <a:p>
            <a:pPr algn="ctr"/>
            <a:endParaRPr lang="ru-RU" sz="1400" b="1" cap="all" dirty="0">
              <a:ln w="0"/>
              <a:solidFill>
                <a:srgbClr val="002060"/>
              </a:solidFill>
              <a:effectLst/>
            </a:endParaRPr>
          </a:p>
          <a:p>
            <a:pPr algn="ctr"/>
            <a:r>
              <a:rPr lang="ru-RU" sz="1400" b="1" cap="all" dirty="0">
                <a:ln w="0"/>
                <a:solidFill>
                  <a:srgbClr val="002060"/>
                </a:solidFill>
              </a:rPr>
              <a:t>Нп0</a:t>
            </a:r>
          </a:p>
          <a:p>
            <a:pPr algn="ctr"/>
            <a:endParaRPr lang="ru-RU" sz="1400" b="1" cap="all" dirty="0">
              <a:ln w="0"/>
              <a:solidFill>
                <a:srgbClr val="002060"/>
              </a:solidFill>
              <a:effectLst/>
            </a:endParaRPr>
          </a:p>
          <a:p>
            <a:pPr algn="ctr"/>
            <a:endParaRPr lang="ru-RU" sz="800" b="1" cap="all" dirty="0">
              <a:ln w="0"/>
              <a:solidFill>
                <a:srgbClr val="002060"/>
              </a:solidFill>
              <a:effectLst/>
            </a:endParaRPr>
          </a:p>
          <a:p>
            <a:pPr algn="ctr"/>
            <a:endParaRPr lang="ru-RU" sz="800" b="1" cap="all" dirty="0">
              <a:ln w="0"/>
              <a:solidFill>
                <a:srgbClr val="002060"/>
              </a:solidFill>
              <a:effectLst/>
            </a:endParaRPr>
          </a:p>
          <a:p>
            <a:pPr algn="ctr"/>
            <a:r>
              <a:rPr lang="ru-RU" sz="800" b="1" cap="all" dirty="0">
                <a:ln w="0"/>
                <a:solidFill>
                  <a:srgbClr val="002060"/>
                </a:solidFill>
                <a:effectLst/>
              </a:rPr>
              <a:t> </a:t>
            </a:r>
          </a:p>
        </p:txBody>
      </p:sp>
      <p:sp>
        <p:nvSpPr>
          <p:cNvPr id="139" name="AutoShape 6">
            <a:extLst>
              <a:ext uri="{FF2B5EF4-FFF2-40B4-BE49-F238E27FC236}">
                <a16:creationId xmlns:a16="http://schemas.microsoft.com/office/drawing/2014/main" xmlns="" id="{5C1940F8-96B5-461B-86B7-EF2A8E5A9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1265" y="1941247"/>
            <a:ext cx="1275858" cy="4158031"/>
          </a:xfrm>
          <a:prstGeom prst="roundRect">
            <a:avLst>
              <a:gd name="adj" fmla="val 16667"/>
            </a:avLst>
          </a:prstGeom>
          <a:gradFill rotWithShape="1">
            <a:gsLst>
              <a:gs pos="100000">
                <a:srgbClr val="99CCFF">
                  <a:gamma/>
                  <a:tint val="0"/>
                  <a:invGamma/>
                </a:srgbClr>
              </a:gs>
              <a:gs pos="100000">
                <a:srgbClr val="99CCFF"/>
              </a:gs>
            </a:gsLst>
            <a:lin ang="2700000" scaled="1"/>
          </a:gradFill>
          <a:ln w="38100">
            <a:noFill/>
            <a:round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 anchor="t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" b="1" cap="all" dirty="0">
                <a:ln w="0"/>
                <a:solidFill>
                  <a:srgbClr val="002060"/>
                </a:solidFill>
                <a:effectLst/>
              </a:rPr>
              <a:t>Учебная деятельность</a:t>
            </a:r>
          </a:p>
          <a:p>
            <a:pPr algn="ctr"/>
            <a:endParaRPr lang="ru-RU" sz="800" b="1" cap="all" dirty="0">
              <a:ln w="0"/>
              <a:solidFill>
                <a:srgbClr val="002060"/>
              </a:solidFill>
              <a:effectLst/>
            </a:endParaRPr>
          </a:p>
          <a:p>
            <a:pPr algn="ctr"/>
            <a:endParaRPr lang="ru-RU" sz="800" b="1" cap="all" dirty="0">
              <a:ln w="0"/>
              <a:solidFill>
                <a:srgbClr val="002060"/>
              </a:solidFill>
              <a:effectLst/>
            </a:endParaRPr>
          </a:p>
          <a:p>
            <a:pPr algn="ctr"/>
            <a:endParaRPr lang="ru-RU" sz="800" b="1" cap="all" dirty="0">
              <a:ln w="0"/>
              <a:solidFill>
                <a:srgbClr val="002060"/>
              </a:solidFill>
              <a:effectLst/>
            </a:endParaRPr>
          </a:p>
          <a:p>
            <a:pPr algn="ctr"/>
            <a:endParaRPr lang="ru-RU" sz="800" b="1" cap="all" dirty="0">
              <a:ln w="0"/>
              <a:solidFill>
                <a:srgbClr val="002060"/>
              </a:solidFill>
              <a:effectLst/>
            </a:endParaRPr>
          </a:p>
          <a:p>
            <a:pPr lvl="0" algn="ctr"/>
            <a:r>
              <a:rPr lang="ru-RU" sz="1400" b="1" cap="all" dirty="0">
                <a:ln w="0"/>
                <a:solidFill>
                  <a:srgbClr val="002060"/>
                </a:solidFill>
              </a:rPr>
              <a:t>Нт1</a:t>
            </a:r>
          </a:p>
          <a:p>
            <a:pPr lvl="0" algn="ctr"/>
            <a:endParaRPr lang="ru-RU" sz="1400" b="1" cap="all" dirty="0">
              <a:ln w="0"/>
              <a:solidFill>
                <a:srgbClr val="002060"/>
              </a:solidFill>
            </a:endParaRPr>
          </a:p>
          <a:p>
            <a:pPr lvl="0" algn="ctr"/>
            <a:endParaRPr lang="ru-RU" sz="1400" b="1" cap="all" dirty="0">
              <a:ln w="0"/>
              <a:solidFill>
                <a:srgbClr val="002060"/>
              </a:solidFill>
            </a:endParaRPr>
          </a:p>
          <a:p>
            <a:pPr lvl="0" algn="ctr"/>
            <a:endParaRPr lang="ru-RU" sz="1400" b="1" cap="all" dirty="0">
              <a:ln w="0"/>
              <a:solidFill>
                <a:srgbClr val="002060"/>
              </a:solidFill>
            </a:endParaRPr>
          </a:p>
          <a:p>
            <a:pPr lvl="0" algn="ctr"/>
            <a:endParaRPr lang="ru-RU" sz="1400" b="1" cap="all" dirty="0">
              <a:ln w="0"/>
              <a:solidFill>
                <a:srgbClr val="002060"/>
              </a:solidFill>
            </a:endParaRPr>
          </a:p>
          <a:p>
            <a:pPr lvl="0" algn="ctr"/>
            <a:endParaRPr lang="ru-RU" sz="1400" b="1" cap="all" dirty="0">
              <a:ln w="0"/>
              <a:solidFill>
                <a:srgbClr val="002060"/>
              </a:solidFill>
            </a:endParaRPr>
          </a:p>
          <a:p>
            <a:pPr lvl="0" algn="ctr"/>
            <a:endParaRPr lang="ru-RU" sz="1400" b="1" cap="all" dirty="0">
              <a:ln w="0"/>
              <a:solidFill>
                <a:srgbClr val="002060"/>
              </a:solidFill>
            </a:endParaRPr>
          </a:p>
          <a:p>
            <a:pPr lvl="0" algn="ctr"/>
            <a:endParaRPr lang="ru-RU" sz="1400" b="1" cap="all" dirty="0">
              <a:ln w="0"/>
              <a:solidFill>
                <a:srgbClr val="002060"/>
              </a:solidFill>
            </a:endParaRPr>
          </a:p>
          <a:p>
            <a:pPr lvl="0" algn="ctr"/>
            <a:endParaRPr lang="ru-RU" sz="1400" b="1" cap="all" dirty="0">
              <a:ln w="0"/>
              <a:solidFill>
                <a:srgbClr val="002060"/>
              </a:solidFill>
            </a:endParaRPr>
          </a:p>
          <a:p>
            <a:pPr lvl="0" algn="ctr"/>
            <a:endParaRPr lang="ru-RU" sz="1400" b="1" cap="all" dirty="0">
              <a:ln w="0"/>
              <a:solidFill>
                <a:srgbClr val="002060"/>
              </a:solidFill>
            </a:endParaRPr>
          </a:p>
          <a:p>
            <a:pPr lvl="0" algn="ctr"/>
            <a:endParaRPr lang="ru-RU" sz="1400" b="1" cap="all" dirty="0">
              <a:ln w="0"/>
              <a:solidFill>
                <a:srgbClr val="002060"/>
              </a:solidFill>
            </a:endParaRPr>
          </a:p>
          <a:p>
            <a:pPr algn="ctr"/>
            <a:r>
              <a:rPr lang="ru-RU" sz="1400" b="1" cap="all" dirty="0">
                <a:ln w="0"/>
                <a:solidFill>
                  <a:srgbClr val="002060"/>
                </a:solidFill>
              </a:rPr>
              <a:t>Нп1</a:t>
            </a:r>
          </a:p>
          <a:p>
            <a:pPr lvl="0" algn="ctr"/>
            <a:endParaRPr lang="ru-RU" sz="1400" b="1" cap="all" dirty="0">
              <a:ln w="0"/>
              <a:solidFill>
                <a:srgbClr val="002060"/>
              </a:solidFill>
            </a:endParaRPr>
          </a:p>
          <a:p>
            <a:pPr algn="ctr"/>
            <a:endParaRPr lang="ru-RU" sz="800" b="1" cap="all" dirty="0">
              <a:ln w="0"/>
              <a:solidFill>
                <a:srgbClr val="002060"/>
              </a:solidFill>
              <a:effectLst/>
            </a:endParaRPr>
          </a:p>
          <a:p>
            <a:pPr algn="ctr"/>
            <a:endParaRPr lang="ru-RU" sz="800" b="1" cap="all" dirty="0">
              <a:ln w="0"/>
              <a:solidFill>
                <a:srgbClr val="002060"/>
              </a:solidFill>
              <a:effectLst/>
            </a:endParaRPr>
          </a:p>
          <a:p>
            <a:pPr algn="ctr"/>
            <a:endParaRPr lang="ru-RU" sz="800" b="1" cap="all" dirty="0">
              <a:ln w="0"/>
              <a:solidFill>
                <a:srgbClr val="002060"/>
              </a:solidFill>
              <a:effectLst/>
            </a:endParaRPr>
          </a:p>
          <a:p>
            <a:pPr algn="ctr"/>
            <a:endParaRPr lang="ru-RU" sz="800" b="1" cap="all" dirty="0">
              <a:ln w="0"/>
              <a:solidFill>
                <a:srgbClr val="002060"/>
              </a:solidFill>
              <a:effectLst/>
            </a:endParaRPr>
          </a:p>
          <a:p>
            <a:pPr algn="ctr"/>
            <a:endParaRPr lang="ru-RU" sz="800" b="1" cap="all" dirty="0">
              <a:ln w="0"/>
              <a:solidFill>
                <a:srgbClr val="002060"/>
              </a:solidFill>
              <a:effectLst/>
            </a:endParaRPr>
          </a:p>
          <a:p>
            <a:pPr algn="ctr"/>
            <a:endParaRPr lang="ru-RU" sz="800" b="1" cap="all" dirty="0">
              <a:ln w="0"/>
              <a:solidFill>
                <a:srgbClr val="002060"/>
              </a:solidFill>
              <a:effectLst/>
            </a:endParaRPr>
          </a:p>
          <a:p>
            <a:pPr algn="ctr"/>
            <a:endParaRPr lang="ru-RU" sz="800" b="1" cap="all" dirty="0">
              <a:ln w="0"/>
              <a:solidFill>
                <a:srgbClr val="002060"/>
              </a:solidFill>
              <a:effectLst/>
            </a:endParaRPr>
          </a:p>
          <a:p>
            <a:pPr algn="ctr"/>
            <a:endParaRPr lang="ru-RU" sz="800" b="1" cap="all" dirty="0">
              <a:ln w="0"/>
              <a:solidFill>
                <a:srgbClr val="002060"/>
              </a:solidFill>
              <a:effectLst/>
            </a:endParaRPr>
          </a:p>
          <a:p>
            <a:pPr algn="ctr"/>
            <a:endParaRPr lang="ru-RU" sz="800" b="1" cap="all" dirty="0">
              <a:ln w="0"/>
              <a:solidFill>
                <a:srgbClr val="002060"/>
              </a:solidFill>
              <a:effectLst/>
            </a:endParaRPr>
          </a:p>
        </p:txBody>
      </p:sp>
      <p:sp>
        <p:nvSpPr>
          <p:cNvPr id="140" name="AutoShape 6">
            <a:extLst>
              <a:ext uri="{FF2B5EF4-FFF2-40B4-BE49-F238E27FC236}">
                <a16:creationId xmlns:a16="http://schemas.microsoft.com/office/drawing/2014/main" xmlns="" id="{EA0687DF-1050-48AE-9DEC-02BB58F67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840" y="1941247"/>
            <a:ext cx="1275858" cy="4158031"/>
          </a:xfrm>
          <a:prstGeom prst="roundRect">
            <a:avLst>
              <a:gd name="adj" fmla="val 16667"/>
            </a:avLst>
          </a:prstGeom>
          <a:gradFill rotWithShape="1">
            <a:gsLst>
              <a:gs pos="100000">
                <a:srgbClr val="99CCFF">
                  <a:gamma/>
                  <a:tint val="0"/>
                  <a:invGamma/>
                </a:srgbClr>
              </a:gs>
              <a:gs pos="100000">
                <a:srgbClr val="99CCFF"/>
              </a:gs>
            </a:gsLst>
            <a:lin ang="2700000" scaled="1"/>
          </a:gradFill>
          <a:ln w="38100">
            <a:noFill/>
            <a:round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 anchor="t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" b="1" cap="all" dirty="0">
                <a:ln w="0"/>
                <a:solidFill>
                  <a:srgbClr val="002060"/>
                </a:solidFill>
                <a:effectLst/>
              </a:rPr>
              <a:t>Учебно-</a:t>
            </a:r>
            <a:r>
              <a:rPr lang="ru-RU" sz="800" b="1" cap="all" dirty="0" err="1">
                <a:ln w="0"/>
                <a:solidFill>
                  <a:srgbClr val="002060"/>
                </a:solidFill>
                <a:effectLst/>
              </a:rPr>
              <a:t>профессио</a:t>
            </a:r>
            <a:r>
              <a:rPr lang="ru-RU" sz="800" b="1" cap="all" dirty="0">
                <a:ln w="0"/>
                <a:solidFill>
                  <a:srgbClr val="002060"/>
                </a:solidFill>
                <a:effectLst/>
              </a:rPr>
              <a:t>-</a:t>
            </a:r>
          </a:p>
          <a:p>
            <a:pPr algn="ctr"/>
            <a:r>
              <a:rPr lang="ru-RU" sz="800" b="1" cap="all" dirty="0" err="1">
                <a:ln w="0"/>
                <a:solidFill>
                  <a:srgbClr val="002060"/>
                </a:solidFill>
                <a:effectLst/>
              </a:rPr>
              <a:t>нальная</a:t>
            </a:r>
            <a:r>
              <a:rPr lang="ru-RU" sz="800" b="1" cap="all" dirty="0">
                <a:ln w="0"/>
                <a:solidFill>
                  <a:srgbClr val="002060"/>
                </a:solidFill>
                <a:effectLst/>
              </a:rPr>
              <a:t> </a:t>
            </a:r>
          </a:p>
          <a:p>
            <a:pPr algn="ctr"/>
            <a:r>
              <a:rPr lang="ru-RU" sz="800" b="1" cap="all" dirty="0">
                <a:ln w="0"/>
                <a:solidFill>
                  <a:srgbClr val="002060"/>
                </a:solidFill>
                <a:effectLst/>
              </a:rPr>
              <a:t>Деятельность</a:t>
            </a:r>
          </a:p>
          <a:p>
            <a:pPr algn="ctr"/>
            <a:endParaRPr lang="ru-RU" sz="800" b="1" cap="all" dirty="0">
              <a:ln w="0"/>
              <a:solidFill>
                <a:srgbClr val="002060"/>
              </a:solidFill>
              <a:effectLst/>
            </a:endParaRPr>
          </a:p>
          <a:p>
            <a:pPr algn="ctr"/>
            <a:endParaRPr lang="ru-RU" sz="800" b="1" cap="all" dirty="0">
              <a:ln w="0"/>
              <a:solidFill>
                <a:srgbClr val="002060"/>
              </a:solidFill>
              <a:effectLst/>
            </a:endParaRPr>
          </a:p>
          <a:p>
            <a:pPr algn="ctr"/>
            <a:r>
              <a:rPr lang="ru-RU" sz="1400" b="1" cap="all" dirty="0">
                <a:ln w="0"/>
                <a:solidFill>
                  <a:srgbClr val="002060"/>
                </a:solidFill>
              </a:rPr>
              <a:t>Нт2</a:t>
            </a:r>
          </a:p>
          <a:p>
            <a:pPr lvl="0" algn="ctr"/>
            <a:endParaRPr lang="ru-RU" sz="1400" b="1" cap="all" dirty="0">
              <a:ln w="0"/>
              <a:solidFill>
                <a:srgbClr val="002060"/>
              </a:solidFill>
            </a:endParaRPr>
          </a:p>
          <a:p>
            <a:pPr lvl="0" algn="ctr"/>
            <a:endParaRPr lang="ru-RU" sz="1400" b="1" cap="all" dirty="0">
              <a:ln w="0"/>
              <a:solidFill>
                <a:srgbClr val="002060"/>
              </a:solidFill>
            </a:endParaRPr>
          </a:p>
          <a:p>
            <a:pPr lvl="0" algn="ctr"/>
            <a:endParaRPr lang="ru-RU" sz="1400" b="1" cap="all" dirty="0">
              <a:ln w="0"/>
              <a:solidFill>
                <a:srgbClr val="002060"/>
              </a:solidFill>
            </a:endParaRPr>
          </a:p>
          <a:p>
            <a:pPr lvl="0" algn="ctr"/>
            <a:endParaRPr lang="ru-RU" sz="1400" b="1" cap="all" dirty="0">
              <a:ln w="0"/>
              <a:solidFill>
                <a:srgbClr val="002060"/>
              </a:solidFill>
            </a:endParaRPr>
          </a:p>
          <a:p>
            <a:pPr lvl="0" algn="ctr"/>
            <a:endParaRPr lang="ru-RU" sz="1400" b="1" cap="all" dirty="0">
              <a:ln w="0"/>
              <a:solidFill>
                <a:srgbClr val="002060"/>
              </a:solidFill>
            </a:endParaRPr>
          </a:p>
          <a:p>
            <a:pPr lvl="0" algn="ctr"/>
            <a:endParaRPr lang="ru-RU" sz="1400" b="1" cap="all" dirty="0">
              <a:ln w="0"/>
              <a:solidFill>
                <a:srgbClr val="002060"/>
              </a:solidFill>
            </a:endParaRPr>
          </a:p>
          <a:p>
            <a:pPr lvl="0" algn="ctr"/>
            <a:endParaRPr lang="ru-RU" sz="1400" b="1" cap="all" dirty="0">
              <a:ln w="0"/>
              <a:solidFill>
                <a:srgbClr val="002060"/>
              </a:solidFill>
            </a:endParaRPr>
          </a:p>
          <a:p>
            <a:pPr lvl="0" algn="ctr"/>
            <a:endParaRPr lang="ru-RU" sz="1400" b="1" cap="all" dirty="0">
              <a:ln w="0"/>
              <a:solidFill>
                <a:srgbClr val="002060"/>
              </a:solidFill>
            </a:endParaRPr>
          </a:p>
          <a:p>
            <a:pPr lvl="0" algn="ctr"/>
            <a:endParaRPr lang="ru-RU" sz="1400" b="1" cap="all" dirty="0">
              <a:ln w="0"/>
              <a:solidFill>
                <a:srgbClr val="002060"/>
              </a:solidFill>
            </a:endParaRPr>
          </a:p>
          <a:p>
            <a:pPr lvl="0" algn="ctr"/>
            <a:endParaRPr lang="ru-RU" sz="1400" b="1" cap="all" dirty="0">
              <a:ln w="0"/>
              <a:solidFill>
                <a:srgbClr val="002060"/>
              </a:solidFill>
            </a:endParaRPr>
          </a:p>
          <a:p>
            <a:pPr lvl="0" algn="ctr"/>
            <a:r>
              <a:rPr lang="ru-RU" sz="1400" b="1" cap="all" dirty="0">
                <a:ln w="0"/>
                <a:solidFill>
                  <a:srgbClr val="002060"/>
                </a:solidFill>
              </a:rPr>
              <a:t>Нп2</a:t>
            </a:r>
          </a:p>
          <a:p>
            <a:pPr lvl="0" algn="ctr"/>
            <a:endParaRPr lang="ru-RU" sz="1400" b="1" cap="all" dirty="0">
              <a:ln w="0"/>
              <a:solidFill>
                <a:srgbClr val="002060"/>
              </a:solidFill>
            </a:endParaRPr>
          </a:p>
          <a:p>
            <a:pPr algn="ctr"/>
            <a:endParaRPr lang="ru-RU" sz="800" b="1" cap="all" dirty="0">
              <a:ln w="0"/>
              <a:solidFill>
                <a:srgbClr val="002060"/>
              </a:solidFill>
              <a:effectLst/>
            </a:endParaRPr>
          </a:p>
        </p:txBody>
      </p:sp>
      <p:sp>
        <p:nvSpPr>
          <p:cNvPr id="141" name="AutoShape 6">
            <a:extLst>
              <a:ext uri="{FF2B5EF4-FFF2-40B4-BE49-F238E27FC236}">
                <a16:creationId xmlns:a16="http://schemas.microsoft.com/office/drawing/2014/main" xmlns="" id="{0450F665-E91C-4187-A7FA-30BDDF38E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1507" y="1914498"/>
            <a:ext cx="1275858" cy="4158031"/>
          </a:xfrm>
          <a:prstGeom prst="roundRect">
            <a:avLst>
              <a:gd name="adj" fmla="val 16667"/>
            </a:avLst>
          </a:prstGeom>
          <a:gradFill rotWithShape="1">
            <a:gsLst>
              <a:gs pos="100000">
                <a:srgbClr val="99CCFF">
                  <a:gamma/>
                  <a:tint val="0"/>
                  <a:invGamma/>
                </a:srgbClr>
              </a:gs>
              <a:gs pos="100000">
                <a:srgbClr val="99CCFF"/>
              </a:gs>
            </a:gsLst>
            <a:lin ang="2700000" scaled="1"/>
          </a:gradFill>
          <a:ln w="38100">
            <a:noFill/>
            <a:round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 anchor="t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" b="1" cap="all" dirty="0">
                <a:ln w="0"/>
                <a:solidFill>
                  <a:srgbClr val="002060"/>
                </a:solidFill>
                <a:effectLst/>
              </a:rPr>
              <a:t>Профессиональная </a:t>
            </a:r>
          </a:p>
          <a:p>
            <a:pPr algn="ctr"/>
            <a:r>
              <a:rPr lang="ru-RU" sz="800" b="1" cap="all" dirty="0">
                <a:ln w="0"/>
                <a:solidFill>
                  <a:srgbClr val="002060"/>
                </a:solidFill>
                <a:effectLst/>
              </a:rPr>
              <a:t>Деятельность</a:t>
            </a:r>
          </a:p>
          <a:p>
            <a:pPr algn="ctr"/>
            <a:endParaRPr lang="ru-RU" sz="800" b="1" cap="all" dirty="0">
              <a:ln w="0"/>
              <a:solidFill>
                <a:srgbClr val="002060"/>
              </a:solidFill>
              <a:effectLst/>
            </a:endParaRPr>
          </a:p>
          <a:p>
            <a:pPr algn="ctr"/>
            <a:endParaRPr lang="ru-RU" sz="800" b="1" cap="all" dirty="0">
              <a:ln w="0"/>
              <a:solidFill>
                <a:srgbClr val="002060"/>
              </a:solidFill>
              <a:effectLst/>
            </a:endParaRPr>
          </a:p>
          <a:p>
            <a:pPr algn="ctr"/>
            <a:endParaRPr lang="ru-RU" sz="800" b="1" cap="all" dirty="0">
              <a:ln w="0"/>
              <a:solidFill>
                <a:srgbClr val="002060"/>
              </a:solidFill>
              <a:effectLst/>
            </a:endParaRPr>
          </a:p>
          <a:p>
            <a:pPr algn="ctr"/>
            <a:r>
              <a:rPr lang="ru-RU" sz="1400" b="1" cap="all" dirty="0">
                <a:ln w="0"/>
                <a:solidFill>
                  <a:srgbClr val="002060"/>
                </a:solidFill>
              </a:rPr>
              <a:t>Нт3</a:t>
            </a:r>
          </a:p>
          <a:p>
            <a:pPr lvl="0" algn="ctr"/>
            <a:endParaRPr lang="ru-RU" sz="1400" b="1" cap="all" dirty="0">
              <a:ln w="0"/>
              <a:solidFill>
                <a:srgbClr val="002060"/>
              </a:solidFill>
            </a:endParaRPr>
          </a:p>
          <a:p>
            <a:pPr lvl="0" algn="ctr"/>
            <a:endParaRPr lang="ru-RU" sz="1400" b="1" cap="all" dirty="0">
              <a:ln w="0"/>
              <a:solidFill>
                <a:srgbClr val="002060"/>
              </a:solidFill>
            </a:endParaRPr>
          </a:p>
          <a:p>
            <a:pPr lvl="0" algn="ctr"/>
            <a:endParaRPr lang="ru-RU" sz="1400" b="1" cap="all" dirty="0">
              <a:ln w="0"/>
              <a:solidFill>
                <a:srgbClr val="002060"/>
              </a:solidFill>
            </a:endParaRPr>
          </a:p>
          <a:p>
            <a:pPr lvl="0" algn="ctr"/>
            <a:endParaRPr lang="ru-RU" sz="1400" b="1" cap="all" dirty="0">
              <a:ln w="0"/>
              <a:solidFill>
                <a:srgbClr val="002060"/>
              </a:solidFill>
            </a:endParaRPr>
          </a:p>
          <a:p>
            <a:pPr lvl="0" algn="ctr"/>
            <a:endParaRPr lang="ru-RU" sz="1400" b="1" cap="all" dirty="0">
              <a:ln w="0"/>
              <a:solidFill>
                <a:srgbClr val="002060"/>
              </a:solidFill>
            </a:endParaRPr>
          </a:p>
          <a:p>
            <a:pPr lvl="0" algn="ctr"/>
            <a:endParaRPr lang="ru-RU" sz="1400" b="1" cap="all" dirty="0">
              <a:ln w="0"/>
              <a:solidFill>
                <a:srgbClr val="002060"/>
              </a:solidFill>
            </a:endParaRPr>
          </a:p>
          <a:p>
            <a:pPr lvl="0" algn="ctr"/>
            <a:endParaRPr lang="ru-RU" sz="1400" b="1" cap="all" dirty="0">
              <a:ln w="0"/>
              <a:solidFill>
                <a:srgbClr val="002060"/>
              </a:solidFill>
            </a:endParaRPr>
          </a:p>
          <a:p>
            <a:pPr lvl="0" algn="ctr"/>
            <a:endParaRPr lang="ru-RU" sz="1400" b="1" cap="all" dirty="0">
              <a:ln w="0"/>
              <a:solidFill>
                <a:srgbClr val="002060"/>
              </a:solidFill>
            </a:endParaRPr>
          </a:p>
          <a:p>
            <a:pPr lvl="0" algn="ctr"/>
            <a:endParaRPr lang="ru-RU" sz="1400" b="1" cap="all" dirty="0">
              <a:ln w="0"/>
              <a:solidFill>
                <a:srgbClr val="002060"/>
              </a:solidFill>
            </a:endParaRPr>
          </a:p>
          <a:p>
            <a:pPr lvl="0" algn="ctr"/>
            <a:endParaRPr lang="ru-RU" sz="1400" b="1" cap="all" dirty="0">
              <a:ln w="0"/>
              <a:solidFill>
                <a:srgbClr val="002060"/>
              </a:solidFill>
            </a:endParaRPr>
          </a:p>
          <a:p>
            <a:pPr lvl="0" algn="ctr"/>
            <a:r>
              <a:rPr lang="ru-RU" sz="1400" b="1" cap="all" dirty="0">
                <a:ln w="0"/>
                <a:solidFill>
                  <a:srgbClr val="002060"/>
                </a:solidFill>
              </a:rPr>
              <a:t>Нп3</a:t>
            </a:r>
          </a:p>
          <a:p>
            <a:pPr lvl="0" algn="ctr"/>
            <a:endParaRPr lang="ru-RU" sz="1400" b="1" cap="all" dirty="0">
              <a:ln w="0"/>
              <a:solidFill>
                <a:srgbClr val="002060"/>
              </a:solidFill>
            </a:endParaRPr>
          </a:p>
          <a:p>
            <a:pPr algn="ctr"/>
            <a:endParaRPr lang="ru-RU" sz="800" b="1" cap="all" dirty="0">
              <a:ln w="0"/>
              <a:solidFill>
                <a:srgbClr val="002060"/>
              </a:solidFill>
              <a:effectLst/>
            </a:endParaRPr>
          </a:p>
        </p:txBody>
      </p:sp>
      <p:sp>
        <p:nvSpPr>
          <p:cNvPr id="144" name="Прямоугольник 143">
            <a:extLst>
              <a:ext uri="{FF2B5EF4-FFF2-40B4-BE49-F238E27FC236}">
                <a16:creationId xmlns:a16="http://schemas.microsoft.com/office/drawing/2014/main" xmlns="" id="{D6FCDC2D-3FB3-421D-ADEB-9CBE643CF61C}"/>
              </a:ext>
            </a:extLst>
          </p:cNvPr>
          <p:cNvSpPr/>
          <p:nvPr/>
        </p:nvSpPr>
        <p:spPr>
          <a:xfrm>
            <a:off x="718669" y="5168311"/>
            <a:ext cx="134588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err="1">
                <a:solidFill>
                  <a:srgbClr val="002060"/>
                </a:solidFill>
              </a:rPr>
              <a:t>Профпробы</a:t>
            </a:r>
            <a:r>
              <a:rPr lang="ru-RU" sz="1400" dirty="0">
                <a:solidFill>
                  <a:srgbClr val="002060"/>
                </a:solidFill>
              </a:rPr>
              <a:t>, 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</a:rPr>
              <a:t>мастер-классы 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</a:rPr>
              <a:t>и т.п.</a:t>
            </a:r>
          </a:p>
        </p:txBody>
      </p:sp>
      <p:sp>
        <p:nvSpPr>
          <p:cNvPr id="145" name="Полилиния 57">
            <a:extLst>
              <a:ext uri="{FF2B5EF4-FFF2-40B4-BE49-F238E27FC236}">
                <a16:creationId xmlns:a16="http://schemas.microsoft.com/office/drawing/2014/main" xmlns="" id="{772EEC76-A912-431B-870D-3F8F529857D9}"/>
              </a:ext>
            </a:extLst>
          </p:cNvPr>
          <p:cNvSpPr/>
          <p:nvPr/>
        </p:nvSpPr>
        <p:spPr>
          <a:xfrm>
            <a:off x="609726" y="3692071"/>
            <a:ext cx="1759741" cy="517464"/>
          </a:xfrm>
          <a:custGeom>
            <a:avLst/>
            <a:gdLst>
              <a:gd name="connsiteX0" fmla="*/ 0 w 2671518"/>
              <a:gd name="connsiteY0" fmla="*/ 0 h 497111"/>
              <a:gd name="connsiteX1" fmla="*/ 2422963 w 2671518"/>
              <a:gd name="connsiteY1" fmla="*/ 0 h 497111"/>
              <a:gd name="connsiteX2" fmla="*/ 2671518 w 2671518"/>
              <a:gd name="connsiteY2" fmla="*/ 248556 h 497111"/>
              <a:gd name="connsiteX3" fmla="*/ 2422963 w 2671518"/>
              <a:gd name="connsiteY3" fmla="*/ 497111 h 497111"/>
              <a:gd name="connsiteX4" fmla="*/ 0 w 2671518"/>
              <a:gd name="connsiteY4" fmla="*/ 497111 h 497111"/>
              <a:gd name="connsiteX5" fmla="*/ 248556 w 2671518"/>
              <a:gd name="connsiteY5" fmla="*/ 248556 h 497111"/>
              <a:gd name="connsiteX6" fmla="*/ 0 w 2671518"/>
              <a:gd name="connsiteY6" fmla="*/ 0 h 49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1518" h="497111">
                <a:moveTo>
                  <a:pt x="0" y="0"/>
                </a:moveTo>
                <a:lnTo>
                  <a:pt x="2422963" y="0"/>
                </a:lnTo>
                <a:lnTo>
                  <a:pt x="2671518" y="248556"/>
                </a:lnTo>
                <a:lnTo>
                  <a:pt x="2422963" y="497111"/>
                </a:lnTo>
                <a:lnTo>
                  <a:pt x="0" y="497111"/>
                </a:lnTo>
                <a:lnTo>
                  <a:pt x="248556" y="24855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542120"/>
              <a:satOff val="20000"/>
              <a:lumOff val="-294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6897" tIns="22860" rIns="216896" bIns="22860" numCol="1" spcCol="1270" anchor="ctr" anchorCtr="0">
            <a:noAutofit/>
          </a:bodyPr>
          <a:lstStyle/>
          <a:p>
            <a:pPr algn="ctr" defTabSz="533400">
              <a:lnSpc>
                <a:spcPct val="7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>
                <a:solidFill>
                  <a:schemeClr val="tx1"/>
                </a:solidFill>
              </a:rPr>
              <a:t>Подготовительный этап</a:t>
            </a:r>
          </a:p>
        </p:txBody>
      </p:sp>
      <p:sp>
        <p:nvSpPr>
          <p:cNvPr id="147" name="Полилиния 57">
            <a:extLst>
              <a:ext uri="{FF2B5EF4-FFF2-40B4-BE49-F238E27FC236}">
                <a16:creationId xmlns:a16="http://schemas.microsoft.com/office/drawing/2014/main" xmlns="" id="{A10599E9-9C31-41D4-9144-E8ACC3D30565}"/>
              </a:ext>
            </a:extLst>
          </p:cNvPr>
          <p:cNvSpPr/>
          <p:nvPr/>
        </p:nvSpPr>
        <p:spPr>
          <a:xfrm>
            <a:off x="2801516" y="3692071"/>
            <a:ext cx="1794189" cy="517464"/>
          </a:xfrm>
          <a:custGeom>
            <a:avLst/>
            <a:gdLst>
              <a:gd name="connsiteX0" fmla="*/ 0 w 2671518"/>
              <a:gd name="connsiteY0" fmla="*/ 0 h 497111"/>
              <a:gd name="connsiteX1" fmla="*/ 2422963 w 2671518"/>
              <a:gd name="connsiteY1" fmla="*/ 0 h 497111"/>
              <a:gd name="connsiteX2" fmla="*/ 2671518 w 2671518"/>
              <a:gd name="connsiteY2" fmla="*/ 248556 h 497111"/>
              <a:gd name="connsiteX3" fmla="*/ 2422963 w 2671518"/>
              <a:gd name="connsiteY3" fmla="*/ 497111 h 497111"/>
              <a:gd name="connsiteX4" fmla="*/ 0 w 2671518"/>
              <a:gd name="connsiteY4" fmla="*/ 497111 h 497111"/>
              <a:gd name="connsiteX5" fmla="*/ 248556 w 2671518"/>
              <a:gd name="connsiteY5" fmla="*/ 248556 h 497111"/>
              <a:gd name="connsiteX6" fmla="*/ 0 w 2671518"/>
              <a:gd name="connsiteY6" fmla="*/ 0 h 49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1518" h="497111">
                <a:moveTo>
                  <a:pt x="0" y="0"/>
                </a:moveTo>
                <a:lnTo>
                  <a:pt x="2422963" y="0"/>
                </a:lnTo>
                <a:lnTo>
                  <a:pt x="2671518" y="248556"/>
                </a:lnTo>
                <a:lnTo>
                  <a:pt x="2422963" y="497111"/>
                </a:lnTo>
                <a:lnTo>
                  <a:pt x="0" y="497111"/>
                </a:lnTo>
                <a:lnTo>
                  <a:pt x="248556" y="24855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542120"/>
              <a:satOff val="20000"/>
              <a:lumOff val="-294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6897" tIns="22860" rIns="216896" bIns="22860" numCol="1" spcCol="1270" anchor="ctr" anchorCtr="0">
            <a:noAutofit/>
          </a:bodyPr>
          <a:lstStyle/>
          <a:p>
            <a:pPr algn="ctr" defTabSz="533400">
              <a:lnSpc>
                <a:spcPct val="7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>
                <a:solidFill>
                  <a:schemeClr val="tx1"/>
                </a:solidFill>
              </a:rPr>
              <a:t>Ориентирующий этап</a:t>
            </a:r>
          </a:p>
        </p:txBody>
      </p:sp>
      <p:sp>
        <p:nvSpPr>
          <p:cNvPr id="148" name="Полилиния 57">
            <a:extLst>
              <a:ext uri="{FF2B5EF4-FFF2-40B4-BE49-F238E27FC236}">
                <a16:creationId xmlns:a16="http://schemas.microsoft.com/office/drawing/2014/main" xmlns="" id="{06F9DE0F-8AC3-4EDC-B48E-0F6DC8660427}"/>
              </a:ext>
            </a:extLst>
          </p:cNvPr>
          <p:cNvSpPr/>
          <p:nvPr/>
        </p:nvSpPr>
        <p:spPr>
          <a:xfrm>
            <a:off x="5024722" y="3692071"/>
            <a:ext cx="1559855" cy="517464"/>
          </a:xfrm>
          <a:custGeom>
            <a:avLst/>
            <a:gdLst>
              <a:gd name="connsiteX0" fmla="*/ 0 w 2671518"/>
              <a:gd name="connsiteY0" fmla="*/ 0 h 497111"/>
              <a:gd name="connsiteX1" fmla="*/ 2422963 w 2671518"/>
              <a:gd name="connsiteY1" fmla="*/ 0 h 497111"/>
              <a:gd name="connsiteX2" fmla="*/ 2671518 w 2671518"/>
              <a:gd name="connsiteY2" fmla="*/ 248556 h 497111"/>
              <a:gd name="connsiteX3" fmla="*/ 2422963 w 2671518"/>
              <a:gd name="connsiteY3" fmla="*/ 497111 h 497111"/>
              <a:gd name="connsiteX4" fmla="*/ 0 w 2671518"/>
              <a:gd name="connsiteY4" fmla="*/ 497111 h 497111"/>
              <a:gd name="connsiteX5" fmla="*/ 248556 w 2671518"/>
              <a:gd name="connsiteY5" fmla="*/ 248556 h 497111"/>
              <a:gd name="connsiteX6" fmla="*/ 0 w 2671518"/>
              <a:gd name="connsiteY6" fmla="*/ 0 h 49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1518" h="497111">
                <a:moveTo>
                  <a:pt x="0" y="0"/>
                </a:moveTo>
                <a:lnTo>
                  <a:pt x="2422963" y="0"/>
                </a:lnTo>
                <a:lnTo>
                  <a:pt x="2671518" y="248556"/>
                </a:lnTo>
                <a:lnTo>
                  <a:pt x="2422963" y="497111"/>
                </a:lnTo>
                <a:lnTo>
                  <a:pt x="0" y="497111"/>
                </a:lnTo>
                <a:lnTo>
                  <a:pt x="248556" y="248556"/>
                </a:lnTo>
                <a:lnTo>
                  <a:pt x="0" y="0"/>
                </a:lnTo>
                <a:close/>
              </a:path>
            </a:pathLst>
          </a:custGeom>
          <a:solidFill>
            <a:srgbClr val="F6B48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542120"/>
              <a:satOff val="20000"/>
              <a:lumOff val="-294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6897" tIns="22860" rIns="216896" bIns="22860" numCol="1" spcCol="1270" anchor="ctr" anchorCtr="0">
            <a:noAutofit/>
          </a:bodyPr>
          <a:lstStyle/>
          <a:p>
            <a:pPr algn="ctr" defTabSz="533400">
              <a:lnSpc>
                <a:spcPct val="7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>
                <a:solidFill>
                  <a:schemeClr val="tx1"/>
                </a:solidFill>
              </a:rPr>
              <a:t>Формирующий этап</a:t>
            </a:r>
          </a:p>
        </p:txBody>
      </p:sp>
      <p:sp>
        <p:nvSpPr>
          <p:cNvPr id="149" name="Полилиния 57">
            <a:extLst>
              <a:ext uri="{FF2B5EF4-FFF2-40B4-BE49-F238E27FC236}">
                <a16:creationId xmlns:a16="http://schemas.microsoft.com/office/drawing/2014/main" xmlns="" id="{E8FABCF6-5B40-45B4-BFC2-E56FC88D33BD}"/>
              </a:ext>
            </a:extLst>
          </p:cNvPr>
          <p:cNvSpPr/>
          <p:nvPr/>
        </p:nvSpPr>
        <p:spPr>
          <a:xfrm>
            <a:off x="7016628" y="3692071"/>
            <a:ext cx="1559856" cy="517464"/>
          </a:xfrm>
          <a:custGeom>
            <a:avLst/>
            <a:gdLst>
              <a:gd name="connsiteX0" fmla="*/ 0 w 2671518"/>
              <a:gd name="connsiteY0" fmla="*/ 0 h 497111"/>
              <a:gd name="connsiteX1" fmla="*/ 2422963 w 2671518"/>
              <a:gd name="connsiteY1" fmla="*/ 0 h 497111"/>
              <a:gd name="connsiteX2" fmla="*/ 2671518 w 2671518"/>
              <a:gd name="connsiteY2" fmla="*/ 248556 h 497111"/>
              <a:gd name="connsiteX3" fmla="*/ 2422963 w 2671518"/>
              <a:gd name="connsiteY3" fmla="*/ 497111 h 497111"/>
              <a:gd name="connsiteX4" fmla="*/ 0 w 2671518"/>
              <a:gd name="connsiteY4" fmla="*/ 497111 h 497111"/>
              <a:gd name="connsiteX5" fmla="*/ 248556 w 2671518"/>
              <a:gd name="connsiteY5" fmla="*/ 248556 h 497111"/>
              <a:gd name="connsiteX6" fmla="*/ 0 w 2671518"/>
              <a:gd name="connsiteY6" fmla="*/ 0 h 49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1518" h="497111">
                <a:moveTo>
                  <a:pt x="0" y="0"/>
                </a:moveTo>
                <a:lnTo>
                  <a:pt x="2422963" y="0"/>
                </a:lnTo>
                <a:lnTo>
                  <a:pt x="2671518" y="248556"/>
                </a:lnTo>
                <a:lnTo>
                  <a:pt x="2422963" y="497111"/>
                </a:lnTo>
                <a:lnTo>
                  <a:pt x="0" y="497111"/>
                </a:lnTo>
                <a:lnTo>
                  <a:pt x="248556" y="248556"/>
                </a:lnTo>
                <a:lnTo>
                  <a:pt x="0" y="0"/>
                </a:lnTo>
                <a:close/>
              </a:path>
            </a:pathLst>
          </a:custGeom>
          <a:solidFill>
            <a:srgbClr val="F76353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542120"/>
              <a:satOff val="20000"/>
              <a:lumOff val="-294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6897" tIns="22860" rIns="216896" bIns="22860" numCol="1" spcCol="1270" anchor="ctr" anchorCtr="0">
            <a:no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>
                <a:solidFill>
                  <a:schemeClr val="tx1"/>
                </a:solidFill>
              </a:rPr>
              <a:t>Личностно-преобразующий этап</a:t>
            </a:r>
          </a:p>
        </p:txBody>
      </p:sp>
      <p:sp>
        <p:nvSpPr>
          <p:cNvPr id="151" name="Крест 150">
            <a:extLst>
              <a:ext uri="{FF2B5EF4-FFF2-40B4-BE49-F238E27FC236}">
                <a16:creationId xmlns:a16="http://schemas.microsoft.com/office/drawing/2014/main" xmlns="" id="{AF4C5BCC-3926-41AF-B419-D715500BA292}"/>
              </a:ext>
            </a:extLst>
          </p:cNvPr>
          <p:cNvSpPr/>
          <p:nvPr/>
        </p:nvSpPr>
        <p:spPr>
          <a:xfrm>
            <a:off x="5682978" y="1336019"/>
            <a:ext cx="121348" cy="138805"/>
          </a:xfrm>
          <a:prstGeom prst="plus">
            <a:avLst>
              <a:gd name="adj" fmla="val 3823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Стрелка: вниз 151">
            <a:extLst>
              <a:ext uri="{FF2B5EF4-FFF2-40B4-BE49-F238E27FC236}">
                <a16:creationId xmlns:a16="http://schemas.microsoft.com/office/drawing/2014/main" xmlns="" id="{E382FEB3-CA9B-4068-8099-2E59B1FCFC30}"/>
              </a:ext>
            </a:extLst>
          </p:cNvPr>
          <p:cNvSpPr/>
          <p:nvPr/>
        </p:nvSpPr>
        <p:spPr>
          <a:xfrm>
            <a:off x="1293112" y="618301"/>
            <a:ext cx="193086" cy="47083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Стрелка: вниз 152">
            <a:extLst>
              <a:ext uri="{FF2B5EF4-FFF2-40B4-BE49-F238E27FC236}">
                <a16:creationId xmlns:a16="http://schemas.microsoft.com/office/drawing/2014/main" xmlns="" id="{CD6C8B0C-1733-4E9F-AC6B-3C517BFE40B5}"/>
              </a:ext>
            </a:extLst>
          </p:cNvPr>
          <p:cNvSpPr/>
          <p:nvPr/>
        </p:nvSpPr>
        <p:spPr>
          <a:xfrm>
            <a:off x="3689369" y="612582"/>
            <a:ext cx="193086" cy="47083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Стрелка: вниз 153">
            <a:extLst>
              <a:ext uri="{FF2B5EF4-FFF2-40B4-BE49-F238E27FC236}">
                <a16:creationId xmlns:a16="http://schemas.microsoft.com/office/drawing/2014/main" xmlns="" id="{116B752E-BBA2-4A3E-85E9-66EDF0AC83AE}"/>
              </a:ext>
            </a:extLst>
          </p:cNvPr>
          <p:cNvSpPr/>
          <p:nvPr/>
        </p:nvSpPr>
        <p:spPr>
          <a:xfrm>
            <a:off x="5327454" y="620507"/>
            <a:ext cx="193086" cy="47083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Стрелка: вниз 154">
            <a:extLst>
              <a:ext uri="{FF2B5EF4-FFF2-40B4-BE49-F238E27FC236}">
                <a16:creationId xmlns:a16="http://schemas.microsoft.com/office/drawing/2014/main" xmlns="" id="{25F6FE8C-E61F-417B-A600-0A091D62FDED}"/>
              </a:ext>
            </a:extLst>
          </p:cNvPr>
          <p:cNvSpPr/>
          <p:nvPr/>
        </p:nvSpPr>
        <p:spPr>
          <a:xfrm>
            <a:off x="6010839" y="612582"/>
            <a:ext cx="193086" cy="47083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Стрелка: вниз 155">
            <a:extLst>
              <a:ext uri="{FF2B5EF4-FFF2-40B4-BE49-F238E27FC236}">
                <a16:creationId xmlns:a16="http://schemas.microsoft.com/office/drawing/2014/main" xmlns="" id="{DEB54130-B779-42F8-BD74-FABA57E51B60}"/>
              </a:ext>
            </a:extLst>
          </p:cNvPr>
          <p:cNvSpPr/>
          <p:nvPr/>
        </p:nvSpPr>
        <p:spPr>
          <a:xfrm>
            <a:off x="7725348" y="623816"/>
            <a:ext cx="193086" cy="47083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Стрелка: вверх-вниз 156">
            <a:extLst>
              <a:ext uri="{FF2B5EF4-FFF2-40B4-BE49-F238E27FC236}">
                <a16:creationId xmlns:a16="http://schemas.microsoft.com/office/drawing/2014/main" xmlns="" id="{D6FA0041-16C3-4329-BFE8-7AF41BAA81CB}"/>
              </a:ext>
            </a:extLst>
          </p:cNvPr>
          <p:cNvSpPr/>
          <p:nvPr/>
        </p:nvSpPr>
        <p:spPr>
          <a:xfrm>
            <a:off x="289169" y="6045781"/>
            <a:ext cx="213705" cy="411842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Стрелка: вверх-вниз 157">
            <a:extLst>
              <a:ext uri="{FF2B5EF4-FFF2-40B4-BE49-F238E27FC236}">
                <a16:creationId xmlns:a16="http://schemas.microsoft.com/office/drawing/2014/main" xmlns="" id="{3B0E9D36-B0A1-4981-97AB-FC7C0C74CCB5}"/>
              </a:ext>
            </a:extLst>
          </p:cNvPr>
          <p:cNvSpPr/>
          <p:nvPr/>
        </p:nvSpPr>
        <p:spPr>
          <a:xfrm>
            <a:off x="4706363" y="5976378"/>
            <a:ext cx="213705" cy="411842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Стрелка: вверх-вниз 158">
            <a:extLst>
              <a:ext uri="{FF2B5EF4-FFF2-40B4-BE49-F238E27FC236}">
                <a16:creationId xmlns:a16="http://schemas.microsoft.com/office/drawing/2014/main" xmlns="" id="{0D9DAF4C-2012-4C20-9B1C-024A6EAC6A6E}"/>
              </a:ext>
            </a:extLst>
          </p:cNvPr>
          <p:cNvSpPr/>
          <p:nvPr/>
        </p:nvSpPr>
        <p:spPr>
          <a:xfrm>
            <a:off x="6693750" y="5976378"/>
            <a:ext cx="213705" cy="411842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Стрелка: вверх-вниз 159">
            <a:extLst>
              <a:ext uri="{FF2B5EF4-FFF2-40B4-BE49-F238E27FC236}">
                <a16:creationId xmlns:a16="http://schemas.microsoft.com/office/drawing/2014/main" xmlns="" id="{DBE6E2FB-1A85-4EE3-9233-34EED4AAD44B}"/>
              </a:ext>
            </a:extLst>
          </p:cNvPr>
          <p:cNvSpPr/>
          <p:nvPr/>
        </p:nvSpPr>
        <p:spPr>
          <a:xfrm>
            <a:off x="8676822" y="6004817"/>
            <a:ext cx="213705" cy="411842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Равнобедренный треугольник 163">
            <a:extLst>
              <a:ext uri="{FF2B5EF4-FFF2-40B4-BE49-F238E27FC236}">
                <a16:creationId xmlns:a16="http://schemas.microsoft.com/office/drawing/2014/main" xmlns="" id="{90A1CECE-3F93-4CDF-A52F-A5A2B5E76318}"/>
              </a:ext>
            </a:extLst>
          </p:cNvPr>
          <p:cNvSpPr/>
          <p:nvPr/>
        </p:nvSpPr>
        <p:spPr>
          <a:xfrm rot="16200000">
            <a:off x="3217837" y="444783"/>
            <a:ext cx="3590006" cy="7053284"/>
          </a:xfrm>
          <a:prstGeom prst="triangle">
            <a:avLst>
              <a:gd name="adj" fmla="val 50642"/>
            </a:avLst>
          </a:prstGeom>
          <a:noFill/>
          <a:ln w="22225" cmpd="sng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xmlns="" val="125817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8D0B924B-0194-4674-8271-2AF646FD76BB}"/>
              </a:ext>
            </a:extLst>
          </p:cNvPr>
          <p:cNvSpPr txBox="1"/>
          <p:nvPr/>
        </p:nvSpPr>
        <p:spPr>
          <a:xfrm>
            <a:off x="554436" y="116632"/>
            <a:ext cx="8232510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Заданные нормативы  теоретического и </a:t>
            </a:r>
          </a:p>
          <a:p>
            <a:pPr algn="ctr"/>
            <a:r>
              <a:rPr lang="ru-RU" sz="20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практического компонентов профессиональных компетенций</a:t>
            </a:r>
            <a:endParaRPr lang="ru-RU" sz="20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6D864701-F996-4473-B218-4FC36C7F1494}"/>
              </a:ext>
            </a:extLst>
          </p:cNvPr>
          <p:cNvSpPr/>
          <p:nvPr/>
        </p:nvSpPr>
        <p:spPr>
          <a:xfrm>
            <a:off x="477795" y="1444355"/>
            <a:ext cx="8666205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FF0000"/>
                    </a:gs>
                    <a:gs pos="4000">
                      <a:srgbClr val="FF0000"/>
                    </a:gs>
                    <a:gs pos="87000">
                      <a:srgbClr val="FF0000"/>
                    </a:gs>
                  </a:gsLst>
                  <a:lin ang="5400000"/>
                </a:gra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Нт0, Нп0 </a:t>
            </a:r>
            <a:r>
              <a:rPr lang="ru-RU" sz="2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– подготовительный этап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FF0000"/>
                    </a:gs>
                    <a:gs pos="4000">
                      <a:srgbClr val="FF0000"/>
                    </a:gs>
                    <a:gs pos="87000">
                      <a:srgbClr val="FF0000"/>
                    </a:gs>
                  </a:gsLst>
                  <a:lin ang="5400000"/>
                </a:gra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Нт1, Нп1 </a:t>
            </a:r>
            <a:r>
              <a:rPr lang="ru-RU" sz="2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– требования ФГОС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FF0000"/>
                    </a:gs>
                    <a:gs pos="4000">
                      <a:srgbClr val="FF0000"/>
                    </a:gs>
                    <a:gs pos="87000">
                      <a:srgbClr val="FF0000"/>
                    </a:gs>
                  </a:gsLst>
                  <a:lin ang="5400000"/>
                </a:gra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Нт2, Нп2 </a:t>
            </a:r>
            <a:r>
              <a:rPr lang="ru-RU" sz="2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– требования ФГОС + </a:t>
            </a:r>
            <a:r>
              <a:rPr lang="ru-RU" sz="24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профстандартов</a:t>
            </a:r>
            <a:endParaRPr lang="ru-RU" sz="2400" b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FF0000"/>
                    </a:gs>
                    <a:gs pos="4000">
                      <a:srgbClr val="FF0000"/>
                    </a:gs>
                    <a:gs pos="87000">
                      <a:srgbClr val="FF0000"/>
                    </a:gs>
                  </a:gsLst>
                  <a:lin ang="5400000"/>
                </a:gradFill>
                <a:latin typeface="+mj-lt"/>
                <a:ea typeface="Times New Roman" panose="02020603050405020304" pitchFamily="18" charset="0"/>
              </a:rPr>
              <a:t>Нт3, Нп3 </a:t>
            </a:r>
            <a:r>
              <a:rPr lang="ru-RU" sz="2400" b="1" dirty="0">
                <a:latin typeface="+mj-lt"/>
                <a:ea typeface="Times New Roman" panose="02020603050405020304" pitchFamily="18" charset="0"/>
              </a:rPr>
              <a:t>– требования ФГОС + </a:t>
            </a:r>
            <a:r>
              <a:rPr lang="ru-RU" sz="2400" b="1" dirty="0" err="1">
                <a:latin typeface="+mj-lt"/>
                <a:ea typeface="Times New Roman" panose="02020603050405020304" pitchFamily="18" charset="0"/>
              </a:rPr>
              <a:t>профстандартов</a:t>
            </a:r>
            <a:r>
              <a:rPr lang="ru-RU" sz="2400" b="1" dirty="0">
                <a:latin typeface="+mj-lt"/>
                <a:ea typeface="Times New Roman" panose="02020603050405020304" pitchFamily="18" charset="0"/>
              </a:rPr>
              <a:t> + работодателей</a:t>
            </a:r>
            <a:endParaRPr lang="ru-RU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366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1784</TotalTime>
  <Words>1394</Words>
  <Application>Microsoft Office PowerPoint</Application>
  <PresentationFormat>Экран (4:3)</PresentationFormat>
  <Paragraphs>466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AndyBL</cp:lastModifiedBy>
  <cp:revision>109</cp:revision>
  <dcterms:created xsi:type="dcterms:W3CDTF">2016-11-18T14:12:19Z</dcterms:created>
  <dcterms:modified xsi:type="dcterms:W3CDTF">2017-07-14T11:04:51Z</dcterms:modified>
</cp:coreProperties>
</file>