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1" r:id="rId4"/>
    <p:sldId id="278" r:id="rId5"/>
    <p:sldId id="273" r:id="rId6"/>
    <p:sldId id="275" r:id="rId7"/>
    <p:sldId id="279" r:id="rId8"/>
    <p:sldId id="276" r:id="rId9"/>
    <p:sldId id="264" r:id="rId10"/>
  </p:sldIdLst>
  <p:sldSz cx="12192000" cy="6858000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iemnay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A69A2"/>
    <a:srgbClr val="CC3300"/>
    <a:srgbClr val="336699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3" autoAdjust="0"/>
    <p:restoredTop sz="94364" autoAdjust="0"/>
  </p:normalViewPr>
  <p:slideViewPr>
    <p:cSldViewPr snapToGrid="0">
      <p:cViewPr varScale="1">
        <p:scale>
          <a:sx n="61" d="100"/>
          <a:sy n="61" d="100"/>
        </p:scale>
        <p:origin x="-979" y="-19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4926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193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761" y="0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F86ACA2-6C85-42A2-8E05-9EE9C74FDE21}" type="datetimeFigureOut">
              <a:rPr lang="ru-RU"/>
              <a:pPr/>
              <a:t>26.09.2017</a:t>
            </a:fld>
            <a:endParaRPr lang="ru-RU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8263" y="746125"/>
            <a:ext cx="6624637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117" y="4722694"/>
            <a:ext cx="5408930" cy="447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ru-R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761" y="9443662"/>
            <a:ext cx="2929837" cy="497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23DCB04C-E393-466B-A3CF-A038833982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787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DCB04C-E393-466B-A3CF-A038833982B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7FEADB-B1AF-411B-9F96-E8CBB37990C7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135B0-B97B-4B8F-A90D-6DBC87E1E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56F21-1C82-4738-B9E1-6477511BD9DA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B796B-E4F5-4265-8BD5-F2A15CE4CF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0BE0B-656C-4D91-9E2E-AF3EBCE7E3DA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88F91-1336-4540-9F1F-61BA4DD05D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EC1A8-0B3F-4C56-B492-47A0D04C0EAE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A8784-0029-4774-B9B7-4AF4371A24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9FF59-82AF-4BA2-A1C2-F2BE9384C0C1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F5E56-CFCF-4408-BC5C-F980F41D6E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DA7B8-BA9B-4690-8BF1-96EFD54D41E6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2C40B1-0ED0-40B6-A2E9-28BE7353F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4AA4-A06A-4539-AC3A-528081740F95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30118-2A76-4F44-B185-6EF126B2E2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674DF-680D-4E52-BFFA-58D7E1A7232F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FE575-C0FD-42E5-867B-D40A248F80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0C8F9-7A9A-4ED7-9F70-54187C0B723D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CF14E-FD40-4F78-B4A9-CFED191108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9E6D8-0BF9-4CDC-BCA3-DB5405FE3FD7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8ED7D-0013-4215-B5D5-768279E314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89BE2-3743-42DF-BF2C-DD08753D0771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8FFBC-7958-4E16-A194-E5E041C5D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EAC869E-A8CE-4BFB-A21E-3C706BA22B0C}" type="datetimeFigureOut">
              <a:rPr lang="ru-RU"/>
              <a:pPr>
                <a:defRPr/>
              </a:pPr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3ED505-D334-4CC3-9047-EE97DB6A5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&#1058;&#1086;&#1082;&#1072;&#1088;&#1085;&#1099;&#1077;%20&#1088;&#1072;&#1073;&#1086;&#1090;&#1099;%20&#1085;&#1072;%20&#1089;&#1090;&#1072;&#1085;&#1082;&#1072;&#1093;%20&#1089;%20&#1063;&#1055;&#1059;_1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718675" cy="2370345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проведения демонстрационного экзамена</a:t>
            </a:r>
            <a:endParaRPr lang="ru-RU" sz="5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488873"/>
            <a:ext cx="10272713" cy="1956377"/>
          </a:xfrm>
        </p:spPr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Директор ГБПОУ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«Челябинский механико-технологический техникум»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Н. Андрющенко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550025" y="365125"/>
            <a:ext cx="5502275" cy="13255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ПЕРЕЧЕНЬ ПОРУЧЕНИЙ ПО ИТОГАМ ВСТРЕЧИ ПРЕЗИДЕНТА РФ С ЧЛЕНАМИ НАЦИОНАЛЬНОЙ СБОРНОЙ РОССИИ ПО ПРОФЕССИОНАЛЬНОМУ МАСТЕРСТВУ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Пр-2582 от 29 декабря 2016 года (п.2 б) </a:t>
            </a:r>
            <a:br>
              <a:rPr lang="ru-RU" sz="18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8" name="Текст 4"/>
          <p:cNvSpPr>
            <a:spLocks noGrp="1"/>
          </p:cNvSpPr>
          <p:nvPr>
            <p:ph type="body" idx="1"/>
          </p:nvPr>
        </p:nvSpPr>
        <p:spPr>
          <a:xfrm>
            <a:off x="4826833" y="2233533"/>
            <a:ext cx="6939717" cy="1125617"/>
          </a:xfrm>
        </p:spPr>
        <p:txBody>
          <a:bodyPr/>
          <a:lstStyle/>
          <a:p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Правительству Российской Федерации совместно с органами исполнительной власти субъектов Российской Федерации и при участии союза «Агентство развития профессиональных сообществ и рабочих кадров «Молодые профессионалы (</a:t>
            </a:r>
            <a:r>
              <a:rPr lang="ru-RU" sz="2000" b="0" dirty="0" err="1" smtClean="0">
                <a:latin typeface="Times New Roman" pitchFamily="18" charset="0"/>
                <a:cs typeface="Times New Roman" pitchFamily="18" charset="0"/>
              </a:rPr>
              <a:t>Ворлдскиллс</a:t>
            </a:r>
            <a:r>
              <a:rPr lang="ru-RU" sz="2000" b="0" dirty="0" smtClean="0">
                <a:latin typeface="Times New Roman" pitchFamily="18" charset="0"/>
                <a:cs typeface="Times New Roman" pitchFamily="18" charset="0"/>
              </a:rPr>
              <a:t> Россия)» обеспечить:</a:t>
            </a:r>
          </a:p>
          <a:p>
            <a:endParaRPr lang="ru-RU" sz="2000" dirty="0" smtClean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5138" y="2978727"/>
            <a:ext cx="4051444" cy="3555423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buFont typeface="Arial" charset="0"/>
              <a:buNone/>
            </a:pPr>
            <a:r>
              <a:rPr lang="ru-RU" sz="2400" dirty="0" smtClean="0">
                <a:latin typeface="Times New Roman" pitchFamily="18" charset="0"/>
              </a:rPr>
              <a:t>«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 2020 году как минимум в половине колледжей России подготовка по 50 наиболее востребованным и перспективным рабочим профессиям должна вестись в соответствии с лучшими мировыми стандартами и передовыми технологиями...»</a:t>
            </a:r>
          </a:p>
          <a:p>
            <a:pPr marL="0" indent="0">
              <a:lnSpc>
                <a:spcPct val="70000"/>
              </a:lnSpc>
            </a:pPr>
            <a:endParaRPr lang="ru-RU" sz="2400" dirty="0" smtClean="0">
              <a:latin typeface="Times New Roman" pitchFamily="18" charset="0"/>
            </a:endParaRPr>
          </a:p>
        </p:txBody>
      </p:sp>
      <p:sp>
        <p:nvSpPr>
          <p:cNvPr id="14340" name="Текст 5"/>
          <p:cNvSpPr>
            <a:spLocks noGrp="1"/>
          </p:cNvSpPr>
          <p:nvPr>
            <p:ph type="body" sz="quarter" idx="3"/>
          </p:nvPr>
        </p:nvSpPr>
        <p:spPr>
          <a:xfrm>
            <a:off x="255588" y="584200"/>
            <a:ext cx="5320753" cy="865188"/>
          </a:xfrm>
        </p:spPr>
        <p:txBody>
          <a:bodyPr/>
          <a:lstStyle/>
          <a:p>
            <a:r>
              <a:rPr lang="ru-RU" dirty="0" smtClean="0"/>
              <a:t>Послание Президента Российской Федерации Федеральному Собранию</a:t>
            </a:r>
          </a:p>
          <a:p>
            <a:endParaRPr lang="ru-RU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4976813" y="3117850"/>
            <a:ext cx="6654800" cy="3387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внедрение демонстрационного экзамена по стандартам «Ворлдскиллс Россия» в качестве государственной итоговой аттестации по образовательным программам среднего профессионального образования</a:t>
            </a:r>
            <a:r>
              <a:rPr lang="ru-RU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предусмотрев в том числе, что результаты демонстрационного экзамена по стандартам «Ворлдскиллс Россия» и участия в чемпионатах по профессиональному мастерству по стандартам «Ворлдскиллс» приравниваются к результатам государственной итоговой аттестации, а также внесение соответствующих изменений в законодательство Российской Федерации.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39" y="1139252"/>
            <a:ext cx="2540479" cy="1529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306517" y="365126"/>
            <a:ext cx="6670623" cy="654206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ПРИОРИТЕТНЫЙ ПРОЕКТ </a:t>
            </a:r>
            <a:r>
              <a:rPr lang="ru-RU" b="1" dirty="0" smtClean="0">
                <a:solidFill>
                  <a:srgbClr val="000099"/>
                </a:solidFill>
              </a:rPr>
              <a:t/>
            </a:r>
            <a:br>
              <a:rPr lang="ru-RU" b="1" dirty="0" smtClean="0">
                <a:solidFill>
                  <a:srgbClr val="000099"/>
                </a:solidFill>
              </a:rPr>
            </a:br>
            <a:r>
              <a:rPr lang="ru-RU" sz="16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600" b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КАДРЫ ДЛЯ ПЕРЕДОВЫХ ТЕХНОЛОГИЙ»</a:t>
            </a:r>
            <a: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29782" y="1768839"/>
            <a:ext cx="3507700" cy="689548"/>
          </a:xfrm>
        </p:spPr>
        <p:txBody>
          <a:bodyPr/>
          <a:lstStyle/>
          <a:p>
            <a:r>
              <a:rPr lang="ru-RU" sz="2000" dirty="0">
                <a:solidFill>
                  <a:srgbClr val="FF0000"/>
                </a:solidFill>
              </a:rPr>
              <a:t>ЦЕЛЬ: создание к концу 2020 года конкурентоспособной системы </a:t>
            </a:r>
            <a:r>
              <a:rPr lang="ru-RU" sz="2000" dirty="0" smtClean="0">
                <a:solidFill>
                  <a:srgbClr val="FF0000"/>
                </a:solidFill>
              </a:rPr>
              <a:t>СПО</a:t>
            </a:r>
            <a:endParaRPr lang="ru-RU" sz="2000" dirty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3333CC"/>
                </a:solidFill>
              </a:rPr>
              <a:t>   </a:t>
            </a:r>
            <a:r>
              <a:rPr lang="ru-RU" dirty="0">
                <a:solidFill>
                  <a:srgbClr val="3333CC"/>
                </a:solidFill>
              </a:rPr>
              <a:t>Ф</a:t>
            </a:r>
            <a:r>
              <a:rPr lang="ru-RU" dirty="0" smtClean="0">
                <a:solidFill>
                  <a:srgbClr val="3333CC"/>
                </a:solidFill>
              </a:rPr>
              <a:t>УНКЦИОНАЛЬНЫЕ </a:t>
            </a:r>
            <a:r>
              <a:rPr lang="ru-RU" dirty="0">
                <a:solidFill>
                  <a:srgbClr val="3333CC"/>
                </a:solidFill>
              </a:rPr>
              <a:t>НАПРАВЛЕНИЯ ПРОЕКТА</a:t>
            </a:r>
          </a:p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209862" y="2334234"/>
            <a:ext cx="3852473" cy="3676822"/>
          </a:xfrm>
        </p:spPr>
        <p:txBody>
          <a:bodyPr/>
          <a:lstStyle/>
          <a:p>
            <a:pPr marL="0" indent="0">
              <a:buNone/>
            </a:pPr>
            <a:r>
              <a:rPr lang="ru-RU" b="1" i="1" dirty="0">
                <a:solidFill>
                  <a:srgbClr val="000099"/>
                </a:solidFill>
              </a:rPr>
              <a:t>Апробация новых ФГОС СПО</a:t>
            </a:r>
            <a:endParaRPr lang="ru-RU" sz="2000" b="1" dirty="0" smtClean="0">
              <a:solidFill>
                <a:srgbClr val="000099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 smtClean="0"/>
              <a:t>Разработка </a:t>
            </a:r>
            <a:r>
              <a:rPr lang="ru-RU" sz="2000" b="1" dirty="0"/>
              <a:t>и внедрение ФГОС СПО по ТОП-50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/>
              <a:t>Профессиональное развитие  управленческих и </a:t>
            </a:r>
            <a:r>
              <a:rPr lang="ru-RU" sz="2000" b="1" dirty="0" smtClean="0"/>
              <a:t>педагогических  </a:t>
            </a:r>
            <a:r>
              <a:rPr lang="ru-RU" sz="2000" b="1" dirty="0"/>
              <a:t>работников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dirty="0"/>
              <a:t>Формирование инфраструктуры для внедрения новых ФГОС СПО	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557010" y="3492707"/>
            <a:ext cx="6910465" cy="1064303"/>
          </a:xfrm>
        </p:spPr>
        <p:txBody>
          <a:bodyPr/>
          <a:lstStyle/>
          <a:p>
            <a:pPr algn="ctr"/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endParaRPr lang="ru-RU" i="1" dirty="0" smtClean="0"/>
          </a:p>
          <a:p>
            <a:endParaRPr lang="ru-RU" i="1" dirty="0"/>
          </a:p>
          <a:p>
            <a:r>
              <a:rPr lang="ru-RU" i="1" dirty="0" smtClean="0"/>
              <a:t>Подготовка </a:t>
            </a:r>
            <a:r>
              <a:rPr lang="ru-RU" i="1" dirty="0"/>
              <a:t>Мирового чемпионата </a:t>
            </a:r>
            <a:endParaRPr lang="ru-RU" b="0" dirty="0"/>
          </a:p>
          <a:p>
            <a:r>
              <a:rPr lang="ru-RU" i="1" dirty="0"/>
              <a:t>по стандартам </a:t>
            </a:r>
            <a:r>
              <a:rPr lang="en-US" i="1" dirty="0" smtClean="0"/>
              <a:t>WS</a:t>
            </a:r>
            <a:endParaRPr lang="ru-RU" i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 smtClean="0">
                <a:solidFill>
                  <a:srgbClr val="0070C0"/>
                </a:solidFill>
              </a:rPr>
              <a:t>Формирование </a:t>
            </a:r>
            <a:r>
              <a:rPr lang="ru-RU" sz="1600" dirty="0">
                <a:solidFill>
                  <a:srgbClr val="0070C0"/>
                </a:solidFill>
              </a:rPr>
              <a:t>объектов для проведения чемпионата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70C0"/>
                </a:solidFill>
              </a:rPr>
              <a:t>Формирование инфраструктуры для подготовки  сборной России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0070C0"/>
                </a:solidFill>
              </a:rPr>
              <a:t>Подготовка сборной России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dirty="0">
                <a:solidFill>
                  <a:srgbClr val="FF0000"/>
                </a:solidFill>
              </a:rPr>
              <a:t>Демонстрационный экзамен</a:t>
            </a:r>
            <a:endParaRPr lang="ru-RU" sz="1600" dirty="0" smtClean="0">
              <a:solidFill>
                <a:srgbClr val="FF0000"/>
              </a:solidFill>
            </a:endParaRPr>
          </a:p>
          <a:p>
            <a:endParaRPr lang="ru-RU" sz="1400" dirty="0" smtClean="0"/>
          </a:p>
          <a:p>
            <a:r>
              <a:rPr lang="ru-RU" dirty="0" smtClean="0"/>
              <a:t>Целевые </a:t>
            </a:r>
            <a:r>
              <a:rPr lang="ru-RU" dirty="0"/>
              <a:t>показатели	2017 г.	</a:t>
            </a:r>
            <a:r>
              <a:rPr lang="ru-RU" dirty="0" smtClean="0"/>
              <a:t>         2020 </a:t>
            </a:r>
            <a:r>
              <a:rPr lang="ru-RU" dirty="0"/>
              <a:t>г.	</a:t>
            </a:r>
          </a:p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4"/>
          </p:nvPr>
        </p:nvSpPr>
        <p:spPr>
          <a:xfrm>
            <a:off x="4197246" y="4017364"/>
            <a:ext cx="7779894" cy="26682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/>
              <a:t>Количество </a:t>
            </a:r>
            <a:r>
              <a:rPr lang="ru-RU" sz="2000" dirty="0"/>
              <a:t>аккредитованных СЦК по стандартам WSR</a:t>
            </a:r>
            <a:r>
              <a:rPr lang="ru-RU" sz="2000" dirty="0" smtClean="0"/>
              <a:t>, шт</a:t>
            </a:r>
            <a:r>
              <a:rPr lang="ru-RU" sz="2000" dirty="0"/>
              <a:t>.	</a:t>
            </a:r>
            <a:r>
              <a:rPr lang="ru-RU" sz="2000" dirty="0" smtClean="0"/>
              <a:t>                                                             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        85</a:t>
            </a:r>
            <a:r>
              <a:rPr lang="ru-RU" sz="2000" dirty="0"/>
              <a:t>	</a:t>
            </a:r>
            <a:r>
              <a:rPr lang="ru-RU" sz="2000" dirty="0" smtClean="0"/>
              <a:t>                   </a:t>
            </a:r>
            <a:r>
              <a:rPr lang="ru-RU" sz="2000" b="1" dirty="0" smtClean="0"/>
              <a:t>175</a:t>
            </a:r>
            <a:r>
              <a:rPr lang="ru-RU" sz="2000" dirty="0"/>
              <a:t>	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/>
              <a:t>Численность подготовленных экспертов</a:t>
            </a:r>
            <a:r>
              <a:rPr lang="ru-RU" sz="2000" dirty="0" smtClean="0"/>
              <a:t>, повысивших </a:t>
            </a:r>
            <a:r>
              <a:rPr lang="ru-RU" sz="2000" dirty="0"/>
              <a:t>квалификацию мастеров ПО(преподавателей), чел.	</a:t>
            </a:r>
            <a:r>
              <a:rPr lang="ru-RU" sz="2000" dirty="0" smtClean="0"/>
              <a:t>            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      10 </a:t>
            </a:r>
            <a:r>
              <a:rPr lang="ru-RU" sz="2000" b="1" dirty="0"/>
              <a:t>000 ежегодно</a:t>
            </a:r>
            <a:r>
              <a:rPr lang="ru-RU" sz="2000" dirty="0"/>
              <a:t>	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b="1" i="1" dirty="0">
                <a:solidFill>
                  <a:srgbClr val="0070C0"/>
                </a:solidFill>
              </a:rPr>
              <a:t>Численность выпускников, соответствующих </a:t>
            </a:r>
            <a:r>
              <a:rPr lang="ru-RU" sz="2000" b="1" i="1" dirty="0" smtClean="0">
                <a:solidFill>
                  <a:srgbClr val="0070C0"/>
                </a:solidFill>
              </a:rPr>
              <a:t>стандартам WSR</a:t>
            </a:r>
            <a:r>
              <a:rPr lang="ru-RU" sz="2000" b="1" i="1" dirty="0">
                <a:solidFill>
                  <a:srgbClr val="0070C0"/>
                </a:solidFill>
              </a:rPr>
              <a:t>, чел</a:t>
            </a:r>
            <a:r>
              <a:rPr lang="ru-RU" sz="2000" b="1" i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70C0"/>
                </a:solidFill>
              </a:rPr>
              <a:t> </a:t>
            </a:r>
            <a:r>
              <a:rPr lang="ru-RU" sz="2000" b="1" i="1" dirty="0" smtClean="0">
                <a:solidFill>
                  <a:srgbClr val="0070C0"/>
                </a:solidFill>
              </a:rPr>
              <a:t> </a:t>
            </a:r>
            <a:r>
              <a:rPr lang="ru-RU" sz="2000" b="1" i="1" dirty="0">
                <a:solidFill>
                  <a:srgbClr val="0070C0"/>
                </a:solidFill>
              </a:rPr>
              <a:t>	</a:t>
            </a:r>
            <a:r>
              <a:rPr lang="ru-RU" sz="2000" b="1" i="1" dirty="0" smtClean="0">
                <a:solidFill>
                  <a:srgbClr val="0070C0"/>
                </a:solidFill>
              </a:rPr>
              <a:t>                                                 2 </a:t>
            </a:r>
            <a:r>
              <a:rPr lang="ru-RU" sz="2000" b="1" i="1" dirty="0">
                <a:solidFill>
                  <a:srgbClr val="0070C0"/>
                </a:solidFill>
              </a:rPr>
              <a:t>500	</a:t>
            </a:r>
            <a:r>
              <a:rPr lang="ru-RU" sz="2000" b="1" i="1" dirty="0" smtClean="0">
                <a:solidFill>
                  <a:srgbClr val="0070C0"/>
                </a:solidFill>
              </a:rPr>
              <a:t>                   50 </a:t>
            </a:r>
            <a:r>
              <a:rPr lang="ru-RU" sz="2000" b="1" i="1" dirty="0">
                <a:solidFill>
                  <a:srgbClr val="0070C0"/>
                </a:solidFill>
              </a:rPr>
              <a:t>000 	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0123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917894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ДЭ с применением методики</a:t>
            </a:r>
            <a:r>
              <a:rPr lang="en-US" sz="40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1240" y="2036618"/>
            <a:ext cx="5157787" cy="1555668"/>
          </a:xfrm>
        </p:spPr>
        <p:txBody>
          <a:bodyPr/>
          <a:lstStyle/>
          <a:p>
            <a:r>
              <a:rPr lang="en-US" dirty="0" smtClean="0"/>
              <a:t>151902</a:t>
            </a:r>
            <a:r>
              <a:rPr lang="ru-RU" dirty="0" smtClean="0"/>
              <a:t>.</a:t>
            </a:r>
            <a:r>
              <a:rPr lang="en-US" dirty="0" smtClean="0"/>
              <a:t>03</a:t>
            </a:r>
            <a:r>
              <a:rPr lang="ru-RU" dirty="0" smtClean="0"/>
              <a:t> Станочник (металлообработка) </a:t>
            </a:r>
            <a:r>
              <a:rPr lang="ru-RU" dirty="0" smtClean="0">
                <a:solidFill>
                  <a:srgbClr val="000099"/>
                </a:solidFill>
              </a:rPr>
              <a:t>январь, 2017</a:t>
            </a:r>
          </a:p>
          <a:p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ПМ.02.Обработка деталей на металлорежущих станках различного вида и типа (сверлильных, токарных, фрезерных, копировальных, шпоночных и шлифовальных)</a:t>
            </a:r>
            <a:endParaRPr lang="ru-RU" sz="20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149927"/>
            <a:ext cx="5183188" cy="775855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ПМ.01. Программное управление металлорежущими станками   </a:t>
            </a:r>
            <a:r>
              <a:rPr lang="ru-RU" sz="20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декабрь, 2016</a:t>
            </a:r>
            <a:endParaRPr lang="ru-RU" sz="20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082513859"/>
              </p:ext>
            </p:extLst>
          </p:nvPr>
        </p:nvGraphicFramePr>
        <p:xfrm>
          <a:off x="6172198" y="2175165"/>
          <a:ext cx="5698672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4668">
                  <a:extLst>
                    <a:ext uri="{9D8B030D-6E8A-4147-A177-3AD203B41FA5}">
                      <a16:colId xmlns="" xmlns:a16="http://schemas.microsoft.com/office/drawing/2014/main" val="1385607253"/>
                    </a:ext>
                  </a:extLst>
                </a:gridCol>
                <a:gridCol w="1424668">
                  <a:extLst>
                    <a:ext uri="{9D8B030D-6E8A-4147-A177-3AD203B41FA5}">
                      <a16:colId xmlns="" xmlns:a16="http://schemas.microsoft.com/office/drawing/2014/main" val="1406070055"/>
                    </a:ext>
                  </a:extLst>
                </a:gridCol>
                <a:gridCol w="1424668">
                  <a:extLst>
                    <a:ext uri="{9D8B030D-6E8A-4147-A177-3AD203B41FA5}">
                      <a16:colId xmlns="" xmlns:a16="http://schemas.microsoft.com/office/drawing/2014/main" val="1624439183"/>
                    </a:ext>
                  </a:extLst>
                </a:gridCol>
                <a:gridCol w="1424668">
                  <a:extLst>
                    <a:ext uri="{9D8B030D-6E8A-4147-A177-3AD203B41FA5}">
                      <a16:colId xmlns="" xmlns:a16="http://schemas.microsoft.com/office/drawing/2014/main" val="1097836938"/>
                    </a:ext>
                  </a:extLst>
                </a:gridCol>
              </a:tblGrid>
              <a:tr h="1083682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экспертов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Максимальное количество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35004392"/>
                  </a:ext>
                </a:extLst>
              </a:tr>
              <a:tr h="333440">
                <a:tc>
                  <a:txBody>
                    <a:bodyPr/>
                    <a:lstStyle/>
                    <a:p>
                      <a:r>
                        <a:rPr lang="ru-RU" dirty="0" smtClean="0"/>
                        <a:t>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66,7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99394700"/>
                  </a:ext>
                </a:extLst>
              </a:tr>
            </a:tbl>
          </a:graphicData>
        </a:graphic>
      </p:graphicFrame>
      <p:graphicFrame>
        <p:nvGraphicFramePr>
          <p:cNvPr id="13" name="Объект 1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40802355"/>
              </p:ext>
            </p:extLst>
          </p:nvPr>
        </p:nvGraphicFramePr>
        <p:xfrm>
          <a:off x="221240" y="3592287"/>
          <a:ext cx="5306724" cy="1783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6681">
                  <a:extLst>
                    <a:ext uri="{9D8B030D-6E8A-4147-A177-3AD203B41FA5}">
                      <a16:colId xmlns="" xmlns:a16="http://schemas.microsoft.com/office/drawing/2014/main" val="3946069794"/>
                    </a:ext>
                  </a:extLst>
                </a:gridCol>
                <a:gridCol w="1326681">
                  <a:extLst>
                    <a:ext uri="{9D8B030D-6E8A-4147-A177-3AD203B41FA5}">
                      <a16:colId xmlns="" xmlns:a16="http://schemas.microsoft.com/office/drawing/2014/main" val="3814396825"/>
                    </a:ext>
                  </a:extLst>
                </a:gridCol>
                <a:gridCol w="1326681">
                  <a:extLst>
                    <a:ext uri="{9D8B030D-6E8A-4147-A177-3AD203B41FA5}">
                      <a16:colId xmlns="" xmlns:a16="http://schemas.microsoft.com/office/drawing/2014/main" val="1454411754"/>
                    </a:ext>
                  </a:extLst>
                </a:gridCol>
                <a:gridCol w="1326681">
                  <a:extLst>
                    <a:ext uri="{9D8B030D-6E8A-4147-A177-3AD203B41FA5}">
                      <a16:colId xmlns="" xmlns:a16="http://schemas.microsoft.com/office/drawing/2014/main" val="1376938392"/>
                    </a:ext>
                  </a:extLst>
                </a:gridCol>
              </a:tblGrid>
              <a:tr h="1252084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участников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экспертов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Максимальное количество баллов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 балл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28801942"/>
                  </a:ext>
                </a:extLst>
              </a:tr>
              <a:tr h="531194"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12382366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3" y="3979027"/>
            <a:ext cx="3142505" cy="22832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8983" y="4096958"/>
            <a:ext cx="3029380" cy="255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06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04813" y="365125"/>
            <a:ext cx="11526837" cy="774700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ЧЕЛЯБИНСКАЯ ОБЛАСТЬ – ПИЛОТНЫЙ РЕГИОН АПРОБАЦИИ </a:t>
            </a:r>
            <a:r>
              <a:rPr lang="ru-RU" sz="27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ДЕМОНСТРАЦИОННОГО ЭКЗАМЕНА</a:t>
            </a:r>
            <a:endParaRPr lang="ru-RU" sz="27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5362" name="Объект 8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65100" y="1139825"/>
            <a:ext cx="6335908" cy="5561599"/>
          </a:xfrm>
        </p:spPr>
      </p:pic>
      <p:sp>
        <p:nvSpPr>
          <p:cNvPr id="15363" name="Объект 12"/>
          <p:cNvSpPr>
            <a:spLocks noGrp="1"/>
          </p:cNvSpPr>
          <p:nvPr>
            <p:ph sz="quarter" idx="4"/>
          </p:nvPr>
        </p:nvSpPr>
        <p:spPr>
          <a:xfrm>
            <a:off x="7405688" y="1333500"/>
            <a:ext cx="3949700" cy="48561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14 компетенций</a:t>
            </a:r>
          </a:p>
        </p:txBody>
      </p:sp>
      <p:graphicFrame>
        <p:nvGraphicFramePr>
          <p:cNvPr id="15397" name="Group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895798"/>
              </p:ext>
            </p:extLst>
          </p:nvPr>
        </p:nvGraphicFramePr>
        <p:xfrm>
          <a:off x="6539345" y="1825625"/>
          <a:ext cx="5149418" cy="4699004"/>
        </p:xfrm>
        <a:graphic>
          <a:graphicData uri="http://schemas.openxmlformats.org/drawingml/2006/table">
            <a:tbl>
              <a:tblPr/>
              <a:tblGrid>
                <a:gridCol w="51494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80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Дошкольное воспитание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Инженерный дизайн </a:t>
                      </a:r>
                      <a:r>
                        <a:rPr kumimoji="0" lang="en-US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CAD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Кирпичная кладка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Лабораторный химический анализ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Мехатроника</a:t>
                      </a: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Преподаватель младших классов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Программные решения для бизнеса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Сварочные технологии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Сетевое и системное администрирование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Токарные работы на станках с ЧПУ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603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Эксплуатация сельскохозяйственных машин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Электромонтаж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809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cs typeface="Arial" charset="0"/>
                        </a:rPr>
                        <a:t>Электроника</a:t>
                      </a:r>
                    </a:p>
                  </a:txBody>
                  <a:tcPr marL="0" marR="0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310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838200" y="160338"/>
            <a:ext cx="9545877" cy="532390"/>
          </a:xfrm>
        </p:spPr>
        <p:txBody>
          <a:bodyPr/>
          <a:lstStyle/>
          <a:p>
            <a:r>
              <a:rPr lang="ru-RU" b="1" dirty="0" smtClean="0">
                <a:solidFill>
                  <a:srgbClr val="3366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ДЭ (апрель, 2017 г.) </a:t>
            </a:r>
            <a:endParaRPr lang="ru-RU" b="1" dirty="0">
              <a:solidFill>
                <a:srgbClr val="33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1657452"/>
              </p:ext>
            </p:extLst>
          </p:nvPr>
        </p:nvGraphicFramePr>
        <p:xfrm>
          <a:off x="346364" y="1020758"/>
          <a:ext cx="11540834" cy="4578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48046">
                  <a:extLst>
                    <a:ext uri="{9D8B030D-6E8A-4147-A177-3AD203B41FA5}">
                      <a16:colId xmlns="" xmlns:a16="http://schemas.microsoft.com/office/drawing/2014/main" val="2295641841"/>
                    </a:ext>
                  </a:extLst>
                </a:gridCol>
                <a:gridCol w="2029901">
                  <a:extLst>
                    <a:ext uri="{9D8B030D-6E8A-4147-A177-3AD203B41FA5}">
                      <a16:colId xmlns="" xmlns:a16="http://schemas.microsoft.com/office/drawing/2014/main" val="3617341374"/>
                    </a:ext>
                  </a:extLst>
                </a:gridCol>
                <a:gridCol w="1793452">
                  <a:extLst>
                    <a:ext uri="{9D8B030D-6E8A-4147-A177-3AD203B41FA5}">
                      <a16:colId xmlns="" xmlns:a16="http://schemas.microsoft.com/office/drawing/2014/main" val="727555105"/>
                    </a:ext>
                  </a:extLst>
                </a:gridCol>
                <a:gridCol w="1794168">
                  <a:extLst>
                    <a:ext uri="{9D8B030D-6E8A-4147-A177-3AD203B41FA5}">
                      <a16:colId xmlns="" xmlns:a16="http://schemas.microsoft.com/office/drawing/2014/main" val="4018806449"/>
                    </a:ext>
                  </a:extLst>
                </a:gridCol>
                <a:gridCol w="1038956">
                  <a:extLst>
                    <a:ext uri="{9D8B030D-6E8A-4147-A177-3AD203B41FA5}">
                      <a16:colId xmlns="" xmlns:a16="http://schemas.microsoft.com/office/drawing/2014/main" val="2692108474"/>
                    </a:ext>
                  </a:extLst>
                </a:gridCol>
                <a:gridCol w="748046">
                  <a:extLst>
                    <a:ext uri="{9D8B030D-6E8A-4147-A177-3AD203B41FA5}">
                      <a16:colId xmlns="" xmlns:a16="http://schemas.microsoft.com/office/drawing/2014/main" val="3881041921"/>
                    </a:ext>
                  </a:extLst>
                </a:gridCol>
                <a:gridCol w="748046">
                  <a:extLst>
                    <a:ext uri="{9D8B030D-6E8A-4147-A177-3AD203B41FA5}">
                      <a16:colId xmlns="" xmlns:a16="http://schemas.microsoft.com/office/drawing/2014/main" val="3931117111"/>
                    </a:ext>
                  </a:extLst>
                </a:gridCol>
                <a:gridCol w="745183">
                  <a:extLst>
                    <a:ext uri="{9D8B030D-6E8A-4147-A177-3AD203B41FA5}">
                      <a16:colId xmlns="" xmlns:a16="http://schemas.microsoft.com/office/drawing/2014/main" val="538372549"/>
                    </a:ext>
                  </a:extLst>
                </a:gridCol>
                <a:gridCol w="704340">
                  <a:extLst>
                    <a:ext uri="{9D8B030D-6E8A-4147-A177-3AD203B41FA5}">
                      <a16:colId xmlns="" xmlns:a16="http://schemas.microsoft.com/office/drawing/2014/main" val="1115546046"/>
                    </a:ext>
                  </a:extLst>
                </a:gridCol>
                <a:gridCol w="704340">
                  <a:extLst>
                    <a:ext uri="{9D8B030D-6E8A-4147-A177-3AD203B41FA5}">
                      <a16:colId xmlns="" xmlns:a16="http://schemas.microsoft.com/office/drawing/2014/main" val="107482796"/>
                    </a:ext>
                  </a:extLst>
                </a:gridCol>
                <a:gridCol w="486356">
                  <a:extLst>
                    <a:ext uri="{9D8B030D-6E8A-4147-A177-3AD203B41FA5}">
                      <a16:colId xmlns="" xmlns:a16="http://schemas.microsoft.com/office/drawing/2014/main" val="2228416219"/>
                    </a:ext>
                  </a:extLst>
                </a:gridCol>
              </a:tblGrid>
              <a:tr h="6910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№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Наименование ПОО (Центр проведения демонстрационного экзамена)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Код и наименование профессий/ специальности СПО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Компетенция для проведения ДЭ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Количество участников ДЭ (студенты/эксперты)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Региональные показатели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Национальные показатели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1404700"/>
                  </a:ext>
                </a:extLst>
              </a:tr>
              <a:tr h="17276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макс.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мин.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среднее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макс. </a:t>
                      </a:r>
                      <a:r>
                        <a:rPr lang="ru-RU" sz="1600" b="1" dirty="0" smtClean="0">
                          <a:effectLst/>
                        </a:rPr>
                        <a:t>возможно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макс.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43232076"/>
                  </a:ext>
                </a:extLst>
              </a:tr>
              <a:tr h="2159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ГБПОУ "Челябинский механико-технологический техникум"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15.19.01 Технология машиностроения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Токарные работы на станках с ЧПУ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16/7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48,45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3,0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19,47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100,0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57,07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504468625"/>
                  </a:ext>
                </a:extLst>
              </a:tr>
            </a:tbl>
          </a:graphicData>
        </a:graphic>
      </p:graphicFrame>
      <p:sp>
        <p:nvSpPr>
          <p:cNvPr id="13" name="AutoShape 3" descr="https://apf.mail.ru/cgi-bin/readmsg?id=15057955720000000968;0;4&amp;af_preview=1&amp;exif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9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0218" y="365124"/>
            <a:ext cx="10993582" cy="2225676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 </a:t>
            </a:r>
            <a:r>
              <a:rPr lang="ru-RU" sz="2800" b="1" dirty="0">
                <a:solidFill>
                  <a:srgbClr val="000099"/>
                </a:solidFill>
              </a:rPr>
              <a:t>Рейтинг образовательных организаций по итогам </a:t>
            </a:r>
            <a:r>
              <a:rPr lang="ru-RU" sz="2800" dirty="0">
                <a:solidFill>
                  <a:srgbClr val="000099"/>
                </a:solidFill>
              </a:rPr>
              <a:t/>
            </a:r>
            <a:br>
              <a:rPr lang="ru-RU" sz="2800" dirty="0">
                <a:solidFill>
                  <a:srgbClr val="000099"/>
                </a:solidFill>
              </a:rPr>
            </a:br>
            <a:r>
              <a:rPr lang="ru-RU" sz="2800" b="1" dirty="0">
                <a:solidFill>
                  <a:srgbClr val="000099"/>
                </a:solidFill>
              </a:rPr>
              <a:t>пилотной апробации </a:t>
            </a:r>
            <a:r>
              <a:rPr lang="ru-RU" sz="2800" b="1" dirty="0" smtClean="0">
                <a:solidFill>
                  <a:srgbClr val="000099"/>
                </a:solidFill>
              </a:rPr>
              <a:t>проведения демонстрационного экзамена </a:t>
            </a:r>
            <a:r>
              <a:rPr lang="ru-RU" sz="2800" b="1" dirty="0">
                <a:solidFill>
                  <a:srgbClr val="000099"/>
                </a:solidFill>
              </a:rPr>
              <a:t>по </a:t>
            </a:r>
            <a:r>
              <a:rPr lang="ru-RU" sz="2800" dirty="0">
                <a:solidFill>
                  <a:srgbClr val="000099"/>
                </a:solidFill>
              </a:rPr>
              <a:t/>
            </a:r>
            <a:br>
              <a:rPr lang="ru-RU" sz="2800" dirty="0">
                <a:solidFill>
                  <a:srgbClr val="000099"/>
                </a:solidFill>
              </a:rPr>
            </a:br>
            <a:r>
              <a:rPr lang="ru-RU" sz="2800" b="1" dirty="0">
                <a:solidFill>
                  <a:srgbClr val="000099"/>
                </a:solidFill>
              </a:rPr>
              <a:t>стандартам </a:t>
            </a:r>
            <a:r>
              <a:rPr lang="ru-RU" sz="2800" b="1" dirty="0" err="1">
                <a:solidFill>
                  <a:srgbClr val="000099"/>
                </a:solidFill>
              </a:rPr>
              <a:t>Ворлдскиллс</a:t>
            </a:r>
            <a:r>
              <a:rPr lang="ru-RU" sz="2800" b="1" dirty="0">
                <a:solidFill>
                  <a:srgbClr val="000099"/>
                </a:solidFill>
              </a:rPr>
              <a:t> Россия в 2017 году по компетенции "Токарные работы на станках с ЧПУ"</a:t>
            </a:r>
            <a:endParaRPr lang="ru-RU" sz="2800" dirty="0">
              <a:solidFill>
                <a:srgbClr val="000099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99209" y="3158836"/>
            <a:ext cx="10515600" cy="344761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7009" y="2652063"/>
            <a:ext cx="4044472" cy="3903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55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0630" y="246185"/>
            <a:ext cx="10849708" cy="483576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Внедрение демонстрационного экзамена</a:t>
            </a:r>
            <a:endParaRPr lang="ru-RU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3430" y="1055077"/>
            <a:ext cx="4044461" cy="580292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</a:rPr>
              <a:t>Преимущества ДЭ </a:t>
            </a:r>
            <a:endParaRPr lang="ru-RU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3430" y="1960684"/>
            <a:ext cx="3798278" cy="3859824"/>
          </a:xfrm>
        </p:spPr>
        <p:txBody>
          <a:bodyPr/>
          <a:lstStyle/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диные контрольно-измерительные материалы</a:t>
            </a:r>
          </a:p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езависимость оценки</a:t>
            </a:r>
          </a:p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лектронная система сбора и обработки данных</a:t>
            </a:r>
          </a:p>
          <a:p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нформационная открытость</a:t>
            </a:r>
            <a:endParaRPr lang="ru-R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539154" y="1055076"/>
            <a:ext cx="6383214" cy="386861"/>
          </a:xfr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Пункты, требующие доработки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991708" y="1635368"/>
            <a:ext cx="7930660" cy="4800601"/>
          </a:xfrm>
        </p:spPr>
        <p:txBody>
          <a:bodyPr/>
          <a:lstStyle/>
          <a:p>
            <a:r>
              <a:rPr lang="ru-RU" sz="2000" dirty="0">
                <a:solidFill>
                  <a:srgbClr val="2A6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dirty="0" smtClean="0">
                <a:solidFill>
                  <a:srgbClr val="2A6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еобходимость соотнесения компетенций </a:t>
            </a:r>
            <a:r>
              <a:rPr lang="en-US" sz="2000" dirty="0" smtClean="0">
                <a:solidFill>
                  <a:srgbClr val="2A6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</a:t>
            </a:r>
            <a:r>
              <a:rPr lang="ru-RU" sz="2000" dirty="0" smtClean="0">
                <a:solidFill>
                  <a:srgbClr val="2A6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 профессиями и специальностями</a:t>
            </a:r>
          </a:p>
          <a:p>
            <a:pPr lvl="0"/>
            <a:r>
              <a:rPr lang="ru-RU" sz="2000" dirty="0" smtClean="0">
                <a:solidFill>
                  <a:srgbClr val="2A6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разработка </a:t>
            </a:r>
            <a:r>
              <a:rPr lang="ru-RU" sz="2000" dirty="0">
                <a:solidFill>
                  <a:srgbClr val="2A6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федеральном уровне </a:t>
            </a:r>
            <a:r>
              <a:rPr lang="ru-RU" sz="2000" dirty="0" smtClean="0">
                <a:solidFill>
                  <a:srgbClr val="2A6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нормативной правовой  базы, определяющей </a:t>
            </a:r>
            <a:r>
              <a:rPr lang="ru-RU" sz="2000" dirty="0">
                <a:solidFill>
                  <a:srgbClr val="2A6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требования  к проведению демонстрационного экзамена, перечень необходимых организационных мероприятий и механизмы </a:t>
            </a:r>
            <a:r>
              <a:rPr lang="ru-RU" sz="2000" dirty="0" smtClean="0">
                <a:solidFill>
                  <a:srgbClr val="2A6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финансирования</a:t>
            </a:r>
            <a:endParaRPr lang="ru-RU" sz="2000" dirty="0">
              <a:solidFill>
                <a:srgbClr val="2A69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 smtClean="0">
                <a:solidFill>
                  <a:srgbClr val="2A6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ГИА только по адресам образовательной деятельности, в соответствии с лицензией ПОО</a:t>
            </a:r>
          </a:p>
          <a:p>
            <a:r>
              <a:rPr lang="ru-RU" sz="2000" dirty="0">
                <a:solidFill>
                  <a:srgbClr val="2A6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sz="2000" dirty="0" smtClean="0">
                <a:solidFill>
                  <a:srgbClr val="2A6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тсутствие  соответствующих стандартам </a:t>
            </a:r>
            <a:r>
              <a:rPr lang="en-US" sz="2000" dirty="0">
                <a:solidFill>
                  <a:srgbClr val="2A6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WSR </a:t>
            </a:r>
            <a:r>
              <a:rPr lang="ru-RU" sz="2000" dirty="0" smtClean="0">
                <a:solidFill>
                  <a:srgbClr val="2A6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площадок по компетенциям</a:t>
            </a:r>
          </a:p>
          <a:p>
            <a:r>
              <a:rPr lang="ru-RU" sz="2000" dirty="0">
                <a:solidFill>
                  <a:srgbClr val="2A6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000" dirty="0" smtClean="0">
                <a:solidFill>
                  <a:srgbClr val="2A6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 предусмотрено создание ГЭК, подачи и рассмотрений апелляций</a:t>
            </a:r>
          </a:p>
          <a:p>
            <a:r>
              <a:rPr lang="ru-RU" sz="2000" i="1" dirty="0" smtClean="0">
                <a:solidFill>
                  <a:srgbClr val="2A6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недостаточная </a:t>
            </a:r>
            <a:r>
              <a:rPr lang="ru-RU" sz="2000" i="1" dirty="0">
                <a:solidFill>
                  <a:srgbClr val="2A69A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психологическая подготовка студентов к  участию в ДЭ</a:t>
            </a:r>
            <a:endParaRPr lang="ru-RU" sz="2000" dirty="0">
              <a:solidFill>
                <a:srgbClr val="2A69A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38" y="4431179"/>
            <a:ext cx="3006970" cy="23301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7653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562708" y="2549526"/>
            <a:ext cx="9814347" cy="983384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sz="6600" b="1" dirty="0" smtClean="0">
                <a:solidFill>
                  <a:srgbClr val="00549F"/>
                </a:solidFill>
              </a:rPr>
              <a:t>СПАСИБО ЗА ВНИМАНИЕ!</a:t>
            </a:r>
          </a:p>
          <a:p>
            <a:endParaRPr lang="ru-RU" sz="66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2341</TotalTime>
  <Words>425</Words>
  <Application>Microsoft Office PowerPoint</Application>
  <PresentationFormat>Произвольный</PresentationFormat>
  <Paragraphs>127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Опыт проведения демонстрационного экзамена</vt:lpstr>
      <vt:lpstr>ПЕРЕЧЕНЬ ПОРУЧЕНИЙ ПО ИТОГАМ ВСТРЕЧИ ПРЕЗИДЕНТА РФ С ЧЛЕНАМИ НАЦИОНАЛЬНОЙ СБОРНОЙ РОССИИ ПО ПРОФЕССИОНАЛЬНОМУ МАСТЕРСТВУ Пр-2582 от 29 декабря 2016 года (п.2 б)  </vt:lpstr>
      <vt:lpstr>ПРИОРИТЕТНЫЙ ПРОЕКТ  «РАБОЧИЕ КАДРЫ ДЛЯ ПЕРЕДОВЫХ ТЕХНОЛОГИЙ» </vt:lpstr>
      <vt:lpstr>Результаты ДЭ с применением методикиWS</vt:lpstr>
      <vt:lpstr>ЧЕЛЯБИНСКАЯ ОБЛАСТЬ – ПИЛОТНЫЙ РЕГИОН АПРОБАЦИИ ДЕМОНСТРАЦИОННОГО ЭКЗАМЕНА</vt:lpstr>
      <vt:lpstr>Итоги ДЭ (апрель, 2017 г.) </vt:lpstr>
      <vt:lpstr>  Рейтинг образовательных организаций по итогам  пилотной апробации проведения демонстрационного экзамена по  стандартам Ворлдскиллс Россия в 2017 году по компетенции "Токарные работы на станках с ЧПУ"</vt:lpstr>
      <vt:lpstr>Внедрение демонстрационного экзамена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Демонстрационный экзамен как инновационный способ формирования и оценивания компетенций студентов</dc:title>
  <dc:creator>priemnaya</dc:creator>
  <cp:lastModifiedBy>student</cp:lastModifiedBy>
  <cp:revision>91</cp:revision>
  <cp:lastPrinted>2017-05-17T06:45:05Z</cp:lastPrinted>
  <dcterms:created xsi:type="dcterms:W3CDTF">2017-05-06T06:43:27Z</dcterms:created>
  <dcterms:modified xsi:type="dcterms:W3CDTF">2017-09-26T07:54:33Z</dcterms:modified>
</cp:coreProperties>
</file>