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olors12.xml" ContentType="application/vnd.ms-office.chartcolorstyl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style5.xml" ContentType="application/vnd.ms-office.chartstyl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charts/style6.xml" ContentType="application/vnd.ms-office.chart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30" r:id="rId2"/>
    <p:sldId id="331" r:id="rId3"/>
    <p:sldId id="332" r:id="rId4"/>
    <p:sldId id="337" r:id="rId5"/>
    <p:sldId id="338" r:id="rId6"/>
    <p:sldId id="333" r:id="rId7"/>
    <p:sldId id="334" r:id="rId8"/>
    <p:sldId id="335" r:id="rId9"/>
    <p:sldId id="336" r:id="rId10"/>
    <p:sldId id="339" r:id="rId11"/>
    <p:sldId id="343" r:id="rId12"/>
    <p:sldId id="344" r:id="rId13"/>
    <p:sldId id="346" r:id="rId14"/>
    <p:sldId id="345" r:id="rId15"/>
    <p:sldId id="347" r:id="rId16"/>
    <p:sldId id="348" r:id="rId17"/>
    <p:sldId id="340" r:id="rId18"/>
    <p:sldId id="403" r:id="rId19"/>
    <p:sldId id="349" r:id="rId20"/>
    <p:sldId id="404" r:id="rId21"/>
    <p:sldId id="350" r:id="rId22"/>
    <p:sldId id="352" r:id="rId23"/>
    <p:sldId id="341" r:id="rId24"/>
    <p:sldId id="405" r:id="rId25"/>
    <p:sldId id="354" r:id="rId26"/>
    <p:sldId id="358" r:id="rId27"/>
    <p:sldId id="359" r:id="rId28"/>
    <p:sldId id="401" r:id="rId29"/>
    <p:sldId id="402" r:id="rId30"/>
    <p:sldId id="353" r:id="rId31"/>
    <p:sldId id="361" r:id="rId32"/>
    <p:sldId id="400" r:id="rId33"/>
    <p:sldId id="406" r:id="rId34"/>
    <p:sldId id="407" r:id="rId35"/>
    <p:sldId id="408" r:id="rId36"/>
    <p:sldId id="409" r:id="rId37"/>
    <p:sldId id="410" r:id="rId38"/>
    <p:sldId id="411" r:id="rId39"/>
    <p:sldId id="363" r:id="rId40"/>
    <p:sldId id="371" r:id="rId41"/>
    <p:sldId id="364" r:id="rId42"/>
    <p:sldId id="370" r:id="rId43"/>
    <p:sldId id="365" r:id="rId44"/>
    <p:sldId id="366" r:id="rId45"/>
    <p:sldId id="367" r:id="rId46"/>
    <p:sldId id="368" r:id="rId47"/>
    <p:sldId id="369" r:id="rId48"/>
    <p:sldId id="378" r:id="rId49"/>
    <p:sldId id="372" r:id="rId50"/>
    <p:sldId id="373" r:id="rId51"/>
    <p:sldId id="374" r:id="rId52"/>
    <p:sldId id="375" r:id="rId53"/>
    <p:sldId id="379" r:id="rId54"/>
    <p:sldId id="380" r:id="rId55"/>
    <p:sldId id="376" r:id="rId56"/>
    <p:sldId id="381" r:id="rId57"/>
    <p:sldId id="390" r:id="rId58"/>
    <p:sldId id="383" r:id="rId59"/>
    <p:sldId id="392" r:id="rId60"/>
    <p:sldId id="391" r:id="rId61"/>
    <p:sldId id="382" r:id="rId62"/>
    <p:sldId id="393" r:id="rId63"/>
    <p:sldId id="384" r:id="rId64"/>
    <p:sldId id="385" r:id="rId65"/>
    <p:sldId id="386" r:id="rId66"/>
    <p:sldId id="387" r:id="rId67"/>
    <p:sldId id="389" r:id="rId68"/>
    <p:sldId id="394" r:id="rId69"/>
    <p:sldId id="395" r:id="rId70"/>
    <p:sldId id="396" r:id="rId71"/>
    <p:sldId id="388" r:id="rId72"/>
    <p:sldId id="397" r:id="rId73"/>
    <p:sldId id="398" r:id="rId74"/>
    <p:sldId id="412" r:id="rId75"/>
    <p:sldId id="413" r:id="rId7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0099"/>
    <a:srgbClr val="006600"/>
    <a:srgbClr val="FFFFD1"/>
    <a:srgbClr val="F3F5FB"/>
    <a:srgbClr val="004C00"/>
    <a:srgbClr val="E1FFE1"/>
    <a:srgbClr val="BDFFBD"/>
    <a:srgbClr val="66FF66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38" autoAdjust="0"/>
    <p:restoredTop sz="94660"/>
  </p:normalViewPr>
  <p:slideViewPr>
    <p:cSldViewPr>
      <p:cViewPr varScale="1">
        <p:scale>
          <a:sx n="75" d="100"/>
          <a:sy n="75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%20&#1042;&#1057;&#1056;.xlsx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57;&#1086;&#1074;&#1077;&#1097;&#1072;&#1085;&#1080;&#1103;%20&#1076;&#1083;&#1103;%20%20&#1076;&#1080;&#1088;&#1077;&#1082;&#1090;&#1086;&#1088;&#1086;&#1074;\23.03.2017\&#1080;&#1090;&#1086;&#1075;&#1080;_&#1101;&#1082;&#1089;&#1087;&#1077;&#1088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7782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7782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2.4</c:v>
                </c:pt>
                <c:pt idx="2">
                  <c:v>2.6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7782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2.7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7782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marker val="1"/>
        <c:axId val="71384448"/>
        <c:axId val="71431296"/>
      </c:lineChart>
      <c:catAx>
        <c:axId val="71384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26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1431296"/>
        <c:crosses val="autoZero"/>
        <c:auto val="1"/>
        <c:lblAlgn val="ctr"/>
        <c:lblOffset val="100"/>
      </c:catAx>
      <c:valAx>
        <c:axId val="71431296"/>
        <c:scaling>
          <c:orientation val="minMax"/>
        </c:scaling>
        <c:delete val="1"/>
        <c:axPos val="l"/>
        <c:majorGridlines>
          <c:spPr>
            <a:ln w="926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71384448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29027256558516E-2"/>
                  <c:y val="-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94223552348651E-2"/>
                  <c:y val="-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02125525875719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533433354995955E-2"/>
                  <c:y val="6.0766829540909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019754933817583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039509867636331E-3"/>
                  <c:y val="-3.745043285788820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867476868351903E-2"/>
                  <c:y val="6.0766829540909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80545131170286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215803947054196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2431607894108173E-3"/>
                  <c:y val="-5.01691051421637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опм!$D$20:$D$30</c:f>
              <c:numCache>
                <c:formatCode>0.0%</c:formatCode>
                <c:ptCount val="11"/>
                <c:pt idx="0">
                  <c:v>2.7777777777777801E-2</c:v>
                </c:pt>
                <c:pt idx="1">
                  <c:v>0</c:v>
                </c:pt>
                <c:pt idx="2">
                  <c:v>2.7777777777777801E-2</c:v>
                </c:pt>
                <c:pt idx="3">
                  <c:v>9.7222222222222224E-2</c:v>
                </c:pt>
                <c:pt idx="4">
                  <c:v>4.1666666666666664E-2</c:v>
                </c:pt>
                <c:pt idx="5">
                  <c:v>9.7222222222222224E-2</c:v>
                </c:pt>
                <c:pt idx="6">
                  <c:v>9.7222222222222224E-2</c:v>
                </c:pt>
                <c:pt idx="7">
                  <c:v>0.19444444444444456</c:v>
                </c:pt>
                <c:pt idx="8">
                  <c:v>0.23611111111111116</c:v>
                </c:pt>
                <c:pt idx="9">
                  <c:v>9.7222222222222224E-2</c:v>
                </c:pt>
                <c:pt idx="10">
                  <c:v>8.3333333333333343E-2</c:v>
                </c:pt>
              </c:numCache>
            </c:numRef>
          </c:val>
        </c:ser>
        <c:dLbls>
          <c:showVal val="1"/>
        </c:dLbls>
        <c:gapWidth val="219"/>
        <c:overlap val="-27"/>
        <c:axId val="51126272"/>
        <c:axId val="51127808"/>
      </c:barChart>
      <c:catAx>
        <c:axId val="51126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27808"/>
        <c:crosses val="autoZero"/>
        <c:auto val="1"/>
        <c:lblAlgn val="ctr"/>
        <c:lblOffset val="100"/>
      </c:catAx>
      <c:valAx>
        <c:axId val="51127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1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опм!$D$52</c:f>
              <c:strCache>
                <c:ptCount val="1"/>
                <c:pt idx="0">
                  <c:v>1,4%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1527563453946207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140612765506121E-2"/>
                  <c:y val="5.561688984221009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6140612765506121E-2"/>
                  <c:y val="-8.34253347633151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опм!$B$52:$B$62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опм!$D$52:$D$62</c:f>
              <c:numCache>
                <c:formatCode>0.0%</c:formatCode>
                <c:ptCount val="11"/>
                <c:pt idx="0">
                  <c:v>1.3888888888888897E-2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0.27777777777777796</c:v>
                </c:pt>
                <c:pt idx="6">
                  <c:v>6.9444444444444475E-2</c:v>
                </c:pt>
                <c:pt idx="7">
                  <c:v>0.18055555555555555</c:v>
                </c:pt>
                <c:pt idx="8">
                  <c:v>0.31944444444444453</c:v>
                </c:pt>
                <c:pt idx="9">
                  <c:v>0.125</c:v>
                </c:pt>
                <c:pt idx="10">
                  <c:v>8.3333333333333343E-2</c:v>
                </c:pt>
              </c:numCache>
            </c:numRef>
          </c:val>
        </c:ser>
        <c:dLbls>
          <c:showVal val="1"/>
        </c:dLbls>
        <c:gapWidth val="219"/>
        <c:overlap val="-27"/>
        <c:axId val="51159808"/>
        <c:axId val="51161344"/>
      </c:barChart>
      <c:catAx>
        <c:axId val="511598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1161344"/>
        <c:crosses val="autoZero"/>
        <c:auto val="1"/>
        <c:lblAlgn val="ctr"/>
        <c:lblOffset val="100"/>
      </c:catAx>
      <c:valAx>
        <c:axId val="51161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15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опм!$B$82:$B$92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опм!$B$82:$B$92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опм!$D$82:$D$92</c:f>
              <c:numCache>
                <c:formatCode>0.0%</c:formatCode>
                <c:ptCount val="11"/>
                <c:pt idx="0">
                  <c:v>2.7777777777777801E-2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1.3888888888888897E-2</c:v>
                </c:pt>
                <c:pt idx="5">
                  <c:v>0.26388888888888912</c:v>
                </c:pt>
                <c:pt idx="6">
                  <c:v>6.9444444444444475E-2</c:v>
                </c:pt>
                <c:pt idx="7">
                  <c:v>8.3333333333333343E-2</c:v>
                </c:pt>
                <c:pt idx="8">
                  <c:v>0.25</c:v>
                </c:pt>
                <c:pt idx="9">
                  <c:v>0.23611111111111116</c:v>
                </c:pt>
                <c:pt idx="10">
                  <c:v>5.5555555555555525E-2</c:v>
                </c:pt>
              </c:numCache>
            </c:numRef>
          </c:val>
        </c:ser>
        <c:dLbls>
          <c:showVal val="1"/>
        </c:dLbls>
        <c:gapWidth val="182"/>
        <c:axId val="51195264"/>
        <c:axId val="32883840"/>
      </c:barChart>
      <c:catAx>
        <c:axId val="511952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883840"/>
        <c:crosses val="autoZero"/>
        <c:auto val="1"/>
        <c:lblAlgn val="ctr"/>
        <c:lblOffset val="100"/>
      </c:catAx>
      <c:valAx>
        <c:axId val="32883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1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опм!$B$110:$B$120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опм!$D$110:$D$120</c:f>
              <c:numCache>
                <c:formatCode>0.0%</c:formatCode>
                <c:ptCount val="11"/>
                <c:pt idx="0">
                  <c:v>2.7777777777777801E-2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1.3888888888888897E-2</c:v>
                </c:pt>
                <c:pt idx="5">
                  <c:v>0.26388888888888912</c:v>
                </c:pt>
                <c:pt idx="6">
                  <c:v>0.15277777777777779</c:v>
                </c:pt>
                <c:pt idx="7">
                  <c:v>5.5555555555555525E-2</c:v>
                </c:pt>
                <c:pt idx="8">
                  <c:v>0.22222222222222221</c:v>
                </c:pt>
                <c:pt idx="9">
                  <c:v>0.19444444444444456</c:v>
                </c:pt>
                <c:pt idx="10">
                  <c:v>6.9444444444444475E-2</c:v>
                </c:pt>
              </c:numCache>
            </c:numRef>
          </c:val>
        </c:ser>
        <c:dLbls>
          <c:showVal val="1"/>
        </c:dLbls>
        <c:gapWidth val="219"/>
        <c:overlap val="-27"/>
        <c:axId val="51389568"/>
        <c:axId val="51391104"/>
      </c:barChart>
      <c:catAx>
        <c:axId val="51389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391104"/>
        <c:crosses val="autoZero"/>
        <c:auto val="1"/>
        <c:lblAlgn val="ctr"/>
        <c:lblOffset val="100"/>
      </c:catAx>
      <c:valAx>
        <c:axId val="51391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38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в ПОО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1.6858829411111217E-2"/>
                  <c:y val="2.164120680522221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49328505982996E-2"/>
                  <c:y val="2.164120680522221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936660632478754E-3"/>
                  <c:y val="-4.637401458261936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0374664252991498E-2"/>
                  <c:y val="-1.23664038886984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опм!$B$157:$B$167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опм!$D$157:$D$167</c:f>
              <c:numCache>
                <c:formatCode>0.0%</c:formatCode>
                <c:ptCount val="11"/>
                <c:pt idx="0">
                  <c:v>7.2992700729927029E-2</c:v>
                </c:pt>
                <c:pt idx="1">
                  <c:v>0</c:v>
                </c:pt>
                <c:pt idx="2">
                  <c:v>1.4598540145985401E-2</c:v>
                </c:pt>
                <c:pt idx="3">
                  <c:v>1.4598540145985401E-2</c:v>
                </c:pt>
                <c:pt idx="4">
                  <c:v>3.6496350364963515E-2</c:v>
                </c:pt>
                <c:pt idx="5">
                  <c:v>0.29197080291970823</c:v>
                </c:pt>
                <c:pt idx="6">
                  <c:v>4.3795620437956248E-2</c:v>
                </c:pt>
                <c:pt idx="7">
                  <c:v>0.11678832116788321</c:v>
                </c:pt>
                <c:pt idx="8">
                  <c:v>0.22627737226277372</c:v>
                </c:pt>
                <c:pt idx="9">
                  <c:v>6.5693430656934337E-2</c:v>
                </c:pt>
                <c:pt idx="10">
                  <c:v>0.11678832116788321</c:v>
                </c:pt>
              </c:numCache>
            </c:numRef>
          </c:val>
        </c:ser>
        <c:ser>
          <c:idx val="1"/>
          <c:order val="1"/>
          <c:tx>
            <c:v>в ОМО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0374664252991482E-2"/>
                  <c:y val="-4.637401458261926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841651581197101E-3"/>
                  <c:y val="-6.492362041566711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936660632478754E-3"/>
                  <c:y val="-2.78244087495715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87332126495749E-3"/>
                  <c:y val="-2.78244087495716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046161537606846E-2"/>
                  <c:y val="3.09160097217461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0201823980342062E-2"/>
                  <c:y val="3.09160097217461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749328505982899E-2"/>
                  <c:y val="3.09160097217461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858829411111286E-2"/>
                  <c:y val="3.09160097217461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968330316239281E-2"/>
                  <c:y val="-2.78244087495716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опм!$B$157:$B$167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опм!$E$157:$E$167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1.4598540145985401E-2</c:v>
                </c:pt>
                <c:pt idx="3">
                  <c:v>4.3795620437956248E-2</c:v>
                </c:pt>
                <c:pt idx="4">
                  <c:v>2.1897810218978124E-2</c:v>
                </c:pt>
                <c:pt idx="5">
                  <c:v>0.26277372262773724</c:v>
                </c:pt>
                <c:pt idx="6">
                  <c:v>1.4598540145985401E-2</c:v>
                </c:pt>
                <c:pt idx="7">
                  <c:v>1.4598540145985401E-2</c:v>
                </c:pt>
                <c:pt idx="8">
                  <c:v>4.3795620437956248E-2</c:v>
                </c:pt>
                <c:pt idx="9">
                  <c:v>7.2992700729927048E-3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51506560"/>
        <c:axId val="51315840"/>
      </c:barChart>
      <c:catAx>
        <c:axId val="51506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315840"/>
        <c:crosses val="autoZero"/>
        <c:auto val="1"/>
        <c:lblAlgn val="ctr"/>
        <c:lblOffset val="100"/>
      </c:catAx>
      <c:valAx>
        <c:axId val="51315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1.018506752641601E-16"/>
                  <c:y val="-5.11154414601094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опм!$B$174:$B$184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опм!$D$174:$D$184</c:f>
              <c:numCache>
                <c:formatCode>0.0%</c:formatCode>
                <c:ptCount val="11"/>
                <c:pt idx="0">
                  <c:v>2.1897810218978124E-2</c:v>
                </c:pt>
                <c:pt idx="1">
                  <c:v>0</c:v>
                </c:pt>
                <c:pt idx="2">
                  <c:v>7.2992700729927048E-3</c:v>
                </c:pt>
                <c:pt idx="3">
                  <c:v>7.2992700729927048E-3</c:v>
                </c:pt>
                <c:pt idx="4">
                  <c:v>7.2992700729927048E-3</c:v>
                </c:pt>
                <c:pt idx="5">
                  <c:v>0.31386861313868641</c:v>
                </c:pt>
                <c:pt idx="6">
                  <c:v>4.3795620437956248E-2</c:v>
                </c:pt>
                <c:pt idx="7">
                  <c:v>8.7591240875912454E-2</c:v>
                </c:pt>
                <c:pt idx="8">
                  <c:v>0.27737226277372273</c:v>
                </c:pt>
                <c:pt idx="9">
                  <c:v>0.10948905109489049</c:v>
                </c:pt>
                <c:pt idx="10">
                  <c:v>0.10218978102189782</c:v>
                </c:pt>
              </c:numCache>
            </c:numRef>
          </c:val>
        </c:ser>
        <c:dLbls>
          <c:showVal val="1"/>
        </c:dLbls>
        <c:gapWidth val="182"/>
        <c:axId val="51337856"/>
        <c:axId val="51411200"/>
      </c:barChart>
      <c:catAx>
        <c:axId val="51337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411200"/>
        <c:crosses val="autoZero"/>
        <c:auto val="1"/>
        <c:lblAlgn val="ctr"/>
        <c:lblOffset val="100"/>
      </c:catAx>
      <c:valAx>
        <c:axId val="51411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33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0494930739592144E-2"/>
          <c:y val="2.6536636514563824E-2"/>
          <c:w val="0.95774711545073432"/>
          <c:h val="0.57585621967852152"/>
        </c:manualLayout>
      </c:layout>
      <c:lineChart>
        <c:grouping val="standard"/>
        <c:ser>
          <c:idx val="0"/>
          <c:order val="0"/>
          <c:tx>
            <c:v>2015</c:v>
          </c:tx>
          <c:spPr>
            <a:ln w="57150" cap="rnd">
              <a:solidFill>
                <a:srgbClr val="0000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rgbClr val="000099"/>
                </a:solidFill>
              </a:ln>
              <a:effectLst/>
            </c:spPr>
          </c:marker>
          <c:cat>
            <c:strRef>
              <c:f>'рейтинг ПОО 2015'!$D$3:$D$49</c:f>
              <c:strCache>
                <c:ptCount val="47"/>
                <c:pt idx="0">
                  <c:v>ТПК</c:v>
                </c:pt>
                <c:pt idx="1">
                  <c:v>МиМК</c:v>
                </c:pt>
                <c:pt idx="2">
                  <c:v>КИИТ</c:v>
                </c:pt>
                <c:pt idx="3">
                  <c:v>БТПТиС</c:v>
                </c:pt>
                <c:pt idx="4">
                  <c:v>МиПК</c:v>
                </c:pt>
                <c:pt idx="5">
                  <c:v>СиМТ</c:v>
                </c:pt>
                <c:pt idx="6">
                  <c:v>АИТ</c:v>
                </c:pt>
                <c:pt idx="7">
                  <c:v>ТТТ</c:v>
                </c:pt>
                <c:pt idx="8">
                  <c:v>МСМТ</c:v>
                </c:pt>
                <c:pt idx="9">
                  <c:v>КМТ</c:v>
                </c:pt>
                <c:pt idx="10">
                  <c:v>ПТПСМ</c:v>
                </c:pt>
                <c:pt idx="11">
                  <c:v>ЗлПК</c:v>
                </c:pt>
                <c:pt idx="12">
                  <c:v>ЧебПТ</c:v>
                </c:pt>
                <c:pt idx="13">
                  <c:v>ЧАТТ</c:v>
                </c:pt>
                <c:pt idx="14">
                  <c:v>ЮТТ</c:v>
                </c:pt>
                <c:pt idx="15">
                  <c:v>КРМ</c:v>
                </c:pt>
                <c:pt idx="16">
                  <c:v>ЮУГК</c:v>
                </c:pt>
                <c:pt idx="17">
                  <c:v>ЗТТиЭ</c:v>
                </c:pt>
                <c:pt idx="18">
                  <c:v>ЧПК 1</c:v>
                </c:pt>
                <c:pt idx="19">
                  <c:v>ЧТТиЛП</c:v>
                </c:pt>
                <c:pt idx="20">
                  <c:v>ВАТТ-ККК</c:v>
                </c:pt>
                <c:pt idx="21">
                  <c:v>КПТ</c:v>
                </c:pt>
                <c:pt idx="22">
                  <c:v>УКИТТ</c:v>
                </c:pt>
                <c:pt idx="23">
                  <c:v>КГСТ</c:v>
                </c:pt>
                <c:pt idx="24">
                  <c:v>ЧелПК</c:v>
                </c:pt>
                <c:pt idx="25">
                  <c:v>МиГРК</c:v>
                </c:pt>
                <c:pt idx="26">
                  <c:v>КПГТ</c:v>
                </c:pt>
                <c:pt idx="27">
                  <c:v>ЧПК 2</c:v>
                </c:pt>
                <c:pt idx="28">
                  <c:v>ЧТПиГХ</c:v>
                </c:pt>
                <c:pt idx="29">
                  <c:v>СПТ</c:v>
                </c:pt>
                <c:pt idx="30">
                  <c:v>ЮЭТ</c:v>
                </c:pt>
                <c:pt idx="32">
                  <c:v>ЧДСТ</c:v>
                </c:pt>
                <c:pt idx="33">
                  <c:v>МаПК</c:v>
                </c:pt>
                <c:pt idx="34">
                  <c:v>ЧРТ</c:v>
                </c:pt>
                <c:pt idx="35">
                  <c:v>ЮУМК</c:v>
                </c:pt>
                <c:pt idx="36">
                  <c:v>МиСТ</c:v>
                </c:pt>
                <c:pt idx="37">
                  <c:v>ААТ</c:v>
                </c:pt>
                <c:pt idx="38">
                  <c:v>ПК</c:v>
                </c:pt>
                <c:pt idx="39">
                  <c:v>ЧГКИПиТ</c:v>
                </c:pt>
                <c:pt idx="40">
                  <c:v>ЧГПГТ</c:v>
                </c:pt>
                <c:pt idx="41">
                  <c:v>ЧЭнК</c:v>
                </c:pt>
                <c:pt idx="42">
                  <c:v>ЧМТТ</c:v>
                </c:pt>
                <c:pt idx="43">
                  <c:v>ЗлатИК</c:v>
                </c:pt>
                <c:pt idx="44">
                  <c:v>МТК</c:v>
                </c:pt>
                <c:pt idx="45">
                  <c:v>ОзТК</c:v>
                </c:pt>
                <c:pt idx="46">
                  <c:v>ЮУрГТК</c:v>
                </c:pt>
              </c:strCache>
            </c:strRef>
          </c:cat>
          <c:val>
            <c:numRef>
              <c:f>'рейтинг ПОО 2015'!$Y$3:$Y$49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30</c:v>
                </c:pt>
                <c:pt idx="31">
                  <c:v>30</c:v>
                </c:pt>
                <c:pt idx="32">
                  <c:v>35</c:v>
                </c:pt>
                <c:pt idx="33">
                  <c:v>40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50</c:v>
                </c:pt>
                <c:pt idx="39">
                  <c:v>55</c:v>
                </c:pt>
                <c:pt idx="40">
                  <c:v>55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90</c:v>
                </c:pt>
                <c:pt idx="45">
                  <c:v>115</c:v>
                </c:pt>
                <c:pt idx="46">
                  <c:v>150</c:v>
                </c:pt>
              </c:numCache>
            </c:numRef>
          </c:val>
        </c:ser>
        <c:ser>
          <c:idx val="1"/>
          <c:order val="1"/>
          <c:tx>
            <c:v>2016-2017</c:v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C00000"/>
                </a:solidFill>
              </a:ln>
              <a:effectLst/>
            </c:spPr>
          </c:marker>
          <c:cat>
            <c:strRef>
              <c:f>'рейтинг ПОО 2015'!$D$3:$D$49</c:f>
              <c:strCache>
                <c:ptCount val="47"/>
                <c:pt idx="0">
                  <c:v>ТПК</c:v>
                </c:pt>
                <c:pt idx="1">
                  <c:v>МиМК</c:v>
                </c:pt>
                <c:pt idx="2">
                  <c:v>КИИТ</c:v>
                </c:pt>
                <c:pt idx="3">
                  <c:v>БТПТиС</c:v>
                </c:pt>
                <c:pt idx="4">
                  <c:v>МиПК</c:v>
                </c:pt>
                <c:pt idx="5">
                  <c:v>СиМТ</c:v>
                </c:pt>
                <c:pt idx="6">
                  <c:v>АИТ</c:v>
                </c:pt>
                <c:pt idx="7">
                  <c:v>ТТТ</c:v>
                </c:pt>
                <c:pt idx="8">
                  <c:v>МСМТ</c:v>
                </c:pt>
                <c:pt idx="9">
                  <c:v>КМТ</c:v>
                </c:pt>
                <c:pt idx="10">
                  <c:v>ПТПСМ</c:v>
                </c:pt>
                <c:pt idx="11">
                  <c:v>ЗлПК</c:v>
                </c:pt>
                <c:pt idx="12">
                  <c:v>ЧебПТ</c:v>
                </c:pt>
                <c:pt idx="13">
                  <c:v>ЧАТТ</c:v>
                </c:pt>
                <c:pt idx="14">
                  <c:v>ЮТТ</c:v>
                </c:pt>
                <c:pt idx="15">
                  <c:v>КРМ</c:v>
                </c:pt>
                <c:pt idx="16">
                  <c:v>ЮУГК</c:v>
                </c:pt>
                <c:pt idx="17">
                  <c:v>ЗТТиЭ</c:v>
                </c:pt>
                <c:pt idx="18">
                  <c:v>ЧПК 1</c:v>
                </c:pt>
                <c:pt idx="19">
                  <c:v>ЧТТиЛП</c:v>
                </c:pt>
                <c:pt idx="20">
                  <c:v>ВАТТ-ККК</c:v>
                </c:pt>
                <c:pt idx="21">
                  <c:v>КПТ</c:v>
                </c:pt>
                <c:pt idx="22">
                  <c:v>УКИТТ</c:v>
                </c:pt>
                <c:pt idx="23">
                  <c:v>КГСТ</c:v>
                </c:pt>
                <c:pt idx="24">
                  <c:v>ЧелПК</c:v>
                </c:pt>
                <c:pt idx="25">
                  <c:v>МиГРК</c:v>
                </c:pt>
                <c:pt idx="26">
                  <c:v>КПГТ</c:v>
                </c:pt>
                <c:pt idx="27">
                  <c:v>ЧПК 2</c:v>
                </c:pt>
                <c:pt idx="28">
                  <c:v>ЧТПиГХ</c:v>
                </c:pt>
                <c:pt idx="29">
                  <c:v>СПТ</c:v>
                </c:pt>
                <c:pt idx="30">
                  <c:v>ЮЭТ</c:v>
                </c:pt>
                <c:pt idx="32">
                  <c:v>ЧДСТ</c:v>
                </c:pt>
                <c:pt idx="33">
                  <c:v>МаПК</c:v>
                </c:pt>
                <c:pt idx="34">
                  <c:v>ЧРТ</c:v>
                </c:pt>
                <c:pt idx="35">
                  <c:v>ЮУМК</c:v>
                </c:pt>
                <c:pt idx="36">
                  <c:v>МиСТ</c:v>
                </c:pt>
                <c:pt idx="37">
                  <c:v>ААТ</c:v>
                </c:pt>
                <c:pt idx="38">
                  <c:v>ПК</c:v>
                </c:pt>
                <c:pt idx="39">
                  <c:v>ЧГКИПиТ</c:v>
                </c:pt>
                <c:pt idx="40">
                  <c:v>ЧГПГТ</c:v>
                </c:pt>
                <c:pt idx="41">
                  <c:v>ЧЭнК</c:v>
                </c:pt>
                <c:pt idx="42">
                  <c:v>ЧМТТ</c:v>
                </c:pt>
                <c:pt idx="43">
                  <c:v>ЗлатИК</c:v>
                </c:pt>
                <c:pt idx="44">
                  <c:v>МТК</c:v>
                </c:pt>
                <c:pt idx="45">
                  <c:v>ОзТК</c:v>
                </c:pt>
                <c:pt idx="46">
                  <c:v>ЮУрГТК</c:v>
                </c:pt>
              </c:strCache>
            </c:strRef>
          </c:cat>
          <c:val>
            <c:numRef>
              <c:f>'рейтинг ПОО 2015'!$Z$3:$Z$49</c:f>
              <c:numCache>
                <c:formatCode>General</c:formatCode>
                <c:ptCount val="47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35</c:v>
                </c:pt>
                <c:pt idx="9">
                  <c:v>20</c:v>
                </c:pt>
                <c:pt idx="10">
                  <c:v>20</c:v>
                </c:pt>
                <c:pt idx="11">
                  <c:v>15</c:v>
                </c:pt>
                <c:pt idx="12">
                  <c:v>0</c:v>
                </c:pt>
                <c:pt idx="13">
                  <c:v>5</c:v>
                </c:pt>
                <c:pt idx="14">
                  <c:v>5</c:v>
                </c:pt>
                <c:pt idx="15">
                  <c:v>0</c:v>
                </c:pt>
                <c:pt idx="16">
                  <c:v>65</c:v>
                </c:pt>
                <c:pt idx="17">
                  <c:v>55</c:v>
                </c:pt>
                <c:pt idx="18">
                  <c:v>20</c:v>
                </c:pt>
                <c:pt idx="19">
                  <c:v>15</c:v>
                </c:pt>
                <c:pt idx="20">
                  <c:v>5</c:v>
                </c:pt>
                <c:pt idx="21">
                  <c:v>15</c:v>
                </c:pt>
                <c:pt idx="22">
                  <c:v>15</c:v>
                </c:pt>
                <c:pt idx="23">
                  <c:v>5</c:v>
                </c:pt>
                <c:pt idx="24">
                  <c:v>55</c:v>
                </c:pt>
                <c:pt idx="25">
                  <c:v>40</c:v>
                </c:pt>
                <c:pt idx="26">
                  <c:v>25</c:v>
                </c:pt>
                <c:pt idx="27">
                  <c:v>25</c:v>
                </c:pt>
                <c:pt idx="28">
                  <c:v>15</c:v>
                </c:pt>
                <c:pt idx="29">
                  <c:v>5</c:v>
                </c:pt>
                <c:pt idx="30">
                  <c:v>15</c:v>
                </c:pt>
                <c:pt idx="31">
                  <c:v>0</c:v>
                </c:pt>
                <c:pt idx="32">
                  <c:v>30</c:v>
                </c:pt>
                <c:pt idx="33">
                  <c:v>70</c:v>
                </c:pt>
                <c:pt idx="34">
                  <c:v>90</c:v>
                </c:pt>
                <c:pt idx="35">
                  <c:v>70</c:v>
                </c:pt>
                <c:pt idx="36">
                  <c:v>45</c:v>
                </c:pt>
                <c:pt idx="37">
                  <c:v>40</c:v>
                </c:pt>
                <c:pt idx="38">
                  <c:v>110</c:v>
                </c:pt>
                <c:pt idx="39">
                  <c:v>55</c:v>
                </c:pt>
                <c:pt idx="40">
                  <c:v>40</c:v>
                </c:pt>
                <c:pt idx="41">
                  <c:v>140</c:v>
                </c:pt>
                <c:pt idx="42">
                  <c:v>85</c:v>
                </c:pt>
                <c:pt idx="43">
                  <c:v>55</c:v>
                </c:pt>
                <c:pt idx="44">
                  <c:v>55</c:v>
                </c:pt>
                <c:pt idx="45">
                  <c:v>105</c:v>
                </c:pt>
                <c:pt idx="46">
                  <c:v>120</c:v>
                </c:pt>
              </c:numCache>
            </c:numRef>
          </c:val>
        </c:ser>
        <c:marker val="1"/>
        <c:axId val="50909184"/>
        <c:axId val="50910720"/>
      </c:lineChart>
      <c:catAx>
        <c:axId val="5090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10720"/>
        <c:crosses val="autoZero"/>
        <c:auto val="1"/>
        <c:lblAlgn val="ctr"/>
        <c:lblOffset val="100"/>
      </c:catAx>
      <c:valAx>
        <c:axId val="50910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0181365385442463E-2"/>
          <c:y val="3.3424384832517434E-3"/>
          <c:w val="0.36047218326517483"/>
          <c:h val="0.145569312478867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0101497896468173E-2"/>
                  <c:y val="-2.090820147133530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78276098140202E-2"/>
                  <c:y val="-5.97377184895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975280305203869E-2"/>
                  <c:y val="-5.973771848952946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17827609814031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076778201672044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ВСР!$B$118:$B$128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ВСР!$D$118:$D$128</c:f>
              <c:numCache>
                <c:formatCode>0.0%</c:formatCode>
                <c:ptCount val="11"/>
                <c:pt idx="0">
                  <c:v>1.7094017094017103E-2</c:v>
                </c:pt>
                <c:pt idx="1">
                  <c:v>0</c:v>
                </c:pt>
                <c:pt idx="2">
                  <c:v>0</c:v>
                </c:pt>
                <c:pt idx="3">
                  <c:v>8.5470085470085496E-3</c:v>
                </c:pt>
                <c:pt idx="4">
                  <c:v>8.5470085470085496E-3</c:v>
                </c:pt>
                <c:pt idx="5">
                  <c:v>0.21367521367521369</c:v>
                </c:pt>
                <c:pt idx="6">
                  <c:v>5.128205128205128E-2</c:v>
                </c:pt>
                <c:pt idx="7">
                  <c:v>0.18803418803418809</c:v>
                </c:pt>
                <c:pt idx="8">
                  <c:v>0.29914529914529925</c:v>
                </c:pt>
                <c:pt idx="9">
                  <c:v>8.5470085470085472E-2</c:v>
                </c:pt>
                <c:pt idx="10">
                  <c:v>0.14529914529914537</c:v>
                </c:pt>
              </c:numCache>
            </c:numRef>
          </c:val>
        </c:ser>
        <c:dLbls>
          <c:showVal val="1"/>
        </c:dLbls>
        <c:gapWidth val="219"/>
        <c:overlap val="-27"/>
        <c:axId val="50099328"/>
        <c:axId val="50739072"/>
      </c:barChart>
      <c:catAx>
        <c:axId val="50099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39072"/>
        <c:crosses val="autoZero"/>
        <c:auto val="1"/>
        <c:lblAlgn val="ctr"/>
        <c:lblOffset val="100"/>
      </c:catAx>
      <c:valAx>
        <c:axId val="5073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00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ВСР!$H$135:$H$145</c:f>
              <c:strCache>
                <c:ptCount val="11"/>
                <c:pt idx="0">
                  <c:v>0,85%</c:v>
                </c:pt>
                <c:pt idx="1">
                  <c:v>0,00%</c:v>
                </c:pt>
                <c:pt idx="2">
                  <c:v>0,00%</c:v>
                </c:pt>
                <c:pt idx="3">
                  <c:v>0,00%</c:v>
                </c:pt>
                <c:pt idx="4">
                  <c:v>0,00%</c:v>
                </c:pt>
                <c:pt idx="5">
                  <c:v>10,26%</c:v>
                </c:pt>
                <c:pt idx="6">
                  <c:v>5,13%</c:v>
                </c:pt>
                <c:pt idx="7">
                  <c:v>41,88%</c:v>
                </c:pt>
                <c:pt idx="8">
                  <c:v>32,48%</c:v>
                </c:pt>
                <c:pt idx="9">
                  <c:v>7,69%</c:v>
                </c:pt>
                <c:pt idx="10">
                  <c:v>4,27%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ВСР!$F$135:$F$145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ВСР!$H$135:$H$145</c:f>
              <c:numCache>
                <c:formatCode>0.00%</c:formatCode>
                <c:ptCount val="11"/>
                <c:pt idx="0">
                  <c:v>8.5470085470085496E-3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0.10256410256410259</c:v>
                </c:pt>
                <c:pt idx="6">
                  <c:v>5.128205128205128E-2</c:v>
                </c:pt>
                <c:pt idx="7">
                  <c:v>0.41880341880341881</c:v>
                </c:pt>
                <c:pt idx="8">
                  <c:v>0.3247863247863248</c:v>
                </c:pt>
                <c:pt idx="9">
                  <c:v>7.6923076923076927E-2</c:v>
                </c:pt>
                <c:pt idx="10">
                  <c:v>4.2735042735042736E-2</c:v>
                </c:pt>
              </c:numCache>
            </c:numRef>
          </c:val>
        </c:ser>
        <c:dLbls>
          <c:showVal val="1"/>
        </c:dLbls>
        <c:gapWidth val="219"/>
        <c:overlap val="-27"/>
        <c:axId val="32952320"/>
        <c:axId val="32953856"/>
      </c:barChart>
      <c:catAx>
        <c:axId val="32952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953856"/>
        <c:crosses val="autoZero"/>
        <c:auto val="1"/>
        <c:lblAlgn val="ctr"/>
        <c:lblOffset val="100"/>
      </c:catAx>
      <c:valAx>
        <c:axId val="32953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one"/>
        <c:crossAx val="329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0101497896468173E-2"/>
                  <c:y val="-2.090820147133530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78276098140202E-2"/>
                  <c:y val="-5.97377184895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975280305203869E-2"/>
                  <c:y val="-5.973771848952946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17827609814031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076778201672044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разное!$B$118:$B$128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разное!$D$118:$D$128</c:f>
              <c:numCache>
                <c:formatCode>0.0%</c:formatCode>
                <c:ptCount val="11"/>
                <c:pt idx="0">
                  <c:v>1.7094017094017103E-2</c:v>
                </c:pt>
                <c:pt idx="1">
                  <c:v>0</c:v>
                </c:pt>
                <c:pt idx="2">
                  <c:v>0</c:v>
                </c:pt>
                <c:pt idx="3">
                  <c:v>8.5470085470085496E-3</c:v>
                </c:pt>
                <c:pt idx="4">
                  <c:v>8.5470085470085496E-3</c:v>
                </c:pt>
                <c:pt idx="5">
                  <c:v>0.21367521367521369</c:v>
                </c:pt>
                <c:pt idx="6">
                  <c:v>5.128205128205128E-2</c:v>
                </c:pt>
                <c:pt idx="7">
                  <c:v>0.18803418803418809</c:v>
                </c:pt>
                <c:pt idx="8">
                  <c:v>0.29914529914529925</c:v>
                </c:pt>
                <c:pt idx="9">
                  <c:v>8.5470085470085472E-2</c:v>
                </c:pt>
                <c:pt idx="10">
                  <c:v>0.14529914529914537</c:v>
                </c:pt>
              </c:numCache>
            </c:numRef>
          </c:val>
        </c:ser>
        <c:dLbls>
          <c:showVal val="1"/>
        </c:dLbls>
        <c:gapWidth val="219"/>
        <c:overlap val="-27"/>
        <c:axId val="33206656"/>
        <c:axId val="33208192"/>
      </c:barChart>
      <c:catAx>
        <c:axId val="33206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208192"/>
        <c:crosses val="autoZero"/>
        <c:auto val="1"/>
        <c:lblAlgn val="ctr"/>
        <c:lblOffset val="100"/>
      </c:catAx>
      <c:valAx>
        <c:axId val="33208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3320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разное!$H$135:$H$145</c:f>
              <c:strCache>
                <c:ptCount val="11"/>
                <c:pt idx="0">
                  <c:v>0,85%</c:v>
                </c:pt>
                <c:pt idx="1">
                  <c:v>0,00%</c:v>
                </c:pt>
                <c:pt idx="2">
                  <c:v>0,00%</c:v>
                </c:pt>
                <c:pt idx="3">
                  <c:v>0,00%</c:v>
                </c:pt>
                <c:pt idx="4">
                  <c:v>0,00%</c:v>
                </c:pt>
                <c:pt idx="5">
                  <c:v>10,26%</c:v>
                </c:pt>
                <c:pt idx="6">
                  <c:v>5,13%</c:v>
                </c:pt>
                <c:pt idx="7">
                  <c:v>41,88%</c:v>
                </c:pt>
                <c:pt idx="8">
                  <c:v>32,48%</c:v>
                </c:pt>
                <c:pt idx="9">
                  <c:v>7,69%</c:v>
                </c:pt>
                <c:pt idx="10">
                  <c:v>4,27%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3910029164423513E-2"/>
                  <c:y val="4.622126032396109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740364916098635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827766395968083E-2"/>
                  <c:y val="-7.70354338732688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232391236240753E-2"/>
                  <c:y val="5.135695591551256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1246788305366106E-2"/>
                  <c:y val="1.540708677465376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разное!$F$135:$F$145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разное!$H$135:$H$145</c:f>
              <c:numCache>
                <c:formatCode>0.00%</c:formatCode>
                <c:ptCount val="11"/>
                <c:pt idx="0">
                  <c:v>8.5470085470085496E-3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0.10256410256410259</c:v>
                </c:pt>
                <c:pt idx="6">
                  <c:v>5.128205128205128E-2</c:v>
                </c:pt>
                <c:pt idx="7">
                  <c:v>0.41880341880341881</c:v>
                </c:pt>
                <c:pt idx="8">
                  <c:v>0.3247863247863248</c:v>
                </c:pt>
                <c:pt idx="9">
                  <c:v>7.6923076923076927E-2</c:v>
                </c:pt>
                <c:pt idx="10">
                  <c:v>4.2735042735042736E-2</c:v>
                </c:pt>
              </c:numCache>
            </c:numRef>
          </c:val>
        </c:ser>
        <c:dLbls>
          <c:showVal val="1"/>
        </c:dLbls>
        <c:gapWidth val="219"/>
        <c:overlap val="-27"/>
        <c:axId val="35948800"/>
        <c:axId val="35954688"/>
      </c:barChart>
      <c:catAx>
        <c:axId val="359488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5954688"/>
        <c:crosses val="autoZero"/>
        <c:auto val="1"/>
        <c:lblAlgn val="ctr"/>
        <c:lblOffset val="100"/>
      </c:catAx>
      <c:valAx>
        <c:axId val="3595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one"/>
        <c:crossAx val="3594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6600"/>
            </a:solidFill>
            <a:ln>
              <a:noFill/>
            </a:ln>
            <a:effectLst/>
          </c:spPr>
          <c:cat>
            <c:numRef>
              <c:f>ВСР!$B$188:$B$198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ВСР!$D$188:$D$198</c:f>
              <c:numCache>
                <c:formatCode>0.0%</c:formatCode>
                <c:ptCount val="11"/>
                <c:pt idx="0">
                  <c:v>0</c:v>
                </c:pt>
                <c:pt idx="1">
                  <c:v>8.5470085470085496E-3</c:v>
                </c:pt>
                <c:pt idx="2">
                  <c:v>1.7094017094017103E-2</c:v>
                </c:pt>
                <c:pt idx="3">
                  <c:v>2.5641025641025654E-2</c:v>
                </c:pt>
                <c:pt idx="4">
                  <c:v>3.4188034188034191E-2</c:v>
                </c:pt>
                <c:pt idx="5">
                  <c:v>4.2735042735042736E-2</c:v>
                </c:pt>
                <c:pt idx="6">
                  <c:v>5.128205128205128E-2</c:v>
                </c:pt>
                <c:pt idx="7">
                  <c:v>5.9829059829059825E-2</c:v>
                </c:pt>
                <c:pt idx="8">
                  <c:v>6.8376068376068383E-2</c:v>
                </c:pt>
                <c:pt idx="9">
                  <c:v>7.6923076923076927E-2</c:v>
                </c:pt>
                <c:pt idx="10">
                  <c:v>8.5470085470085472E-2</c:v>
                </c:pt>
              </c:numCache>
            </c:numRef>
          </c:val>
        </c:ser>
        <c:gapWidth val="182"/>
        <c:axId val="35970432"/>
        <c:axId val="50390144"/>
      </c:barChart>
      <c:catAx>
        <c:axId val="35970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390144"/>
        <c:crosses val="autoZero"/>
        <c:auto val="1"/>
        <c:lblAlgn val="ctr"/>
        <c:lblOffset val="100"/>
      </c:catAx>
      <c:valAx>
        <c:axId val="503901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97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29027256558516E-2"/>
                  <c:y val="-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94223552348651E-2"/>
                  <c:y val="-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02125525875719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533433354995955E-2"/>
                  <c:y val="6.0766829540909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019754933817583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98174539112232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867476868351903E-2"/>
                  <c:y val="6.0766829540909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80545131170286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215803947054196E-2"/>
                  <c:y val="3.038341477045451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580545131170286E-2"/>
                  <c:y val="-6.0766829540909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опм!$D$20:$D$30</c:f>
              <c:numCache>
                <c:formatCode>0.0%</c:formatCode>
                <c:ptCount val="11"/>
                <c:pt idx="0">
                  <c:v>2.7777777777777801E-2</c:v>
                </c:pt>
                <c:pt idx="1">
                  <c:v>0</c:v>
                </c:pt>
                <c:pt idx="2">
                  <c:v>2.7777777777777801E-2</c:v>
                </c:pt>
                <c:pt idx="3">
                  <c:v>9.7222222222222224E-2</c:v>
                </c:pt>
                <c:pt idx="4">
                  <c:v>4.1666666666666664E-2</c:v>
                </c:pt>
                <c:pt idx="5">
                  <c:v>9.7222222222222224E-2</c:v>
                </c:pt>
                <c:pt idx="6">
                  <c:v>9.7222222222222224E-2</c:v>
                </c:pt>
                <c:pt idx="7">
                  <c:v>0.19444444444444456</c:v>
                </c:pt>
                <c:pt idx="8">
                  <c:v>0.23611111111111116</c:v>
                </c:pt>
                <c:pt idx="9">
                  <c:v>9.7222222222222224E-2</c:v>
                </c:pt>
                <c:pt idx="10">
                  <c:v>8.3333333333333343E-2</c:v>
                </c:pt>
              </c:numCache>
            </c:numRef>
          </c:val>
        </c:ser>
        <c:dLbls>
          <c:showVal val="1"/>
        </c:dLbls>
        <c:gapWidth val="219"/>
        <c:overlap val="-27"/>
        <c:axId val="50439680"/>
        <c:axId val="50441216"/>
      </c:barChart>
      <c:catAx>
        <c:axId val="50439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441216"/>
        <c:crosses val="autoZero"/>
        <c:auto val="1"/>
        <c:lblAlgn val="ctr"/>
        <c:lblOffset val="100"/>
      </c:catAx>
      <c:valAx>
        <c:axId val="50441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04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опм!$D$52</c:f>
              <c:strCache>
                <c:ptCount val="1"/>
                <c:pt idx="0">
                  <c:v>1,4%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опм!$B$52:$B$62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опм!$D$52:$D$62</c:f>
              <c:numCache>
                <c:formatCode>0.0%</c:formatCode>
                <c:ptCount val="11"/>
                <c:pt idx="0">
                  <c:v>1.3888888888888897E-2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0.27777777777777796</c:v>
                </c:pt>
                <c:pt idx="6">
                  <c:v>6.9444444444444475E-2</c:v>
                </c:pt>
                <c:pt idx="7">
                  <c:v>0.18055555555555555</c:v>
                </c:pt>
                <c:pt idx="8">
                  <c:v>0.31944444444444453</c:v>
                </c:pt>
                <c:pt idx="9">
                  <c:v>0.125</c:v>
                </c:pt>
                <c:pt idx="10">
                  <c:v>8.3333333333333343E-2</c:v>
                </c:pt>
              </c:numCache>
            </c:numRef>
          </c:val>
        </c:ser>
        <c:dLbls>
          <c:showVal val="1"/>
        </c:dLbls>
        <c:gapWidth val="219"/>
        <c:overlap val="-27"/>
        <c:axId val="51027328"/>
        <c:axId val="51045504"/>
      </c:barChart>
      <c:catAx>
        <c:axId val="5102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045504"/>
        <c:crosses val="autoZero"/>
        <c:auto val="1"/>
        <c:lblAlgn val="ctr"/>
        <c:lblOffset val="100"/>
      </c:catAx>
      <c:valAx>
        <c:axId val="5104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10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УГС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BF24D-6478-469A-8CBD-BA1FC18A56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117 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участников-студента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22273-B67C-4CF3-B4CB-1A49EC5FAB58}" type="par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DFB3A-7CB4-4E5C-8BE1-ABDCA785A278}" type="sib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</dgm:pt>
    <dgm:pt modelId="{7FBAC171-D677-41AA-9AFD-E5AB5EA92CB9}" type="pres">
      <dgm:prSet presAssocID="{B8176F96-783D-4B1A-BC81-3EC79B005597}" presName="childText" presStyleLbl="conFgAcc1" presStyleIdx="0" presStyleCnt="2">
        <dgm:presLayoutVars>
          <dgm:bulletEnabled val="1"/>
        </dgm:presLayoutVars>
      </dgm:prSet>
      <dgm:spPr/>
    </dgm:pt>
    <dgm:pt modelId="{B9BA8D7F-EF06-421D-A6D9-3E46BF2D47C6}" type="pres">
      <dgm:prSet presAssocID="{E62C9C87-1EA7-48EB-AC70-4C0F46D21817}" presName="spaceBetweenRectangles" presStyleCnt="0"/>
      <dgm:spPr/>
    </dgm:pt>
    <dgm:pt modelId="{388CA431-2C4A-4BFF-9874-568A379700B7}" type="pres">
      <dgm:prSet presAssocID="{F05BF24D-6478-469A-8CBD-BA1FC18A563C}" presName="parentLin" presStyleCnt="0"/>
      <dgm:spPr/>
    </dgm:pt>
    <dgm:pt modelId="{7193336C-55A7-4EC0-9692-7E1A1B44BEFB}" type="pres">
      <dgm:prSet presAssocID="{F05BF24D-6478-469A-8CBD-BA1FC18A563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02E858B-9020-4C60-B0FD-BE71F032D346}" type="pres">
      <dgm:prSet presAssocID="{F05BF24D-6478-469A-8CBD-BA1FC18A563C}" presName="parentText" presStyleLbl="node1" presStyleIdx="1" presStyleCnt="2" custScaleX="122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2E0DB-26BB-45B4-92F0-8232C6B7A17C}" type="pres">
      <dgm:prSet presAssocID="{F05BF24D-6478-469A-8CBD-BA1FC18A563C}" presName="negativeSpace" presStyleCnt="0"/>
      <dgm:spPr/>
    </dgm:pt>
    <dgm:pt modelId="{F0431826-D018-4A17-89DC-B3495CB0193D}" type="pres">
      <dgm:prSet presAssocID="{F05BF24D-6478-469A-8CBD-BA1FC18A563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9128C04-D236-4FCD-878E-C20D5849B933}" type="presOf" srcId="{AD4843B8-D721-4AC4-A8E9-ECD7CF11084B}" destId="{3610F16D-4320-48AA-8D25-58C73A1D5C6F}" srcOrd="0" destOrd="0" presId="urn:microsoft.com/office/officeart/2005/8/layout/list1"/>
    <dgm:cxn modelId="{B1513B63-632A-4682-9D44-89531A90FF5F}" type="presOf" srcId="{B8176F96-783D-4B1A-BC81-3EC79B005597}" destId="{A81E7351-E374-454B-AF2B-9B700437394E}" srcOrd="1" destOrd="0" presId="urn:microsoft.com/office/officeart/2005/8/layout/list1"/>
    <dgm:cxn modelId="{4ABB7C90-4414-4CED-B0E5-5C48DAB482F6}" srcId="{AD4843B8-D721-4AC4-A8E9-ECD7CF11084B}" destId="{F05BF24D-6478-469A-8CBD-BA1FC18A563C}" srcOrd="1" destOrd="0" parTransId="{DC522273-B67C-4CF3-B4CB-1A49EC5FAB58}" sibTransId="{44DDFB3A-7CB4-4E5C-8BE1-ABDCA785A278}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596622B4-CB09-4767-9C42-5FA375EAB552}" type="presOf" srcId="{B8176F96-783D-4B1A-BC81-3EC79B005597}" destId="{4A850589-1D98-44CB-81E3-69645CA477CA}" srcOrd="0" destOrd="0" presId="urn:microsoft.com/office/officeart/2005/8/layout/list1"/>
    <dgm:cxn modelId="{5650661A-5DFC-4F8D-BCA4-280F4B66190D}" type="presOf" srcId="{F05BF24D-6478-469A-8CBD-BA1FC18A563C}" destId="{7193336C-55A7-4EC0-9692-7E1A1B44BEFB}" srcOrd="0" destOrd="0" presId="urn:microsoft.com/office/officeart/2005/8/layout/list1"/>
    <dgm:cxn modelId="{A3B2DDCC-00C6-4658-A8F4-A4E8D4A6F4F6}" type="presOf" srcId="{F05BF24D-6478-469A-8CBD-BA1FC18A563C}" destId="{402E858B-9020-4C60-B0FD-BE71F032D346}" srcOrd="1" destOrd="0" presId="urn:microsoft.com/office/officeart/2005/8/layout/list1"/>
    <dgm:cxn modelId="{FB760CA2-CE52-4D85-A16D-97686D1C13EE}" type="presParOf" srcId="{3610F16D-4320-48AA-8D25-58C73A1D5C6F}" destId="{F3C2E110-1E37-4743-989E-4357ABBB070C}" srcOrd="0" destOrd="0" presId="urn:microsoft.com/office/officeart/2005/8/layout/list1"/>
    <dgm:cxn modelId="{C1DEDB24-107A-430A-BB8F-80F7B3F74AEA}" type="presParOf" srcId="{F3C2E110-1E37-4743-989E-4357ABBB070C}" destId="{4A850589-1D98-44CB-81E3-69645CA477CA}" srcOrd="0" destOrd="0" presId="urn:microsoft.com/office/officeart/2005/8/layout/list1"/>
    <dgm:cxn modelId="{65A67109-C1C7-45BB-9B76-0600956DDCF5}" type="presParOf" srcId="{F3C2E110-1E37-4743-989E-4357ABBB070C}" destId="{A81E7351-E374-454B-AF2B-9B700437394E}" srcOrd="1" destOrd="0" presId="urn:microsoft.com/office/officeart/2005/8/layout/list1"/>
    <dgm:cxn modelId="{A763D565-40B8-4851-9600-9B9A328D812E}" type="presParOf" srcId="{3610F16D-4320-48AA-8D25-58C73A1D5C6F}" destId="{16B760A1-6FC2-48E2-97B3-34E3B1D1484B}" srcOrd="1" destOrd="0" presId="urn:microsoft.com/office/officeart/2005/8/layout/list1"/>
    <dgm:cxn modelId="{4F1E92A6-B40F-4374-8A56-8ECEEDFCFD5C}" type="presParOf" srcId="{3610F16D-4320-48AA-8D25-58C73A1D5C6F}" destId="{7FBAC171-D677-41AA-9AFD-E5AB5EA92CB9}" srcOrd="2" destOrd="0" presId="urn:microsoft.com/office/officeart/2005/8/layout/list1"/>
    <dgm:cxn modelId="{8A45EEC0-9751-440F-8BD1-EE80089B484E}" type="presParOf" srcId="{3610F16D-4320-48AA-8D25-58C73A1D5C6F}" destId="{B9BA8D7F-EF06-421D-A6D9-3E46BF2D47C6}" srcOrd="3" destOrd="0" presId="urn:microsoft.com/office/officeart/2005/8/layout/list1"/>
    <dgm:cxn modelId="{4A53E02D-CD04-43B8-8E24-BC31A20365B1}" type="presParOf" srcId="{3610F16D-4320-48AA-8D25-58C73A1D5C6F}" destId="{388CA431-2C4A-4BFF-9874-568A379700B7}" srcOrd="4" destOrd="0" presId="urn:microsoft.com/office/officeart/2005/8/layout/list1"/>
    <dgm:cxn modelId="{FA9343AC-253C-4374-A200-5378A9CCBFE6}" type="presParOf" srcId="{388CA431-2C4A-4BFF-9874-568A379700B7}" destId="{7193336C-55A7-4EC0-9692-7E1A1B44BEFB}" srcOrd="0" destOrd="0" presId="urn:microsoft.com/office/officeart/2005/8/layout/list1"/>
    <dgm:cxn modelId="{DE61A986-9864-4188-AC57-15409835DF52}" type="presParOf" srcId="{388CA431-2C4A-4BFF-9874-568A379700B7}" destId="{402E858B-9020-4C60-B0FD-BE71F032D346}" srcOrd="1" destOrd="0" presId="urn:microsoft.com/office/officeart/2005/8/layout/list1"/>
    <dgm:cxn modelId="{75811BF9-8B07-470D-BCEE-32DDD3D2201A}" type="presParOf" srcId="{3610F16D-4320-48AA-8D25-58C73A1D5C6F}" destId="{7902E0DB-26BB-45B4-92F0-8232C6B7A17C}" srcOrd="5" destOrd="0" presId="urn:microsoft.com/office/officeart/2005/8/layout/list1"/>
    <dgm:cxn modelId="{8EC233EF-1596-4D0C-81F1-B2667C90E9D3}" type="presParOf" srcId="{3610F16D-4320-48AA-8D25-58C73A1D5C6F}" destId="{F0431826-D018-4A17-89DC-B3495CB0193D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УГС и </a:t>
          </a:r>
          <a:r>
            <a: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специальности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BF24D-6478-469A-8CBD-BA1FC18A56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165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участников-студентов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22273-B67C-4CF3-B4CB-1A49EC5FAB58}" type="par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DFB3A-7CB4-4E5C-8BE1-ABDCA785A278}" type="sib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  <dgm:t>
        <a:bodyPr/>
        <a:lstStyle/>
        <a:p>
          <a:endParaRPr lang="ru-RU"/>
        </a:p>
      </dgm:t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31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  <dgm:t>
        <a:bodyPr/>
        <a:lstStyle/>
        <a:p>
          <a:endParaRPr lang="ru-RU"/>
        </a:p>
      </dgm:t>
    </dgm:pt>
    <dgm:pt modelId="{7FBAC171-D677-41AA-9AFD-E5AB5EA92CB9}" type="pres">
      <dgm:prSet presAssocID="{B8176F96-783D-4B1A-BC81-3EC79B0055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A8D7F-EF06-421D-A6D9-3E46BF2D47C6}" type="pres">
      <dgm:prSet presAssocID="{E62C9C87-1EA7-48EB-AC70-4C0F46D21817}" presName="spaceBetweenRectangles" presStyleCnt="0"/>
      <dgm:spPr/>
      <dgm:t>
        <a:bodyPr/>
        <a:lstStyle/>
        <a:p>
          <a:endParaRPr lang="ru-RU"/>
        </a:p>
      </dgm:t>
    </dgm:pt>
    <dgm:pt modelId="{388CA431-2C4A-4BFF-9874-568A379700B7}" type="pres">
      <dgm:prSet presAssocID="{F05BF24D-6478-469A-8CBD-BA1FC18A563C}" presName="parentLin" presStyleCnt="0"/>
      <dgm:spPr/>
      <dgm:t>
        <a:bodyPr/>
        <a:lstStyle/>
        <a:p>
          <a:endParaRPr lang="ru-RU"/>
        </a:p>
      </dgm:t>
    </dgm:pt>
    <dgm:pt modelId="{7193336C-55A7-4EC0-9692-7E1A1B44BEFB}" type="pres">
      <dgm:prSet presAssocID="{F05BF24D-6478-469A-8CBD-BA1FC18A563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02E858B-9020-4C60-B0FD-BE71F032D346}" type="pres">
      <dgm:prSet presAssocID="{F05BF24D-6478-469A-8CBD-BA1FC18A563C}" presName="parentText" presStyleLbl="node1" presStyleIdx="1" presStyleCnt="2" custScaleX="126014" custLinFactNeighborX="7177" custLinFactNeighborY="4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2E0DB-26BB-45B4-92F0-8232C6B7A17C}" type="pres">
      <dgm:prSet presAssocID="{F05BF24D-6478-469A-8CBD-BA1FC18A563C}" presName="negativeSpace" presStyleCnt="0"/>
      <dgm:spPr/>
      <dgm:t>
        <a:bodyPr/>
        <a:lstStyle/>
        <a:p>
          <a:endParaRPr lang="ru-RU"/>
        </a:p>
      </dgm:t>
    </dgm:pt>
    <dgm:pt modelId="{F0431826-D018-4A17-89DC-B3495CB0193D}" type="pres">
      <dgm:prSet presAssocID="{F05BF24D-6478-469A-8CBD-BA1FC18A563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D5290-74E6-4861-A635-7D05FAF4FDE2}" type="presOf" srcId="{B8176F96-783D-4B1A-BC81-3EC79B005597}" destId="{A81E7351-E374-454B-AF2B-9B700437394E}" srcOrd="1" destOrd="0" presId="urn:microsoft.com/office/officeart/2005/8/layout/list1"/>
    <dgm:cxn modelId="{F7C195C2-CE83-4AC2-B5C1-15A3EB4E4F72}" type="presOf" srcId="{F05BF24D-6478-469A-8CBD-BA1FC18A563C}" destId="{7193336C-55A7-4EC0-9692-7E1A1B44BEFB}" srcOrd="0" destOrd="0" presId="urn:microsoft.com/office/officeart/2005/8/layout/list1"/>
    <dgm:cxn modelId="{4ABB7C90-4414-4CED-B0E5-5C48DAB482F6}" srcId="{AD4843B8-D721-4AC4-A8E9-ECD7CF11084B}" destId="{F05BF24D-6478-469A-8CBD-BA1FC18A563C}" srcOrd="1" destOrd="0" parTransId="{DC522273-B67C-4CF3-B4CB-1A49EC5FAB58}" sibTransId="{44DDFB3A-7CB4-4E5C-8BE1-ABDCA785A278}"/>
    <dgm:cxn modelId="{2FBB8C2C-D777-4251-ADCC-4855D437C170}" type="presOf" srcId="{F05BF24D-6478-469A-8CBD-BA1FC18A563C}" destId="{402E858B-9020-4C60-B0FD-BE71F032D346}" srcOrd="1" destOrd="0" presId="urn:microsoft.com/office/officeart/2005/8/layout/list1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A0A45569-7BD8-4CBA-BC3F-1C618B264CB9}" type="presOf" srcId="{AD4843B8-D721-4AC4-A8E9-ECD7CF11084B}" destId="{3610F16D-4320-48AA-8D25-58C73A1D5C6F}" srcOrd="0" destOrd="0" presId="urn:microsoft.com/office/officeart/2005/8/layout/list1"/>
    <dgm:cxn modelId="{6B8AEF48-3749-4C6E-B4FD-E1558E743604}" type="presOf" srcId="{B8176F96-783D-4B1A-BC81-3EC79B005597}" destId="{4A850589-1D98-44CB-81E3-69645CA477CA}" srcOrd="0" destOrd="0" presId="urn:microsoft.com/office/officeart/2005/8/layout/list1"/>
    <dgm:cxn modelId="{140CE6C8-53D9-4CE0-9D43-AD76DF8F9747}" type="presParOf" srcId="{3610F16D-4320-48AA-8D25-58C73A1D5C6F}" destId="{F3C2E110-1E37-4743-989E-4357ABBB070C}" srcOrd="0" destOrd="0" presId="urn:microsoft.com/office/officeart/2005/8/layout/list1"/>
    <dgm:cxn modelId="{A72A3772-639F-4BA4-AFF1-66F08FC573A4}" type="presParOf" srcId="{F3C2E110-1E37-4743-989E-4357ABBB070C}" destId="{4A850589-1D98-44CB-81E3-69645CA477CA}" srcOrd="0" destOrd="0" presId="urn:microsoft.com/office/officeart/2005/8/layout/list1"/>
    <dgm:cxn modelId="{5D2E4028-3E79-4285-8452-5B76D0CB2716}" type="presParOf" srcId="{F3C2E110-1E37-4743-989E-4357ABBB070C}" destId="{A81E7351-E374-454B-AF2B-9B700437394E}" srcOrd="1" destOrd="0" presId="urn:microsoft.com/office/officeart/2005/8/layout/list1"/>
    <dgm:cxn modelId="{F150FB4D-9F71-4A2A-A4F9-C6A85CBF1C66}" type="presParOf" srcId="{3610F16D-4320-48AA-8D25-58C73A1D5C6F}" destId="{16B760A1-6FC2-48E2-97B3-34E3B1D1484B}" srcOrd="1" destOrd="0" presId="urn:microsoft.com/office/officeart/2005/8/layout/list1"/>
    <dgm:cxn modelId="{8A710258-54E7-4AED-BDCE-AA9F2836EDB9}" type="presParOf" srcId="{3610F16D-4320-48AA-8D25-58C73A1D5C6F}" destId="{7FBAC171-D677-41AA-9AFD-E5AB5EA92CB9}" srcOrd="2" destOrd="0" presId="urn:microsoft.com/office/officeart/2005/8/layout/list1"/>
    <dgm:cxn modelId="{475314CA-9E96-4281-A03D-7644BD6BF667}" type="presParOf" srcId="{3610F16D-4320-48AA-8D25-58C73A1D5C6F}" destId="{B9BA8D7F-EF06-421D-A6D9-3E46BF2D47C6}" srcOrd="3" destOrd="0" presId="urn:microsoft.com/office/officeart/2005/8/layout/list1"/>
    <dgm:cxn modelId="{DC07CEFA-ED43-46E7-A68C-1BC05BB294B6}" type="presParOf" srcId="{3610F16D-4320-48AA-8D25-58C73A1D5C6F}" destId="{388CA431-2C4A-4BFF-9874-568A379700B7}" srcOrd="4" destOrd="0" presId="urn:microsoft.com/office/officeart/2005/8/layout/list1"/>
    <dgm:cxn modelId="{41278E03-FFDA-45B9-800E-E4A2C161E718}" type="presParOf" srcId="{388CA431-2C4A-4BFF-9874-568A379700B7}" destId="{7193336C-55A7-4EC0-9692-7E1A1B44BEFB}" srcOrd="0" destOrd="0" presId="urn:microsoft.com/office/officeart/2005/8/layout/list1"/>
    <dgm:cxn modelId="{2FB62A40-9970-4973-A189-1249A02B1D0D}" type="presParOf" srcId="{388CA431-2C4A-4BFF-9874-568A379700B7}" destId="{402E858B-9020-4C60-B0FD-BE71F032D346}" srcOrd="1" destOrd="0" presId="urn:microsoft.com/office/officeart/2005/8/layout/list1"/>
    <dgm:cxn modelId="{C1501E82-DF1D-4C4D-99C4-A01AC74534BC}" type="presParOf" srcId="{3610F16D-4320-48AA-8D25-58C73A1D5C6F}" destId="{7902E0DB-26BB-45B4-92F0-8232C6B7A17C}" srcOrd="5" destOrd="0" presId="urn:microsoft.com/office/officeart/2005/8/layout/list1"/>
    <dgm:cxn modelId="{AAF48FEF-54F2-4373-9AF3-EB13B5A19325}" type="presParOf" srcId="{3610F16D-4320-48AA-8D25-58C73A1D5C6F}" destId="{F0431826-D018-4A17-89DC-B3495CB0193D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>
        <a:solidFill>
          <a:srgbClr val="BDFFBD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профессий и специальностей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BF24D-6478-469A-8CBD-BA1FC18A563C}">
      <dgm:prSet phldrT="[Текст]" custT="1"/>
      <dgm:spPr>
        <a:solidFill>
          <a:srgbClr val="BDFFBD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248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участников-студентов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22273-B67C-4CF3-B4CB-1A49EC5FAB58}" type="par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DFB3A-7CB4-4E5C-8BE1-ABDCA785A278}" type="sibTrans" cxnId="{4ABB7C90-4414-4CED-B0E5-5C48DAB482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</dgm:pt>
    <dgm:pt modelId="{7FBAC171-D677-41AA-9AFD-E5AB5EA92CB9}" type="pres">
      <dgm:prSet presAssocID="{B8176F96-783D-4B1A-BC81-3EC79B005597}" presName="childText" presStyleLbl="conFgAcc1" presStyleIdx="0" presStyleCnt="2" custScaleY="96878">
        <dgm:presLayoutVars>
          <dgm:bulletEnabled val="1"/>
        </dgm:presLayoutVars>
      </dgm:prSet>
      <dgm:spPr/>
    </dgm:pt>
    <dgm:pt modelId="{B9BA8D7F-EF06-421D-A6D9-3E46BF2D47C6}" type="pres">
      <dgm:prSet presAssocID="{E62C9C87-1EA7-48EB-AC70-4C0F46D21817}" presName="spaceBetweenRectangles" presStyleCnt="0"/>
      <dgm:spPr/>
    </dgm:pt>
    <dgm:pt modelId="{388CA431-2C4A-4BFF-9874-568A379700B7}" type="pres">
      <dgm:prSet presAssocID="{F05BF24D-6478-469A-8CBD-BA1FC18A563C}" presName="parentLin" presStyleCnt="0"/>
      <dgm:spPr/>
    </dgm:pt>
    <dgm:pt modelId="{7193336C-55A7-4EC0-9692-7E1A1B44BEFB}" type="pres">
      <dgm:prSet presAssocID="{F05BF24D-6478-469A-8CBD-BA1FC18A563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02E858B-9020-4C60-B0FD-BE71F032D346}" type="pres">
      <dgm:prSet presAssocID="{F05BF24D-6478-469A-8CBD-BA1FC18A563C}" presName="parentText" presStyleLbl="node1" presStyleIdx="1" presStyleCnt="2" custScaleX="122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2E0DB-26BB-45B4-92F0-8232C6B7A17C}" type="pres">
      <dgm:prSet presAssocID="{F05BF24D-6478-469A-8CBD-BA1FC18A563C}" presName="negativeSpace" presStyleCnt="0"/>
      <dgm:spPr/>
    </dgm:pt>
    <dgm:pt modelId="{F0431826-D018-4A17-89DC-B3495CB0193D}" type="pres">
      <dgm:prSet presAssocID="{F05BF24D-6478-469A-8CBD-BA1FC18A563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2BE00E-B6C8-4F5A-8FB8-D7BE61D4AC28}" type="presOf" srcId="{AD4843B8-D721-4AC4-A8E9-ECD7CF11084B}" destId="{3610F16D-4320-48AA-8D25-58C73A1D5C6F}" srcOrd="0" destOrd="0" presId="urn:microsoft.com/office/officeart/2005/8/layout/list1"/>
    <dgm:cxn modelId="{B8608352-6A92-4BBD-90B3-6E90D0DFE179}" type="presOf" srcId="{B8176F96-783D-4B1A-BC81-3EC79B005597}" destId="{4A850589-1D98-44CB-81E3-69645CA477CA}" srcOrd="0" destOrd="0" presId="urn:microsoft.com/office/officeart/2005/8/layout/list1"/>
    <dgm:cxn modelId="{4ABB7C90-4414-4CED-B0E5-5C48DAB482F6}" srcId="{AD4843B8-D721-4AC4-A8E9-ECD7CF11084B}" destId="{F05BF24D-6478-469A-8CBD-BA1FC18A563C}" srcOrd="1" destOrd="0" parTransId="{DC522273-B67C-4CF3-B4CB-1A49EC5FAB58}" sibTransId="{44DDFB3A-7CB4-4E5C-8BE1-ABDCA785A278}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B2972037-5FBB-4599-93DF-42FF94316AF3}" type="presOf" srcId="{B8176F96-783D-4B1A-BC81-3EC79B005597}" destId="{A81E7351-E374-454B-AF2B-9B700437394E}" srcOrd="1" destOrd="0" presId="urn:microsoft.com/office/officeart/2005/8/layout/list1"/>
    <dgm:cxn modelId="{CC3A7452-7C43-4717-85B5-CF240547F0B3}" type="presOf" srcId="{F05BF24D-6478-469A-8CBD-BA1FC18A563C}" destId="{402E858B-9020-4C60-B0FD-BE71F032D346}" srcOrd="1" destOrd="0" presId="urn:microsoft.com/office/officeart/2005/8/layout/list1"/>
    <dgm:cxn modelId="{6638292C-D1F6-4272-8474-AB543E803E81}" type="presOf" srcId="{F05BF24D-6478-469A-8CBD-BA1FC18A563C}" destId="{7193336C-55A7-4EC0-9692-7E1A1B44BEFB}" srcOrd="0" destOrd="0" presId="urn:microsoft.com/office/officeart/2005/8/layout/list1"/>
    <dgm:cxn modelId="{B0817461-EE5D-43B8-A069-E06CC8DC2BB8}" type="presParOf" srcId="{3610F16D-4320-48AA-8D25-58C73A1D5C6F}" destId="{F3C2E110-1E37-4743-989E-4357ABBB070C}" srcOrd="0" destOrd="0" presId="urn:microsoft.com/office/officeart/2005/8/layout/list1"/>
    <dgm:cxn modelId="{F35D5EAE-2C69-419D-979D-7E8CA81A3D66}" type="presParOf" srcId="{F3C2E110-1E37-4743-989E-4357ABBB070C}" destId="{4A850589-1D98-44CB-81E3-69645CA477CA}" srcOrd="0" destOrd="0" presId="urn:microsoft.com/office/officeart/2005/8/layout/list1"/>
    <dgm:cxn modelId="{2C113EBF-320C-4127-96F4-5A68575D4452}" type="presParOf" srcId="{F3C2E110-1E37-4743-989E-4357ABBB070C}" destId="{A81E7351-E374-454B-AF2B-9B700437394E}" srcOrd="1" destOrd="0" presId="urn:microsoft.com/office/officeart/2005/8/layout/list1"/>
    <dgm:cxn modelId="{394B2A58-0256-44D8-B618-C779B60F55A1}" type="presParOf" srcId="{3610F16D-4320-48AA-8D25-58C73A1D5C6F}" destId="{16B760A1-6FC2-48E2-97B3-34E3B1D1484B}" srcOrd="1" destOrd="0" presId="urn:microsoft.com/office/officeart/2005/8/layout/list1"/>
    <dgm:cxn modelId="{4260C4CA-9745-40C4-8286-AD3B2B8F4045}" type="presParOf" srcId="{3610F16D-4320-48AA-8D25-58C73A1D5C6F}" destId="{7FBAC171-D677-41AA-9AFD-E5AB5EA92CB9}" srcOrd="2" destOrd="0" presId="urn:microsoft.com/office/officeart/2005/8/layout/list1"/>
    <dgm:cxn modelId="{D1917400-4570-4C54-B482-BF98B601756E}" type="presParOf" srcId="{3610F16D-4320-48AA-8D25-58C73A1D5C6F}" destId="{B9BA8D7F-EF06-421D-A6D9-3E46BF2D47C6}" srcOrd="3" destOrd="0" presId="urn:microsoft.com/office/officeart/2005/8/layout/list1"/>
    <dgm:cxn modelId="{902893F1-590C-4D3B-9EE4-B5F373A7F2D3}" type="presParOf" srcId="{3610F16D-4320-48AA-8D25-58C73A1D5C6F}" destId="{388CA431-2C4A-4BFF-9874-568A379700B7}" srcOrd="4" destOrd="0" presId="urn:microsoft.com/office/officeart/2005/8/layout/list1"/>
    <dgm:cxn modelId="{0B37356E-7A4B-493D-87D6-C12DEC6F5C25}" type="presParOf" srcId="{388CA431-2C4A-4BFF-9874-568A379700B7}" destId="{7193336C-55A7-4EC0-9692-7E1A1B44BEFB}" srcOrd="0" destOrd="0" presId="urn:microsoft.com/office/officeart/2005/8/layout/list1"/>
    <dgm:cxn modelId="{26A697E2-5122-4EF9-96B0-9ABC949A74CA}" type="presParOf" srcId="{388CA431-2C4A-4BFF-9874-568A379700B7}" destId="{402E858B-9020-4C60-B0FD-BE71F032D346}" srcOrd="1" destOrd="0" presId="urn:microsoft.com/office/officeart/2005/8/layout/list1"/>
    <dgm:cxn modelId="{DD6973BB-0EAE-4576-BEBF-2E753BDD276B}" type="presParOf" srcId="{3610F16D-4320-48AA-8D25-58C73A1D5C6F}" destId="{7902E0DB-26BB-45B4-92F0-8232C6B7A17C}" srcOrd="5" destOrd="0" presId="urn:microsoft.com/office/officeart/2005/8/layout/list1"/>
    <dgm:cxn modelId="{9919D4FE-AE66-441C-92F0-53F2473C19B0}" type="presParOf" srcId="{3610F16D-4320-48AA-8D25-58C73A1D5C6F}" destId="{F0431826-D018-4A17-89DC-B3495CB0193D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УГС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1DE32-B6EB-4898-B592-63016F70C4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участников-мастеров п/о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9AF11-04B7-4A92-B08C-FB010024E45F}" type="par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BD082-F1F5-4BE5-A9FB-DFEE8986186C}" type="sib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</dgm:pt>
    <dgm:pt modelId="{7FBAC171-D677-41AA-9AFD-E5AB5EA92CB9}" type="pres">
      <dgm:prSet presAssocID="{B8176F96-783D-4B1A-BC81-3EC79B005597}" presName="childText" presStyleLbl="conFgAcc1" presStyleIdx="0" presStyleCnt="2">
        <dgm:presLayoutVars>
          <dgm:bulletEnabled val="1"/>
        </dgm:presLayoutVars>
      </dgm:prSet>
      <dgm:spPr/>
    </dgm:pt>
    <dgm:pt modelId="{B9BA8D7F-EF06-421D-A6D9-3E46BF2D47C6}" type="pres">
      <dgm:prSet presAssocID="{E62C9C87-1EA7-48EB-AC70-4C0F46D21817}" presName="spaceBetweenRectangles" presStyleCnt="0"/>
      <dgm:spPr/>
    </dgm:pt>
    <dgm:pt modelId="{DDC7D55D-7ADB-40EA-886E-1425906ECFAA}" type="pres">
      <dgm:prSet presAssocID="{68C1DE32-B6EB-4898-B592-63016F70C41E}" presName="parentLin" presStyleCnt="0"/>
      <dgm:spPr/>
    </dgm:pt>
    <dgm:pt modelId="{78DD71C4-F2B6-4C59-BA6E-E852CCE7EFE9}" type="pres">
      <dgm:prSet presAssocID="{68C1DE32-B6EB-4898-B592-63016F70C41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85E9FB3-8E5B-4309-9701-FFAB93247DEC}" type="pres">
      <dgm:prSet presAssocID="{68C1DE32-B6EB-4898-B592-63016F70C41E}" presName="parentText" presStyleLbl="node1" presStyleIdx="1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0C6C5-C133-4867-B167-D510B239FDED}" type="pres">
      <dgm:prSet presAssocID="{68C1DE32-B6EB-4898-B592-63016F70C41E}" presName="negativeSpace" presStyleCnt="0"/>
      <dgm:spPr/>
    </dgm:pt>
    <dgm:pt modelId="{1167B4A6-7AA0-4D67-A85D-6FE002D6542E}" type="pres">
      <dgm:prSet presAssocID="{68C1DE32-B6EB-4898-B592-63016F70C4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522598-362E-475A-B376-07AA3FFDD1DB}" srcId="{AD4843B8-D721-4AC4-A8E9-ECD7CF11084B}" destId="{68C1DE32-B6EB-4898-B592-63016F70C41E}" srcOrd="1" destOrd="0" parTransId="{6999AF11-04B7-4A92-B08C-FB010024E45F}" sibTransId="{794BD082-F1F5-4BE5-A9FB-DFEE8986186C}"/>
    <dgm:cxn modelId="{609EF5B2-2014-48F0-B6D8-0B6FF7F45148}" type="presOf" srcId="{68C1DE32-B6EB-4898-B592-63016F70C41E}" destId="{C85E9FB3-8E5B-4309-9701-FFAB93247DEC}" srcOrd="1" destOrd="0" presId="urn:microsoft.com/office/officeart/2005/8/layout/list1"/>
    <dgm:cxn modelId="{CE66E49C-9904-4EC9-A6C7-7BA18DCCB1A6}" type="presOf" srcId="{AD4843B8-D721-4AC4-A8E9-ECD7CF11084B}" destId="{3610F16D-4320-48AA-8D25-58C73A1D5C6F}" srcOrd="0" destOrd="0" presId="urn:microsoft.com/office/officeart/2005/8/layout/list1"/>
    <dgm:cxn modelId="{3C723E09-F1D1-498F-BDEF-C6F7C04FAEA6}" type="presOf" srcId="{B8176F96-783D-4B1A-BC81-3EC79B005597}" destId="{4A850589-1D98-44CB-81E3-69645CA477CA}" srcOrd="0" destOrd="0" presId="urn:microsoft.com/office/officeart/2005/8/layout/list1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C31F17F6-1493-4910-86BA-F964B270D73B}" type="presOf" srcId="{B8176F96-783D-4B1A-BC81-3EC79B005597}" destId="{A81E7351-E374-454B-AF2B-9B700437394E}" srcOrd="1" destOrd="0" presId="urn:microsoft.com/office/officeart/2005/8/layout/list1"/>
    <dgm:cxn modelId="{8555C3CD-9341-41DC-B7C3-8B7CF64501C0}" type="presOf" srcId="{68C1DE32-B6EB-4898-B592-63016F70C41E}" destId="{78DD71C4-F2B6-4C59-BA6E-E852CCE7EFE9}" srcOrd="0" destOrd="0" presId="urn:microsoft.com/office/officeart/2005/8/layout/list1"/>
    <dgm:cxn modelId="{ABF10340-4BAE-4FF6-9179-C2B2565E8811}" type="presParOf" srcId="{3610F16D-4320-48AA-8D25-58C73A1D5C6F}" destId="{F3C2E110-1E37-4743-989E-4357ABBB070C}" srcOrd="0" destOrd="0" presId="urn:microsoft.com/office/officeart/2005/8/layout/list1"/>
    <dgm:cxn modelId="{19C71409-559E-4FD0-9208-21D6885927E8}" type="presParOf" srcId="{F3C2E110-1E37-4743-989E-4357ABBB070C}" destId="{4A850589-1D98-44CB-81E3-69645CA477CA}" srcOrd="0" destOrd="0" presId="urn:microsoft.com/office/officeart/2005/8/layout/list1"/>
    <dgm:cxn modelId="{834B67AA-989E-4D83-B2AF-4E5A0BD57B28}" type="presParOf" srcId="{F3C2E110-1E37-4743-989E-4357ABBB070C}" destId="{A81E7351-E374-454B-AF2B-9B700437394E}" srcOrd="1" destOrd="0" presId="urn:microsoft.com/office/officeart/2005/8/layout/list1"/>
    <dgm:cxn modelId="{FCE90414-174F-40A0-A7A1-FC65D8672F2F}" type="presParOf" srcId="{3610F16D-4320-48AA-8D25-58C73A1D5C6F}" destId="{16B760A1-6FC2-48E2-97B3-34E3B1D1484B}" srcOrd="1" destOrd="0" presId="urn:microsoft.com/office/officeart/2005/8/layout/list1"/>
    <dgm:cxn modelId="{1A48DCA0-28BC-4041-B281-8D790079BEC4}" type="presParOf" srcId="{3610F16D-4320-48AA-8D25-58C73A1D5C6F}" destId="{7FBAC171-D677-41AA-9AFD-E5AB5EA92CB9}" srcOrd="2" destOrd="0" presId="urn:microsoft.com/office/officeart/2005/8/layout/list1"/>
    <dgm:cxn modelId="{6422542B-75A1-4A03-8DF6-BB758F95CB71}" type="presParOf" srcId="{3610F16D-4320-48AA-8D25-58C73A1D5C6F}" destId="{B9BA8D7F-EF06-421D-A6D9-3E46BF2D47C6}" srcOrd="3" destOrd="0" presId="urn:microsoft.com/office/officeart/2005/8/layout/list1"/>
    <dgm:cxn modelId="{AE3F359E-B5BD-4A46-BD35-69B830B9AB74}" type="presParOf" srcId="{3610F16D-4320-48AA-8D25-58C73A1D5C6F}" destId="{DDC7D55D-7ADB-40EA-886E-1425906ECFAA}" srcOrd="4" destOrd="0" presId="urn:microsoft.com/office/officeart/2005/8/layout/list1"/>
    <dgm:cxn modelId="{EB553505-5E18-48B2-B252-EF2D33EADD01}" type="presParOf" srcId="{DDC7D55D-7ADB-40EA-886E-1425906ECFAA}" destId="{78DD71C4-F2B6-4C59-BA6E-E852CCE7EFE9}" srcOrd="0" destOrd="0" presId="urn:microsoft.com/office/officeart/2005/8/layout/list1"/>
    <dgm:cxn modelId="{C8E06FEA-48BE-4089-8AAF-0B2A7399CDDE}" type="presParOf" srcId="{DDC7D55D-7ADB-40EA-886E-1425906ECFAA}" destId="{C85E9FB3-8E5B-4309-9701-FFAB93247DEC}" srcOrd="1" destOrd="0" presId="urn:microsoft.com/office/officeart/2005/8/layout/list1"/>
    <dgm:cxn modelId="{83D8006B-C019-48A4-8018-6A16ABF32D76}" type="presParOf" srcId="{3610F16D-4320-48AA-8D25-58C73A1D5C6F}" destId="{3FC0C6C5-C133-4867-B167-D510B239FDED}" srcOrd="5" destOrd="0" presId="urn:microsoft.com/office/officeart/2005/8/layout/list1"/>
    <dgm:cxn modelId="{FE94D0D3-F34B-4E20-984B-EC05AEA23128}" type="presParOf" srcId="{3610F16D-4320-48AA-8D25-58C73A1D5C6F}" destId="{1167B4A6-7AA0-4D67-A85D-6FE002D6542E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УГС и 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специальности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1DE32-B6EB-4898-B592-63016F70C41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участников-мастеров п/о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9AF11-04B7-4A92-B08C-FB010024E45F}" type="par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BD082-F1F5-4BE5-A9FB-DFEE8986186C}" type="sib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  <dgm:t>
        <a:bodyPr/>
        <a:lstStyle/>
        <a:p>
          <a:endParaRPr lang="ru-RU"/>
        </a:p>
      </dgm:t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31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  <dgm:t>
        <a:bodyPr/>
        <a:lstStyle/>
        <a:p>
          <a:endParaRPr lang="ru-RU"/>
        </a:p>
      </dgm:t>
    </dgm:pt>
    <dgm:pt modelId="{7FBAC171-D677-41AA-9AFD-E5AB5EA92CB9}" type="pres">
      <dgm:prSet presAssocID="{B8176F96-783D-4B1A-BC81-3EC79B0055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A8D7F-EF06-421D-A6D9-3E46BF2D47C6}" type="pres">
      <dgm:prSet presAssocID="{E62C9C87-1EA7-48EB-AC70-4C0F46D21817}" presName="spaceBetweenRectangles" presStyleCnt="0"/>
      <dgm:spPr/>
      <dgm:t>
        <a:bodyPr/>
        <a:lstStyle/>
        <a:p>
          <a:endParaRPr lang="ru-RU"/>
        </a:p>
      </dgm:t>
    </dgm:pt>
    <dgm:pt modelId="{DDC7D55D-7ADB-40EA-886E-1425906ECFAA}" type="pres">
      <dgm:prSet presAssocID="{68C1DE32-B6EB-4898-B592-63016F70C41E}" presName="parentLin" presStyleCnt="0"/>
      <dgm:spPr/>
      <dgm:t>
        <a:bodyPr/>
        <a:lstStyle/>
        <a:p>
          <a:endParaRPr lang="ru-RU"/>
        </a:p>
      </dgm:t>
    </dgm:pt>
    <dgm:pt modelId="{78DD71C4-F2B6-4C59-BA6E-E852CCE7EFE9}" type="pres">
      <dgm:prSet presAssocID="{68C1DE32-B6EB-4898-B592-63016F70C41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85E9FB3-8E5B-4309-9701-FFAB93247DEC}" type="pres">
      <dgm:prSet presAssocID="{68C1DE32-B6EB-4898-B592-63016F70C41E}" presName="parentText" presStyleLbl="node1" presStyleIdx="1" presStyleCnt="2" custScaleX="126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0C6C5-C133-4867-B167-D510B239FDED}" type="pres">
      <dgm:prSet presAssocID="{68C1DE32-B6EB-4898-B592-63016F70C41E}" presName="negativeSpace" presStyleCnt="0"/>
      <dgm:spPr/>
      <dgm:t>
        <a:bodyPr/>
        <a:lstStyle/>
        <a:p>
          <a:endParaRPr lang="ru-RU"/>
        </a:p>
      </dgm:t>
    </dgm:pt>
    <dgm:pt modelId="{1167B4A6-7AA0-4D67-A85D-6FE002D6542E}" type="pres">
      <dgm:prSet presAssocID="{68C1DE32-B6EB-4898-B592-63016F70C4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E8E18-FADC-490B-A94B-A9726F2B99DF}" type="presOf" srcId="{B8176F96-783D-4B1A-BC81-3EC79B005597}" destId="{A81E7351-E374-454B-AF2B-9B700437394E}" srcOrd="1" destOrd="0" presId="urn:microsoft.com/office/officeart/2005/8/layout/list1"/>
    <dgm:cxn modelId="{BD0C05FA-C4D9-4467-A846-09BAD821AD2E}" type="presOf" srcId="{68C1DE32-B6EB-4898-B592-63016F70C41E}" destId="{78DD71C4-F2B6-4C59-BA6E-E852CCE7EFE9}" srcOrd="0" destOrd="0" presId="urn:microsoft.com/office/officeart/2005/8/layout/list1"/>
    <dgm:cxn modelId="{B6522598-362E-475A-B376-07AA3FFDD1DB}" srcId="{AD4843B8-D721-4AC4-A8E9-ECD7CF11084B}" destId="{68C1DE32-B6EB-4898-B592-63016F70C41E}" srcOrd="1" destOrd="0" parTransId="{6999AF11-04B7-4A92-B08C-FB010024E45F}" sibTransId="{794BD082-F1F5-4BE5-A9FB-DFEE8986186C}"/>
    <dgm:cxn modelId="{F4ED389B-6409-4350-BCAC-6EB224537E46}" type="presOf" srcId="{AD4843B8-D721-4AC4-A8E9-ECD7CF11084B}" destId="{3610F16D-4320-48AA-8D25-58C73A1D5C6F}" srcOrd="0" destOrd="0" presId="urn:microsoft.com/office/officeart/2005/8/layout/list1"/>
    <dgm:cxn modelId="{7882020D-C420-4CFC-8F83-6B596D651F5B}" type="presOf" srcId="{68C1DE32-B6EB-4898-B592-63016F70C41E}" destId="{C85E9FB3-8E5B-4309-9701-FFAB93247DEC}" srcOrd="1" destOrd="0" presId="urn:microsoft.com/office/officeart/2005/8/layout/list1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85B7E8B5-E8A7-424C-ACA5-7541187CCBE1}" type="presOf" srcId="{B8176F96-783D-4B1A-BC81-3EC79B005597}" destId="{4A850589-1D98-44CB-81E3-69645CA477CA}" srcOrd="0" destOrd="0" presId="urn:microsoft.com/office/officeart/2005/8/layout/list1"/>
    <dgm:cxn modelId="{D0501B4A-EA9C-42BF-830A-23E89B10BB56}" type="presParOf" srcId="{3610F16D-4320-48AA-8D25-58C73A1D5C6F}" destId="{F3C2E110-1E37-4743-989E-4357ABBB070C}" srcOrd="0" destOrd="0" presId="urn:microsoft.com/office/officeart/2005/8/layout/list1"/>
    <dgm:cxn modelId="{0C1A29AD-08C4-466F-8CCD-7362A42CB58B}" type="presParOf" srcId="{F3C2E110-1E37-4743-989E-4357ABBB070C}" destId="{4A850589-1D98-44CB-81E3-69645CA477CA}" srcOrd="0" destOrd="0" presId="urn:microsoft.com/office/officeart/2005/8/layout/list1"/>
    <dgm:cxn modelId="{37694239-E414-4147-8794-D198718E81B1}" type="presParOf" srcId="{F3C2E110-1E37-4743-989E-4357ABBB070C}" destId="{A81E7351-E374-454B-AF2B-9B700437394E}" srcOrd="1" destOrd="0" presId="urn:microsoft.com/office/officeart/2005/8/layout/list1"/>
    <dgm:cxn modelId="{8168EB6C-2DD9-4EE2-BE15-C20859685B54}" type="presParOf" srcId="{3610F16D-4320-48AA-8D25-58C73A1D5C6F}" destId="{16B760A1-6FC2-48E2-97B3-34E3B1D1484B}" srcOrd="1" destOrd="0" presId="urn:microsoft.com/office/officeart/2005/8/layout/list1"/>
    <dgm:cxn modelId="{6332C343-32D3-4F34-8CC6-180FAB5B423A}" type="presParOf" srcId="{3610F16D-4320-48AA-8D25-58C73A1D5C6F}" destId="{7FBAC171-D677-41AA-9AFD-E5AB5EA92CB9}" srcOrd="2" destOrd="0" presId="urn:microsoft.com/office/officeart/2005/8/layout/list1"/>
    <dgm:cxn modelId="{9F5FCFF6-5DC8-45C0-9677-E1F1DBA4CE0E}" type="presParOf" srcId="{3610F16D-4320-48AA-8D25-58C73A1D5C6F}" destId="{B9BA8D7F-EF06-421D-A6D9-3E46BF2D47C6}" srcOrd="3" destOrd="0" presId="urn:microsoft.com/office/officeart/2005/8/layout/list1"/>
    <dgm:cxn modelId="{D696FFAC-4474-4FA5-90B7-A36BDCDD2364}" type="presParOf" srcId="{3610F16D-4320-48AA-8D25-58C73A1D5C6F}" destId="{DDC7D55D-7ADB-40EA-886E-1425906ECFAA}" srcOrd="4" destOrd="0" presId="urn:microsoft.com/office/officeart/2005/8/layout/list1"/>
    <dgm:cxn modelId="{C564A5D7-995F-4FE6-9782-07A9EF37D6CB}" type="presParOf" srcId="{DDC7D55D-7ADB-40EA-886E-1425906ECFAA}" destId="{78DD71C4-F2B6-4C59-BA6E-E852CCE7EFE9}" srcOrd="0" destOrd="0" presId="urn:microsoft.com/office/officeart/2005/8/layout/list1"/>
    <dgm:cxn modelId="{23B2EFC7-E6D1-4C5A-82EC-7E490B6525C0}" type="presParOf" srcId="{DDC7D55D-7ADB-40EA-886E-1425906ECFAA}" destId="{C85E9FB3-8E5B-4309-9701-FFAB93247DEC}" srcOrd="1" destOrd="0" presId="urn:microsoft.com/office/officeart/2005/8/layout/list1"/>
    <dgm:cxn modelId="{D2236872-D502-45B6-90F3-F043FAF39396}" type="presParOf" srcId="{3610F16D-4320-48AA-8D25-58C73A1D5C6F}" destId="{3FC0C6C5-C133-4867-B167-D510B239FDED}" srcOrd="5" destOrd="0" presId="urn:microsoft.com/office/officeart/2005/8/layout/list1"/>
    <dgm:cxn modelId="{6573A325-81CB-4F43-81E4-445EEA137D5B}" type="presParOf" srcId="{3610F16D-4320-48AA-8D25-58C73A1D5C6F}" destId="{1167B4A6-7AA0-4D67-A85D-6FE002D6542E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843B8-D721-4AC4-A8E9-ECD7CF11084B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8176F96-783D-4B1A-BC81-3EC79B005597}">
      <dgm:prSet phldrT="[Текст]" custT="1"/>
      <dgm:spPr>
        <a:solidFill>
          <a:srgbClr val="BDFFBD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профессий и специальностей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7C0DD-0D43-4457-949C-982006849E0E}" type="par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C9C87-1EA7-48EB-AC70-4C0F46D21817}" type="sibTrans" cxnId="{18FE55FC-884B-458F-9043-86A4AFCDB08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1DE32-B6EB-4898-B592-63016F70C41E}">
      <dgm:prSet phldrT="[Текст]" custT="1"/>
      <dgm:spPr>
        <a:solidFill>
          <a:srgbClr val="BDFFBD"/>
        </a:solidFill>
      </dgm:spPr>
      <dgm:t>
        <a:bodyPr/>
        <a:lstStyle/>
        <a:p>
          <a:r>
            <a:rPr lang="ru-RU" sz="24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24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участников-мастеров п/о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9AF11-04B7-4A92-B08C-FB010024E45F}" type="par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BD082-F1F5-4BE5-A9FB-DFEE8986186C}" type="sibTrans" cxnId="{B6522598-362E-475A-B376-07AA3FFDD1D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F16D-4320-48AA-8D25-58C73A1D5C6F}" type="pres">
      <dgm:prSet presAssocID="{AD4843B8-D721-4AC4-A8E9-ECD7CF1108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E110-1E37-4743-989E-4357ABBB070C}" type="pres">
      <dgm:prSet presAssocID="{B8176F96-783D-4B1A-BC81-3EC79B005597}" presName="parentLin" presStyleCnt="0"/>
      <dgm:spPr/>
    </dgm:pt>
    <dgm:pt modelId="{4A850589-1D98-44CB-81E3-69645CA477CA}" type="pres">
      <dgm:prSet presAssocID="{B8176F96-783D-4B1A-BC81-3EC79B005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1E7351-E374-454B-AF2B-9B700437394E}" type="pres">
      <dgm:prSet presAssocID="{B8176F96-783D-4B1A-BC81-3EC79B005597}" presName="parentText" presStyleLbl="node1" presStyleIdx="0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60A1-6FC2-48E2-97B3-34E3B1D1484B}" type="pres">
      <dgm:prSet presAssocID="{B8176F96-783D-4B1A-BC81-3EC79B005597}" presName="negativeSpace" presStyleCnt="0"/>
      <dgm:spPr/>
    </dgm:pt>
    <dgm:pt modelId="{7FBAC171-D677-41AA-9AFD-E5AB5EA92CB9}" type="pres">
      <dgm:prSet presAssocID="{B8176F96-783D-4B1A-BC81-3EC79B005597}" presName="childText" presStyleLbl="conFgAcc1" presStyleIdx="0" presStyleCnt="2">
        <dgm:presLayoutVars>
          <dgm:bulletEnabled val="1"/>
        </dgm:presLayoutVars>
      </dgm:prSet>
      <dgm:spPr/>
    </dgm:pt>
    <dgm:pt modelId="{B9BA8D7F-EF06-421D-A6D9-3E46BF2D47C6}" type="pres">
      <dgm:prSet presAssocID="{E62C9C87-1EA7-48EB-AC70-4C0F46D21817}" presName="spaceBetweenRectangles" presStyleCnt="0"/>
      <dgm:spPr/>
    </dgm:pt>
    <dgm:pt modelId="{DDC7D55D-7ADB-40EA-886E-1425906ECFAA}" type="pres">
      <dgm:prSet presAssocID="{68C1DE32-B6EB-4898-B592-63016F70C41E}" presName="parentLin" presStyleCnt="0"/>
      <dgm:spPr/>
    </dgm:pt>
    <dgm:pt modelId="{78DD71C4-F2B6-4C59-BA6E-E852CCE7EFE9}" type="pres">
      <dgm:prSet presAssocID="{68C1DE32-B6EB-4898-B592-63016F70C41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85E9FB3-8E5B-4309-9701-FFAB93247DEC}" type="pres">
      <dgm:prSet presAssocID="{68C1DE32-B6EB-4898-B592-63016F70C41E}" presName="parentText" presStyleLbl="node1" presStyleIdx="1" presStyleCnt="2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0C6C5-C133-4867-B167-D510B239FDED}" type="pres">
      <dgm:prSet presAssocID="{68C1DE32-B6EB-4898-B592-63016F70C41E}" presName="negativeSpace" presStyleCnt="0"/>
      <dgm:spPr/>
    </dgm:pt>
    <dgm:pt modelId="{1167B4A6-7AA0-4D67-A85D-6FE002D6542E}" type="pres">
      <dgm:prSet presAssocID="{68C1DE32-B6EB-4898-B592-63016F70C4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522598-362E-475A-B376-07AA3FFDD1DB}" srcId="{AD4843B8-D721-4AC4-A8E9-ECD7CF11084B}" destId="{68C1DE32-B6EB-4898-B592-63016F70C41E}" srcOrd="1" destOrd="0" parTransId="{6999AF11-04B7-4A92-B08C-FB010024E45F}" sibTransId="{794BD082-F1F5-4BE5-A9FB-DFEE8986186C}"/>
    <dgm:cxn modelId="{B3677EC6-040E-4A94-9E42-671EA024C257}" type="presOf" srcId="{B8176F96-783D-4B1A-BC81-3EC79B005597}" destId="{A81E7351-E374-454B-AF2B-9B700437394E}" srcOrd="1" destOrd="0" presId="urn:microsoft.com/office/officeart/2005/8/layout/list1"/>
    <dgm:cxn modelId="{B0411203-8B56-4065-95FD-046078DFDB72}" type="presOf" srcId="{68C1DE32-B6EB-4898-B592-63016F70C41E}" destId="{78DD71C4-F2B6-4C59-BA6E-E852CCE7EFE9}" srcOrd="0" destOrd="0" presId="urn:microsoft.com/office/officeart/2005/8/layout/list1"/>
    <dgm:cxn modelId="{18FE55FC-884B-458F-9043-86A4AFCDB087}" srcId="{AD4843B8-D721-4AC4-A8E9-ECD7CF11084B}" destId="{B8176F96-783D-4B1A-BC81-3EC79B005597}" srcOrd="0" destOrd="0" parTransId="{96B7C0DD-0D43-4457-949C-982006849E0E}" sibTransId="{E62C9C87-1EA7-48EB-AC70-4C0F46D21817}"/>
    <dgm:cxn modelId="{8F3AFE31-87E8-4308-8216-DD5607937DA3}" type="presOf" srcId="{68C1DE32-B6EB-4898-B592-63016F70C41E}" destId="{C85E9FB3-8E5B-4309-9701-FFAB93247DEC}" srcOrd="1" destOrd="0" presId="urn:microsoft.com/office/officeart/2005/8/layout/list1"/>
    <dgm:cxn modelId="{8C47A0CE-98A5-4728-88A0-F9176602D5E4}" type="presOf" srcId="{B8176F96-783D-4B1A-BC81-3EC79B005597}" destId="{4A850589-1D98-44CB-81E3-69645CA477CA}" srcOrd="0" destOrd="0" presId="urn:microsoft.com/office/officeart/2005/8/layout/list1"/>
    <dgm:cxn modelId="{A2F2F1C7-425D-43EB-B82F-8636102E35C3}" type="presOf" srcId="{AD4843B8-D721-4AC4-A8E9-ECD7CF11084B}" destId="{3610F16D-4320-48AA-8D25-58C73A1D5C6F}" srcOrd="0" destOrd="0" presId="urn:microsoft.com/office/officeart/2005/8/layout/list1"/>
    <dgm:cxn modelId="{352EECB5-C77D-44A4-AEB5-2620649A0974}" type="presParOf" srcId="{3610F16D-4320-48AA-8D25-58C73A1D5C6F}" destId="{F3C2E110-1E37-4743-989E-4357ABBB070C}" srcOrd="0" destOrd="0" presId="urn:microsoft.com/office/officeart/2005/8/layout/list1"/>
    <dgm:cxn modelId="{B65107F0-F090-4CC2-8A26-29798F31EC1E}" type="presParOf" srcId="{F3C2E110-1E37-4743-989E-4357ABBB070C}" destId="{4A850589-1D98-44CB-81E3-69645CA477CA}" srcOrd="0" destOrd="0" presId="urn:microsoft.com/office/officeart/2005/8/layout/list1"/>
    <dgm:cxn modelId="{EFE37119-D711-4796-9B31-F7757DDD09F8}" type="presParOf" srcId="{F3C2E110-1E37-4743-989E-4357ABBB070C}" destId="{A81E7351-E374-454B-AF2B-9B700437394E}" srcOrd="1" destOrd="0" presId="urn:microsoft.com/office/officeart/2005/8/layout/list1"/>
    <dgm:cxn modelId="{16E980F3-D6F8-42A4-B865-57A66A1C72F7}" type="presParOf" srcId="{3610F16D-4320-48AA-8D25-58C73A1D5C6F}" destId="{16B760A1-6FC2-48E2-97B3-34E3B1D1484B}" srcOrd="1" destOrd="0" presId="urn:microsoft.com/office/officeart/2005/8/layout/list1"/>
    <dgm:cxn modelId="{E3DD7F11-732E-4B0F-8D9E-7128853F6BB9}" type="presParOf" srcId="{3610F16D-4320-48AA-8D25-58C73A1D5C6F}" destId="{7FBAC171-D677-41AA-9AFD-E5AB5EA92CB9}" srcOrd="2" destOrd="0" presId="urn:microsoft.com/office/officeart/2005/8/layout/list1"/>
    <dgm:cxn modelId="{EF920D89-74FF-4B6D-BD63-BCBFD02B775E}" type="presParOf" srcId="{3610F16D-4320-48AA-8D25-58C73A1D5C6F}" destId="{B9BA8D7F-EF06-421D-A6D9-3E46BF2D47C6}" srcOrd="3" destOrd="0" presId="urn:microsoft.com/office/officeart/2005/8/layout/list1"/>
    <dgm:cxn modelId="{0E0CC543-3EF0-4EB1-917F-53A8D6EC0C6E}" type="presParOf" srcId="{3610F16D-4320-48AA-8D25-58C73A1D5C6F}" destId="{DDC7D55D-7ADB-40EA-886E-1425906ECFAA}" srcOrd="4" destOrd="0" presId="urn:microsoft.com/office/officeart/2005/8/layout/list1"/>
    <dgm:cxn modelId="{87C21C66-9EAD-48C0-9A49-34D6E6EC3B57}" type="presParOf" srcId="{DDC7D55D-7ADB-40EA-886E-1425906ECFAA}" destId="{78DD71C4-F2B6-4C59-BA6E-E852CCE7EFE9}" srcOrd="0" destOrd="0" presId="urn:microsoft.com/office/officeart/2005/8/layout/list1"/>
    <dgm:cxn modelId="{CC02C89E-A1F1-44E0-B45C-9F5413EC398D}" type="presParOf" srcId="{DDC7D55D-7ADB-40EA-886E-1425906ECFAA}" destId="{C85E9FB3-8E5B-4309-9701-FFAB93247DEC}" srcOrd="1" destOrd="0" presId="urn:microsoft.com/office/officeart/2005/8/layout/list1"/>
    <dgm:cxn modelId="{648E7A7E-AC52-4E94-A532-35D126B08CA2}" type="presParOf" srcId="{3610F16D-4320-48AA-8D25-58C73A1D5C6F}" destId="{3FC0C6C5-C133-4867-B167-D510B239FDED}" srcOrd="5" destOrd="0" presId="urn:microsoft.com/office/officeart/2005/8/layout/list1"/>
    <dgm:cxn modelId="{651A926C-9F22-487A-9B94-CB612F7A75B5}" type="presParOf" srcId="{3610F16D-4320-48AA-8D25-58C73A1D5C6F}" destId="{1167B4A6-7AA0-4D67-A85D-6FE002D6542E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16072"/>
          <a:ext cx="299072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49536" y="37112"/>
          <a:ext cx="2590505" cy="1357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0" tIns="0" rIns="791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УГС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36" y="37112"/>
        <a:ext cx="2590505" cy="1357920"/>
      </dsp:txXfrm>
    </dsp:sp>
    <dsp:sp modelId="{F0431826-D018-4A17-89DC-B3495CB0193D}">
      <dsp:nvSpPr>
        <dsp:cNvPr id="0" name=""/>
        <dsp:cNvSpPr/>
      </dsp:nvSpPr>
      <dsp:spPr>
        <a:xfrm>
          <a:off x="0" y="2802632"/>
          <a:ext cx="299072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E858B-9020-4C60-B0FD-BE71F032D346}">
      <dsp:nvSpPr>
        <dsp:cNvPr id="0" name=""/>
        <dsp:cNvSpPr/>
      </dsp:nvSpPr>
      <dsp:spPr>
        <a:xfrm>
          <a:off x="149536" y="2123672"/>
          <a:ext cx="2567644" cy="1357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0" tIns="0" rIns="791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117 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участников-студента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36" y="2123672"/>
        <a:ext cx="2567644" cy="1357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10560"/>
          <a:ext cx="301947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50973" y="31600"/>
          <a:ext cx="2781708" cy="13579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90" tIns="0" rIns="798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УГС и </a:t>
          </a:r>
          <a:r>
            <a:rPr lang="ru-RU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специальности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973" y="31600"/>
        <a:ext cx="2781708" cy="1357920"/>
      </dsp:txXfrm>
    </dsp:sp>
    <dsp:sp modelId="{F0431826-D018-4A17-89DC-B3495CB0193D}">
      <dsp:nvSpPr>
        <dsp:cNvPr id="0" name=""/>
        <dsp:cNvSpPr/>
      </dsp:nvSpPr>
      <dsp:spPr>
        <a:xfrm>
          <a:off x="0" y="2797120"/>
          <a:ext cx="301947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82308"/>
              <a:satOff val="13842"/>
              <a:lumOff val="273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E858B-9020-4C60-B0FD-BE71F032D346}">
      <dsp:nvSpPr>
        <dsp:cNvPr id="0" name=""/>
        <dsp:cNvSpPr/>
      </dsp:nvSpPr>
      <dsp:spPr>
        <a:xfrm>
          <a:off x="161809" y="2184168"/>
          <a:ext cx="2663471" cy="13579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282308"/>
                <a:satOff val="13842"/>
                <a:lumOff val="27306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82308"/>
                <a:satOff val="13842"/>
                <a:lumOff val="27306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82308"/>
                <a:satOff val="13842"/>
                <a:lumOff val="273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90" tIns="0" rIns="798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165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участников-студентов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809" y="2184168"/>
        <a:ext cx="2663471" cy="1357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06660"/>
          <a:ext cx="3204529" cy="1147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60226" y="12940"/>
          <a:ext cx="2775699" cy="1387440"/>
        </a:xfrm>
        <a:prstGeom prst="roundRect">
          <a:avLst/>
        </a:prstGeom>
        <a:solidFill>
          <a:srgbClr val="BDFF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787" tIns="0" rIns="847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профессий и специальностей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226" y="12940"/>
        <a:ext cx="2775699" cy="1387440"/>
      </dsp:txXfrm>
    </dsp:sp>
    <dsp:sp modelId="{F0431826-D018-4A17-89DC-B3495CB0193D}">
      <dsp:nvSpPr>
        <dsp:cNvPr id="0" name=""/>
        <dsp:cNvSpPr/>
      </dsp:nvSpPr>
      <dsp:spPr>
        <a:xfrm>
          <a:off x="0" y="2801604"/>
          <a:ext cx="320452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E858B-9020-4C60-B0FD-BE71F032D346}">
      <dsp:nvSpPr>
        <dsp:cNvPr id="0" name=""/>
        <dsp:cNvSpPr/>
      </dsp:nvSpPr>
      <dsp:spPr>
        <a:xfrm>
          <a:off x="160226" y="2107884"/>
          <a:ext cx="2751204" cy="1387440"/>
        </a:xfrm>
        <a:prstGeom prst="roundRect">
          <a:avLst/>
        </a:prstGeom>
        <a:solidFill>
          <a:srgbClr val="BDFF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787" tIns="0" rIns="847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248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участников-студентов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226" y="2107884"/>
        <a:ext cx="2751204" cy="1387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16072"/>
          <a:ext cx="3077281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53864" y="37112"/>
          <a:ext cx="2665480" cy="1357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420" tIns="0" rIns="81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УГС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864" y="37112"/>
        <a:ext cx="2665480" cy="1357920"/>
      </dsp:txXfrm>
    </dsp:sp>
    <dsp:sp modelId="{1167B4A6-7AA0-4D67-A85D-6FE002D6542E}">
      <dsp:nvSpPr>
        <dsp:cNvPr id="0" name=""/>
        <dsp:cNvSpPr/>
      </dsp:nvSpPr>
      <dsp:spPr>
        <a:xfrm>
          <a:off x="0" y="2802632"/>
          <a:ext cx="3077281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E9FB3-8E5B-4309-9701-FFAB93247DEC}">
      <dsp:nvSpPr>
        <dsp:cNvPr id="0" name=""/>
        <dsp:cNvSpPr/>
      </dsp:nvSpPr>
      <dsp:spPr>
        <a:xfrm>
          <a:off x="153864" y="2123672"/>
          <a:ext cx="2665480" cy="1357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420" tIns="0" rIns="81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участников-мастеров п/о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864" y="2123672"/>
        <a:ext cx="2665480" cy="1357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10560"/>
          <a:ext cx="301947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50973" y="31600"/>
          <a:ext cx="2781708" cy="13579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90" tIns="0" rIns="798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УГС и </a:t>
          </a: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специальности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973" y="31600"/>
        <a:ext cx="2781708" cy="1357920"/>
      </dsp:txXfrm>
    </dsp:sp>
    <dsp:sp modelId="{1167B4A6-7AA0-4D67-A85D-6FE002D6542E}">
      <dsp:nvSpPr>
        <dsp:cNvPr id="0" name=""/>
        <dsp:cNvSpPr/>
      </dsp:nvSpPr>
      <dsp:spPr>
        <a:xfrm>
          <a:off x="0" y="2797120"/>
          <a:ext cx="301947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82308"/>
              <a:satOff val="13842"/>
              <a:lumOff val="273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E9FB3-8E5B-4309-9701-FFAB93247DEC}">
      <dsp:nvSpPr>
        <dsp:cNvPr id="0" name=""/>
        <dsp:cNvSpPr/>
      </dsp:nvSpPr>
      <dsp:spPr>
        <a:xfrm>
          <a:off x="150973" y="2118160"/>
          <a:ext cx="2670425" cy="135792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282308"/>
                <a:satOff val="13842"/>
                <a:lumOff val="27306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82308"/>
                <a:satOff val="13842"/>
                <a:lumOff val="27306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82308"/>
                <a:satOff val="13842"/>
                <a:lumOff val="273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90" tIns="0" rIns="798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участников-мастеров п/о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973" y="2118160"/>
        <a:ext cx="2670425" cy="13579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AC171-D677-41AA-9AFD-E5AB5EA92CB9}">
      <dsp:nvSpPr>
        <dsp:cNvPr id="0" name=""/>
        <dsp:cNvSpPr/>
      </dsp:nvSpPr>
      <dsp:spPr>
        <a:xfrm>
          <a:off x="0" y="716072"/>
          <a:ext cx="330703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7351-E374-454B-AF2B-9B700437394E}">
      <dsp:nvSpPr>
        <dsp:cNvPr id="0" name=""/>
        <dsp:cNvSpPr/>
      </dsp:nvSpPr>
      <dsp:spPr>
        <a:xfrm>
          <a:off x="165351" y="37112"/>
          <a:ext cx="2864485" cy="1357920"/>
        </a:xfrm>
        <a:prstGeom prst="roundRect">
          <a:avLst/>
        </a:prstGeom>
        <a:solidFill>
          <a:srgbClr val="BDFF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499" tIns="0" rIns="874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профессий и специальностей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351" y="37112"/>
        <a:ext cx="2864485" cy="1357920"/>
      </dsp:txXfrm>
    </dsp:sp>
    <dsp:sp modelId="{1167B4A6-7AA0-4D67-A85D-6FE002D6542E}">
      <dsp:nvSpPr>
        <dsp:cNvPr id="0" name=""/>
        <dsp:cNvSpPr/>
      </dsp:nvSpPr>
      <dsp:spPr>
        <a:xfrm>
          <a:off x="0" y="2802632"/>
          <a:ext cx="330703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E9FB3-8E5B-4309-9701-FFAB93247DEC}">
      <dsp:nvSpPr>
        <dsp:cNvPr id="0" name=""/>
        <dsp:cNvSpPr/>
      </dsp:nvSpPr>
      <dsp:spPr>
        <a:xfrm>
          <a:off x="165351" y="2123672"/>
          <a:ext cx="2864485" cy="1357920"/>
        </a:xfrm>
        <a:prstGeom prst="roundRect">
          <a:avLst/>
        </a:prstGeom>
        <a:solidFill>
          <a:srgbClr val="BDFF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499" tIns="0" rIns="874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240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участников-мастеров п/о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351" y="2123672"/>
        <a:ext cx="2864485" cy="135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0.16943</cdr:x>
      <cdr:y>0.38347</cdr:y>
    </cdr:from>
    <cdr:to>
      <cdr:x>0.28458</cdr:x>
      <cdr:y>0.46554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2999" y="2018729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МСМТ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0.30882</cdr:x>
      <cdr:y>0.26036</cdr:y>
    </cdr:from>
    <cdr:to>
      <cdr:x>0.42397</cdr:x>
      <cdr:y>0.34243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69183" y="1370657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ЮУГК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0.48458</cdr:x>
      <cdr:y>0.3014</cdr:y>
    </cdr:from>
    <cdr:to>
      <cdr:x>0.59973</cdr:x>
      <cdr:y>0.38347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57415" y="1586681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ЧелПК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0.67246</cdr:x>
      <cdr:y>0.17829</cdr:y>
    </cdr:from>
    <cdr:to>
      <cdr:x>0.78761</cdr:x>
      <cdr:y>0.26036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89663" y="938609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ЧРТ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0.78155</cdr:x>
      <cdr:y>0.12358</cdr:y>
    </cdr:from>
    <cdr:to>
      <cdr:x>0.8967</cdr:x>
      <cdr:y>0.20565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85807" y="650577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ПК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0.85427</cdr:x>
      <cdr:y>0</cdr:y>
    </cdr:from>
    <cdr:to>
      <cdr:x>0.96943</cdr:x>
      <cdr:y>0.08207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149903" y="0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ЧЭнК</a:t>
          </a:r>
          <a:endParaRPr lang="ru-RU" sz="20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E4F08-3E25-41B5-B415-B87294F43734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995D94-AE14-4722-BFD6-A6B38C13F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4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A484AE-98AF-4A04-9F6D-EBEEFF6DF991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741C9B-0160-4773-8342-FFAE405CE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57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EA54B0-6FD6-45FC-A952-868F406555F7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25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40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37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2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1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36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569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65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46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40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3CC00-4D56-4C5D-9E17-40B5D82D05B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328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641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941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22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670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564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009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131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39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590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169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27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08E4D-8187-474B-B57E-17F5823B2068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744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535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983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098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504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403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495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105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49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338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049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6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8B5C6-7E01-4615-9831-C3FB8B8BF729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7685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383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873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774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882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404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807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7192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59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1189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4674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93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363AD2-6AF6-409D-9189-C61BF3FF87DB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0505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433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5508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255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6725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927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3331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5481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69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3056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70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6049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71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88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4B653B-DFCC-4F70-AE56-A703D6A7C635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9482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72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8423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73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6657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EA54B0-6FD6-45FC-A952-868F406555F7}" type="slidenum">
              <a:rPr lang="ru-RU" altLang="ru-RU" smtClean="0">
                <a:solidFill>
                  <a:srgbClr val="000000"/>
                </a:solidFill>
              </a:rPr>
              <a:pPr/>
              <a:t>74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1762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EA54B0-6FD6-45FC-A952-868F406555F7}" type="slidenum">
              <a:rPr lang="ru-RU" altLang="ru-RU" smtClean="0">
                <a:solidFill>
                  <a:srgbClr val="000000"/>
                </a:solidFill>
              </a:rPr>
              <a:pPr/>
              <a:t>75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40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E5092-8FF9-457D-8A7E-1964FBFAB863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40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70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493D2-D6F3-4E10-813C-9A6135CB031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39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50D5-55A8-41F0-B583-14B46FBC9537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AC39-B068-4379-A1B4-5154669FB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1681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81C-8B7D-4E64-9733-50CE55175866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8DE3-9891-4753-A1D8-8E4D4F004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1121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9023-09A9-40BC-9AF7-9D30203882FA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6B1E-1B49-4A35-B75D-0E1CE8C98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4012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19CF-E37F-45A5-B6DF-0135FF846C33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7C1A-23C1-4BE2-864B-2E200443D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93404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4F42-35F1-4343-983F-B206B9D85C38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B195-914D-47C0-B70D-53E1226FA3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3902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0FAB-6ADD-4FA2-A7FA-C7C5FD99D399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D462-7C73-427E-A811-DD4BA477A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54969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0DF3-38D7-4E25-885C-A74EAB512853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9C5D-1436-4D85-87A8-9F1F63E6C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4788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9D61-58F8-4F9A-891D-7EEC9177841A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FA3E-4115-4F52-AE03-ED07C4EB42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7019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82AF-47FC-466B-B250-7FB4E65C4E55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0927-977D-4A40-9F97-EF26D74759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40087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9B61-8593-4698-8E3F-8091FAFE67BB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2362-5003-45C6-B807-1068A7E77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81668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5240-D053-4E2E-AC92-921EBF36E6D1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B344-60CA-4463-962A-0B28C1B18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68804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BF82-F64A-4382-8216-7D7E1004A531}" type="datetime1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7FBB05-0A2D-4E79-A0DD-04B63188D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65855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536" y="1628800"/>
            <a:ext cx="8051800" cy="3097451"/>
          </a:xfrm>
          <a:solidFill>
            <a:srgbClr val="FFFFFF">
              <a:alpha val="34118"/>
            </a:srgbClr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b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открытого регионального чемпионата </a:t>
            </a:r>
            <a:b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профессионалы» (WorldSkills </a:t>
            </a:r>
            <a:r>
              <a:rPr lang="ru-RU" sz="2400" b="1" dirty="0" err="1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Южный Урал 2016-2017 </a:t>
            </a:r>
            <a:b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областных конкурсов и олимпиад профессионального мастерства  для </a:t>
            </a:r>
            <a:r>
              <a:rPr lang="ru-RU" sz="2400" b="1" dirty="0" smtClean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студентов и  </a:t>
            </a:r>
            <a:r>
              <a:rPr lang="ru-RU" sz="2400" b="1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мастеров производственного обучения (2017)</a:t>
            </a:r>
            <a:endParaRPr lang="ru-RU" sz="2400" b="1" dirty="0">
              <a:ln w="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117130" y="436603"/>
            <a:ext cx="759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Verdana" panose="020B0604030504040204" pitchFamily="34" charset="0"/>
              </a:rPr>
              <a:t>Министерство образования и науки Челябинской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334" y="1124744"/>
            <a:ext cx="116962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888088" y="5517232"/>
            <a:ext cx="48635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Verdana" panose="020B0604030504040204" pitchFamily="34" charset="0"/>
              </a:rPr>
              <a:t>Статирова О.И., начальник Управления профессионального образования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3334" y="5373216"/>
            <a:ext cx="116962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761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6027" y="-239708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357550"/>
              </p:ext>
            </p:extLst>
          </p:nvPr>
        </p:nvGraphicFramePr>
        <p:xfrm>
          <a:off x="263352" y="1752160"/>
          <a:ext cx="11737305" cy="515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78488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компетенции, в том числе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компетенции, в том числе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костюма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моды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Флористика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железнодорожным транспортом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спорт» (презентационная)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«Бухгалтерский учет» (презентационная)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«Программные решения для бизнеса» (презентационная)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«Графический дизайн»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«Администрирование отеля»</a:t>
                      </a: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интерьера»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«Ремонт и обслуживание легковых автомобилей»</a:t>
                      </a: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«Мультимедийная 3D графика»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«Визуальный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мерчендайзинг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витринистика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3497" y="1292373"/>
            <a:ext cx="2016223" cy="40011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  <a:endParaRPr lang="ru-RU" altLang="ru-RU" sz="20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3024" y="1292373"/>
            <a:ext cx="2016223" cy="40011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2016-2017</a:t>
            </a:r>
            <a:endParaRPr lang="ru-RU" altLang="ru-RU" sz="20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486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405283" cy="128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66490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4361242"/>
              </p:ext>
            </p:extLst>
          </p:nvPr>
        </p:nvGraphicFramePr>
        <p:xfrm>
          <a:off x="263348" y="1556792"/>
          <a:ext cx="1173731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6"/>
                <a:gridCol w="3456384"/>
                <a:gridCol w="4032450"/>
              </a:tblGrid>
              <a:tr h="12505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5738" indent="-185738" algn="l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ctr">
                        <a:tabLst>
                          <a:tab pos="271463" algn="l"/>
                        </a:tabLs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5738" indent="-185738" algn="l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ctr">
                        <a:tabLst>
                          <a:tab pos="271463" algn="l"/>
                        </a:tabLs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5738" indent="-185738" algn="l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Волонтеры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ctr">
                        <a:tabLst>
                          <a:tab pos="271463" algn="l"/>
                        </a:tabLs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5738" indent="-185738" algn="l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ctr">
                        <a:tabLst>
                          <a:tab pos="271463" algn="l"/>
                        </a:tabLs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4900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8438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405283" cy="128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66490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2467762"/>
              </p:ext>
            </p:extLst>
          </p:nvPr>
        </p:nvGraphicFramePr>
        <p:xfrm>
          <a:off x="263348" y="1285602"/>
          <a:ext cx="11737308" cy="560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363"/>
                <a:gridCol w="84969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5738" indent="-185738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1.Трехгорный технологический институт ФГАОУ ВПО «Национальный исследовательский ядерный университет «МИФИ»</a:t>
                      </a:r>
                    </a:p>
                    <a:p>
                      <a:pPr marL="185738" indent="-185738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2.Многопрофильный колледж ФГБОУ ВПО МГТУ им. Г.И. Носова</a:t>
                      </a:r>
                    </a:p>
                    <a:p>
                      <a:pPr marL="185738" indent="-185738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3.Технологический колледж ФГБОУ ВПО «Южно-Уральский государственный университет» (НИУ)»</a:t>
                      </a:r>
                    </a:p>
                    <a:p>
                      <a:pPr marL="185738" indent="-185738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4.ФГБОУ ВПО «Челябинская государственная академия культуры и искусств»</a:t>
                      </a:r>
                    </a:p>
                    <a:p>
                      <a:pPr marL="185738" indent="-185738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5.НОУ ВПО «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Русско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Британский Институт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1.Трехгорный технологический институт НИЯУ МИФИ - филиал ФГАОУ ВО НИЯУ МИФИ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2.Многопрофильный колледж ФГБОУ «МГТУ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им.Г.И.Носова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3.Колледж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ИСТиС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ФГАОУ ВО «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ЮУрГУ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(НИУ)»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4.ФГБОУ ВО «Челябинский государственный институт культуры»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5.ЧОУ ВО «Русско-Британский институт управления»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6.ФГБОУ ВО «Южно-Уральский государственный гуманитарно-педагогический университет»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7.ФГБОУ ВО «Магнитогорский государственный технический университет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им.Г.И.Носова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8.Снежинский физико-технический институт – филиал ФГАОУ ВО «Национальный исследовательский ядерный университет «МИФИ»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9.Троицкий авиационный технический колледж - филиал ФГБОУ ВО «МГТУ ГА»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10.Колледж ФГБОУ ВО «Челябинский государственный университет»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11.Красноармейский автомобилестроительный колледж - филиал ФГБОУ «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РАНХиГС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12.Челябинский колледж физической культуры ФГБОУ ВО «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УралГУФК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13.АНО ПОО «Челябинский колледж «Комитент»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14.ПОУ «Колледж права и экономики»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15.НОУ СПО «Челябинский юридический колледж»</a:t>
                      </a:r>
                    </a:p>
                    <a:p>
                      <a:pPr marL="271463" indent="-271463">
                        <a:tabLst>
                          <a:tab pos="2714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16.Муниципальное учреждение «Спортивная школа № 3» города Магнитогорска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4626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6027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465355"/>
              </p:ext>
            </p:extLst>
          </p:nvPr>
        </p:nvGraphicFramePr>
        <p:xfrm>
          <a:off x="263352" y="1752160"/>
          <a:ext cx="11737306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8592"/>
                <a:gridCol w="64087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Ашинский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индустриальный техникум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Бакальский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техникум профессиональных технологий и сервиса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Катав-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Иванвский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индустриальный техникум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машиностроительный колледж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педагогический колледж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Симский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механический техникум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Троицкий педагогический колледж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Троицкий технологический техникум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7188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Ашинский индустриальный техникум</a:t>
                      </a:r>
                    </a:p>
                    <a:p>
                      <a:pPr marL="0" indent="357188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	Троицкий технологический техникум</a:t>
                      </a:r>
                    </a:p>
                    <a:p>
                      <a:pPr marL="0" indent="357188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	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Чебаркульский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профессиональный техникум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6028" y="1292373"/>
            <a:ext cx="1005462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Не принимали </a:t>
            </a:r>
            <a:r>
              <a:rPr lang="ru-RU" altLang="ru-RU" sz="2000" b="1" i="1" dirty="0">
                <a:solidFill>
                  <a:srgbClr val="000099"/>
                </a:solidFill>
                <a:latin typeface="Arial" panose="020B0604020202020204" pitchFamily="34" charset="0"/>
              </a:rPr>
              <a:t>участие в чемпионате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013" y="5908430"/>
            <a:ext cx="19127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17% ПОО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8208" y="5908430"/>
            <a:ext cx="19127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6,7% ПОО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972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6027" y="-239708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586592"/>
              </p:ext>
            </p:extLst>
          </p:nvPr>
        </p:nvGraphicFramePr>
        <p:xfrm>
          <a:off x="263351" y="2281648"/>
          <a:ext cx="1173730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78488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Ресторанный сервис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Ресторанный сервис</a:t>
                      </a:r>
                    </a:p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	Администрирование отеля</a:t>
                      </a:r>
                    </a:p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	Мультимедийная 3D графика</a:t>
                      </a:r>
                    </a:p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	Дизайн интерьера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6028" y="1292373"/>
            <a:ext cx="1005462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000099"/>
                </a:solidFill>
                <a:latin typeface="Arial" panose="020B0604020202020204" pitchFamily="34" charset="0"/>
              </a:rPr>
              <a:t>МЫ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совсем </a:t>
            </a:r>
            <a:r>
              <a:rPr lang="ru-RU" altLang="ru-RU" sz="2000" b="1" i="1" dirty="0">
                <a:solidFill>
                  <a:srgbClr val="000099"/>
                </a:solidFill>
                <a:latin typeface="Arial" panose="020B0604020202020204" pitchFamily="34" charset="0"/>
              </a:rPr>
              <a:t>не принимали участие в компетенциях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16" y="4078183"/>
            <a:ext cx="25608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9% компетенций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1976" y="4162194"/>
            <a:ext cx="28803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12,5% компетенций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355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6027" y="-164492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1773437"/>
              </p:ext>
            </p:extLst>
          </p:nvPr>
        </p:nvGraphicFramePr>
        <p:xfrm>
          <a:off x="263352" y="1752160"/>
          <a:ext cx="11737305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4161272"/>
                <a:gridCol w="4407681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(всего 22 компетенции)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 (всего 33 компетенции)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призеров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GOLD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(95%)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SILVER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из 22 (81%)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из 34 (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BRONZE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из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(54%)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из 32 (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6028" y="1292373"/>
            <a:ext cx="1005462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Результаты больше 500 баллов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2628967"/>
              </p:ext>
            </p:extLst>
          </p:nvPr>
        </p:nvGraphicFramePr>
        <p:xfrm>
          <a:off x="241788" y="3905604"/>
          <a:ext cx="11738033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068"/>
                <a:gridCol w="5163737"/>
                <a:gridCol w="864099"/>
                <a:gridCol w="1152129"/>
              </a:tblGrid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ЗлатИК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ЮУМК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WEB-дизайн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ЧЭнК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Инженерная графика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УКИТТ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КИИТ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станках с ЧПУ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Бухгалтерский учет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ЮУГК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ФГБОУ ВО «Южно-Уральский государственный гуманитарно-педагогический университет»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099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6027" y="-239708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1729089"/>
              </p:ext>
            </p:extLst>
          </p:nvPr>
        </p:nvGraphicFramePr>
        <p:xfrm>
          <a:off x="263352" y="1752160"/>
          <a:ext cx="11737309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6264"/>
                <a:gridCol w="4608512"/>
                <a:gridCol w="4752533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(всего 22 компетенции)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 (всего 33 компетенции)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MEDALLION FOR EXCELLENCE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Сварочные технологии (4-8 места)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 (4 место)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Поварское дело (4-12 места)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 (4-5 места)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дизайн (4 место)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WEB-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(4 место)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Инженерная графика CAD (4 место)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Инженерная графика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(4-6 места)</a:t>
                      </a:r>
                      <a:endParaRPr lang="en-US" sz="20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3476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 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место)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Парикмахерское искусство (4 место)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Дошкольное воспитание (4 место)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Электромонтаж (4-5 места)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6028" y="1292373"/>
            <a:ext cx="1005462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Результаты больше 500 баллов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9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66490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5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8319051"/>
              </p:ext>
            </p:extLst>
          </p:nvPr>
        </p:nvGraphicFramePr>
        <p:xfrm>
          <a:off x="122561" y="1698303"/>
          <a:ext cx="11881319" cy="526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12818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09229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IV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8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8954939"/>
              </p:ext>
            </p:extLst>
          </p:nvPr>
        </p:nvGraphicFramePr>
        <p:xfrm>
          <a:off x="324504" y="1713756"/>
          <a:ext cx="11676152" cy="4667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6032"/>
                <a:gridCol w="1080120"/>
              </a:tblGrid>
              <a:tr h="27640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энергетический колледж им. С.М. Кирова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колледж г. Магнитогорск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радиотехнический техникум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техникум технологий и экономики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7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строительно-монтажный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техникум,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профессиональный колледж, Магнитогорский педагогический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Троицкий педагогический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колледж, Южно-Уральский многопрофильный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машиностроительный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Катав-Ивановский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техникум, </a:t>
                      </a:r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Карталинский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многоотраслевой техникум, Первомайский техникум промышленности строительных материалов, </a:t>
                      </a:r>
                      <a:b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геологоразведочный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механико-технологический техникум, </a:t>
                      </a:r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педагогический колледж, Златоустовский педагогический колледж, </a:t>
                      </a:r>
                      <a:b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Бакальский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техникум профессиональных технологий и сервиса</a:t>
                      </a:r>
                    </a:p>
                  </a:txBody>
                  <a:tcPr marL="9484" marR="9484" marT="9484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3341" y="1380049"/>
            <a:ext cx="38884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Положительная динамика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809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09229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8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759511"/>
              </p:ext>
            </p:extLst>
          </p:nvPr>
        </p:nvGraphicFramePr>
        <p:xfrm>
          <a:off x="335360" y="2060848"/>
          <a:ext cx="11500025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3168"/>
                <a:gridCol w="9868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технологический колледж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Саткинский политехнический техникум имени А.К. Савина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индустриальный колледж им. П.П. Аносова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Коркинский горно-строительный техникум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Южноуральский энергетический техникум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государственный промышленно-гуманитарный техникум им. </a:t>
                      </a:r>
                      <a:r>
                        <a:rPr lang="ru-RU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А.В.Яковлева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Верхнеуральский агротехнологический техникум – казачий кадетский корпус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техникум промышленности и городского хозяйства имени Я.П.Осадчего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Озерский 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04520" y="1506466"/>
            <a:ext cx="380317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Отрицательная динамика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458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11" b="33099"/>
          <a:stretch/>
        </p:blipFill>
        <p:spPr bwMode="auto">
          <a:xfrm>
            <a:off x="74886" y="1205619"/>
            <a:ext cx="11953328" cy="55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63352" y="1124600"/>
            <a:ext cx="11809312" cy="20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 bwMode="auto">
          <a:xfrm>
            <a:off x="263352" y="1663700"/>
            <a:ext cx="11593288" cy="1081088"/>
          </a:xfrm>
          <a:prstGeom prst="rect">
            <a:avLst/>
          </a:prstGeom>
          <a:solidFill>
            <a:schemeClr val="bg2">
              <a:alpha val="85098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ru-RU" sz="2000" dirty="0">
                <a:latin typeface="Arial"/>
              </a:rPr>
              <a:t>«Развитие  профессиональных  компетенций, повышение престижа высококвалифицированных кадров, демонстрация важности компетенций для экономического роста и личного успеха»</a:t>
            </a:r>
          </a:p>
          <a:p>
            <a:pPr algn="just" eaLnBrk="1" hangingPunct="1">
              <a:defRPr/>
            </a:pPr>
            <a:endParaRPr lang="ru-RU" sz="2000" dirty="0">
              <a:latin typeface="Arial"/>
            </a:endParaRPr>
          </a:p>
        </p:txBody>
      </p:sp>
      <p:sp>
        <p:nvSpPr>
          <p:cNvPr id="6151" name="Заголовок 1"/>
          <p:cNvSpPr txBox="1">
            <a:spLocks/>
          </p:cNvSpPr>
          <p:nvPr/>
        </p:nvSpPr>
        <p:spPr bwMode="auto">
          <a:xfrm>
            <a:off x="4524375" y="1195388"/>
            <a:ext cx="3384550" cy="5191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МИССИЯ 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WORLD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KILLS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34033" y="3732458"/>
            <a:ext cx="2541588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75 стран-участниц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19536" y="363541"/>
            <a:ext cx="6859587" cy="519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WSI</a:t>
            </a:r>
            <a:r>
              <a:rPr lang="en-US" altLang="ru-RU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- </a:t>
            </a:r>
            <a:r>
              <a:rPr lang="ru-RU" altLang="ru-RU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МЕЖДУНАРОДНОЕ</a:t>
            </a:r>
            <a:br>
              <a:rPr lang="ru-RU" altLang="ru-RU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НЕКОММЕРЧЕСКОЕ ДВИЖЕНИЕ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253084" y="2975220"/>
            <a:ext cx="2182813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с 1950 года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253083" y="4489695"/>
            <a:ext cx="3492500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43 мировых чемпионата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7678736" y="4489695"/>
            <a:ext cx="4186238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2015 г. – Бразилия (Сан-Паулу) 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7678736" y="5159620"/>
            <a:ext cx="4186238" cy="7604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2017 г. - Объединенные арабские эмираты (Абу-Даби)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7678736" y="6045445"/>
            <a:ext cx="3316288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0099"/>
                </a:solidFill>
              </a:rPr>
              <a:t>2019 г. – Россия (Казань)</a:t>
            </a: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4" y="60975"/>
            <a:ext cx="10223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5" descr="celyabinsky_oblast_gerb-600x82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662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09229" y="-185851"/>
            <a:ext cx="10213701" cy="129539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8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04112" y="1400087"/>
            <a:ext cx="473127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ЛУЧШИЕ РЕЗУЛЬТАТЫ 2016-2017</a:t>
            </a:r>
            <a:endParaRPr lang="ru-RU" altLang="ru-RU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4570716"/>
              </p:ext>
            </p:extLst>
          </p:nvPr>
        </p:nvGraphicFramePr>
        <p:xfrm>
          <a:off x="1239304" y="1905343"/>
          <a:ext cx="9058215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9544"/>
                <a:gridCol w="5986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энергетический колледж им. С.М. Кирова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колледж г. Магнитогорск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Озерский 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радиотехнический техникум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механико-технологический 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педагогический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многопрофильный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техникум технологий и экономики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профессиональный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государственный колледж индустрии питания и торговли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индустриальный колледж им. П.П. Аносова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технологический колледж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229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64" y="2380051"/>
            <a:ext cx="11449272" cy="609789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наиболее одаренных и талантливых студентов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96664" y="4820420"/>
            <a:ext cx="11449272" cy="655975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мотивации и творческой активности педагогических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96664" y="3226818"/>
            <a:ext cx="11449272" cy="1345938"/>
          </a:xfrm>
          <a:prstGeom prst="homePlate">
            <a:avLst>
              <a:gd name="adj" fmla="val 2664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качества профессиональной подготовки студентов, обучающихся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программам среднего профессионального образования,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дальнейшее совершенствование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профессиональной компетентности, реализация творческого потенциала обучающихся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347" y="1630840"/>
            <a:ext cx="152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3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9874" y="1263035"/>
            <a:ext cx="228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4844" y="1211090"/>
            <a:ext cx="6813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Times New Roman" panose="02020603050405020304" pitchFamily="18" charset="0"/>
              </a:rPr>
              <a:t>студенты, обучающиеся </a:t>
            </a:r>
            <a:r>
              <a:rPr lang="ru-RU" sz="2000" dirty="0">
                <a:ea typeface="Times New Roman" panose="02020603050405020304" pitchFamily="18" charset="0"/>
              </a:rPr>
              <a:t>по программам </a:t>
            </a:r>
            <a:r>
              <a:rPr lang="ru-RU" sz="2000" dirty="0" smtClean="0">
                <a:ea typeface="Times New Roman" panose="02020603050405020304" pitchFamily="18" charset="0"/>
              </a:rPr>
              <a:t>СПО в</a:t>
            </a:r>
            <a:r>
              <a:rPr lang="ru-RU" sz="2000" b="1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образовательных организациях Челябинской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7602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94489E-CF02-4D23-BC16-8FDD082BCBA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113" y="1570038"/>
            <a:ext cx="303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45984859"/>
              </p:ext>
            </p:extLst>
          </p:nvPr>
        </p:nvGraphicFramePr>
        <p:xfrm>
          <a:off x="7596314" y="2147889"/>
          <a:ext cx="2990724" cy="39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61238" y="1530351"/>
            <a:ext cx="3035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7338" y="1570038"/>
            <a:ext cx="303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581267913"/>
              </p:ext>
            </p:extLst>
          </p:nvPr>
        </p:nvGraphicFramePr>
        <p:xfrm>
          <a:off x="4439816" y="2188629"/>
          <a:ext cx="3019474" cy="398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926726652"/>
              </p:ext>
            </p:extLst>
          </p:nvPr>
        </p:nvGraphicFramePr>
        <p:xfrm>
          <a:off x="1098261" y="2191722"/>
          <a:ext cx="3204530" cy="39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20" name="Рисунок 5" descr="celyabinsky_oblast_gerb-600x824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7955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5879331"/>
              </p:ext>
            </p:extLst>
          </p:nvPr>
        </p:nvGraphicFramePr>
        <p:xfrm>
          <a:off x="1573362" y="1751184"/>
          <a:ext cx="9203159" cy="4427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8543"/>
                <a:gridCol w="1174872"/>
                <a:gridCol w="1174872"/>
                <a:gridCol w="1174872"/>
              </a:tblGrid>
              <a:tr h="597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 - и теплоэнергетика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экология и биотехнологии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6877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геология, горное дело, нефтегазовое дело и геодезия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материалов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наземного транспорта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  <a:endParaRPr lang="ru-RU" sz="20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и рыбное хозяйство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  <a:tr h="34916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71170" y="1242672"/>
            <a:ext cx="48965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Распределение участников по УГС</a:t>
            </a:r>
            <a:endParaRPr lang="ru-RU" altLang="ru-RU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868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31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7527" y="1263035"/>
            <a:ext cx="460564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КАЧЕСТВО РЕЗУЛЬТАТОВ</a:t>
            </a:r>
            <a:endParaRPr lang="ru-RU" altLang="ru-RU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13881"/>
              </p:ext>
            </p:extLst>
          </p:nvPr>
        </p:nvGraphicFramePr>
        <p:xfrm>
          <a:off x="767409" y="1776414"/>
          <a:ext cx="11067975" cy="4232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6535"/>
                <a:gridCol w="2350720"/>
                <a:gridCol w="2350720"/>
              </a:tblGrid>
              <a:tr h="465105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2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1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и теплоэнергетика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ЗлатИК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9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материалов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ЮУМК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наземного транспорта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ЧДСТ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и рыбное хозяйство</a:t>
                      </a:r>
                      <a:endParaRPr lang="ru-RU" sz="2000" b="0" i="1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ААТ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12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геология, горное дело, нефтегазовое дело и геодезия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0698" y="1250524"/>
            <a:ext cx="422937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max=100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баллов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60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31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710" y="1406595"/>
            <a:ext cx="11504149" cy="548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3539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464" y="780058"/>
            <a:ext cx="11815072" cy="52978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0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2327529"/>
              </p:ext>
            </p:extLst>
          </p:nvPr>
        </p:nvGraphicFramePr>
        <p:xfrm>
          <a:off x="5497240" y="1293036"/>
          <a:ext cx="6480720" cy="4998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5233"/>
                <a:gridCol w="615487"/>
              </a:tblGrid>
              <a:tr h="43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машиностроительный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Южноуральский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энергетический 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колледж индустрии питания и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промышленно-гуманитарный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Коркинский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горно-строительный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8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строительно-монтажный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Озерский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6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энергетический колледж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7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Копейский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8117" marT="8117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5480" y="143269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Отрицательная динамика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738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620" y="1512916"/>
            <a:ext cx="11815072" cy="529788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7197206"/>
              </p:ext>
            </p:extLst>
          </p:nvPr>
        </p:nvGraphicFramePr>
        <p:xfrm>
          <a:off x="188464" y="1263035"/>
          <a:ext cx="6480720" cy="5218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5233"/>
                <a:gridCol w="615487"/>
              </a:tblGrid>
              <a:tr h="43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Бакальский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технологий и сервиса 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Чебаркульский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9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многопрофильный 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механико-технологический техникум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4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Ашинский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Верхнеуральский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агротехнологический техникум - казачий кадетский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Катав-Ивановский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геологоразведочный 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79458" y="139920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Положительная динамика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034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2928637"/>
              </p:ext>
            </p:extLst>
          </p:nvPr>
        </p:nvGraphicFramePr>
        <p:xfrm>
          <a:off x="263352" y="1822237"/>
          <a:ext cx="5832649" cy="475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0614"/>
                <a:gridCol w="652035"/>
              </a:tblGrid>
              <a:tr h="454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 им.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П.П.Аносова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Копейский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машиностроительный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12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5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многопрофильный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73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энергетический колледж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02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Коркинский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горно-строит. </a:t>
                      </a: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техникум»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25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Южноуральский</a:t>
                      </a: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энергетический техникум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Аргаяшский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аграрный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12976" y="1364019"/>
            <a:ext cx="11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7221" y="1124744"/>
            <a:ext cx="647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МАКСИМАЛЬНЫЕ РЕЗУЛЬТАТЫ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9099" y="1349442"/>
            <a:ext cx="11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9719269"/>
              </p:ext>
            </p:extLst>
          </p:nvPr>
        </p:nvGraphicFramePr>
        <p:xfrm>
          <a:off x="6240016" y="1822236"/>
          <a:ext cx="5595368" cy="465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102"/>
                <a:gridCol w="9292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многопрофильный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колледж им. П.П.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Аносова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Копейский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Аргаяшский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аграрный </a:t>
                      </a:r>
                      <a:r>
                        <a:rPr lang="ru-RU" sz="20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механико-технологический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9941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847528" y="1124744"/>
            <a:ext cx="8928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3" y="79653"/>
            <a:ext cx="1637036" cy="1506818"/>
          </a:xfrm>
          <a:prstGeom prst="rect">
            <a:avLst/>
          </a:prstGeom>
        </p:spPr>
      </p:pic>
      <p:pic>
        <p:nvPicPr>
          <p:cNvPr id="1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ОЛИМПИАДЫ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СТУДЕНТОВ 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0054" y="1457548"/>
            <a:ext cx="11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7221" y="1124744"/>
            <a:ext cx="647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МИНИМАЛЬНЫЕ РЕЗУЛЬТАТЫ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049" y="1447777"/>
            <a:ext cx="113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8491375"/>
              </p:ext>
            </p:extLst>
          </p:nvPr>
        </p:nvGraphicFramePr>
        <p:xfrm>
          <a:off x="218009" y="1921002"/>
          <a:ext cx="5898324" cy="4471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0531"/>
                <a:gridCol w="927793"/>
              </a:tblGrid>
              <a:tr h="539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Бакальский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технологий и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геологоразведочный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текстильной и легкой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Верхнеуральский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агротехнологический техникум - казачий кадетский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корпус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Катав-Ивановский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Чебаркульский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0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радиотехнический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2952846"/>
              </p:ext>
            </p:extLst>
          </p:nvPr>
        </p:nvGraphicFramePr>
        <p:xfrm>
          <a:off x="6240016" y="1921001"/>
          <a:ext cx="5595368" cy="448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886"/>
                <a:gridCol w="660482"/>
              </a:tblGrid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радиотехнический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текстильной и легкой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Южноуральский энергетический техникум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Каслинский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промышленно-гуманитарный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колледж имени В.П.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Омельченко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промышленности и городского хозяйства имени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Я.П.Осадчего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геологоразведочный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4987" marT="49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5641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" y="68264"/>
            <a:ext cx="10175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3025354" y="4565526"/>
            <a:ext cx="871296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2000" i="1" dirty="0">
                <a:solidFill>
                  <a:srgbClr val="002060"/>
                </a:solidFill>
                <a:latin typeface="Arial" panose="020B0604020202020204" pitchFamily="34" charset="0"/>
              </a:rPr>
              <a:t>«Во многом благодаря усилиям АСИ в России был запущен проект по проведению национального чемпионата рабочих профессий. Идея, безусловно, очень важная, интересная и востребованная, прежде всего с точки зрения повышения престижа рабочих профессий»</a:t>
            </a:r>
          </a:p>
        </p:txBody>
      </p:sp>
      <p:pic>
        <p:nvPicPr>
          <p:cNvPr id="10246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1" t="26454" b="12701"/>
          <a:stretch>
            <a:fillRect/>
          </a:stretch>
        </p:blipFill>
        <p:spPr bwMode="auto">
          <a:xfrm>
            <a:off x="1391616" y="1203443"/>
            <a:ext cx="92424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865162" y="420690"/>
            <a:ext cx="6913562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УЧРЕДИТЕЛИ </a:t>
            </a:r>
            <a:r>
              <a:rPr lang="en-US" altLang="ru-RU" sz="2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WorldSkills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Russia</a:t>
            </a:r>
            <a:endParaRPr lang="ru-RU" alt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254" y="3319464"/>
            <a:ext cx="11586393" cy="92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СОЮЗ «АГЕНТСТВО РАЗВИТИЯ ПРОФЕССИОНАЛЬНЫХ СООБЩЕСТВ И РАБОЧИХ КАДРОВ «ВОРЛДСКИЛЛС РОССИЯ»</a:t>
            </a:r>
          </a:p>
          <a:p>
            <a:pPr algn="ctr">
              <a:defRPr/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(распоряжение председателя Правительства РФ (от 8.10.2014 №1987-р))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08" r="9642"/>
          <a:stretch>
            <a:fillRect/>
          </a:stretch>
        </p:blipFill>
        <p:spPr bwMode="auto">
          <a:xfrm>
            <a:off x="342254" y="4335463"/>
            <a:ext cx="2484389" cy="22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263352" y="1124600"/>
            <a:ext cx="11809312" cy="20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5" descr="celyabinsky_oblast_gerb-600x82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948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7" y="2637712"/>
            <a:ext cx="11521280" cy="1028287"/>
          </a:xfrm>
          <a:prstGeom prst="homePlate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6C0000"/>
              </a:buClr>
              <a:buSzPct val="200000"/>
              <a:buNone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07367" y="5090733"/>
            <a:ext cx="11521280" cy="1019794"/>
          </a:xfrm>
          <a:prstGeom prst="homePlate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непрерывному профессиональному росту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самообразованию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образовательного процесса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07367" y="3853302"/>
            <a:ext cx="11521280" cy="1050129"/>
          </a:xfrm>
          <a:prstGeom prst="homePlate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C0000"/>
              </a:buClr>
              <a:buSzPct val="20000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процесса подготовки рабочих кадров и специалистов,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учебный процесс эффективных образовательных технологий, методик, приемов, обеспечивающих качество образовательного процесса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368" y="1905342"/>
            <a:ext cx="152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</p:txBody>
      </p:sp>
      <p:pic>
        <p:nvPicPr>
          <p:cNvPr id="14" name="Рисунок 5" descr="celyabinsky_oblast_gerb-600x8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83093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71966" y="251560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0194" y="1257833"/>
            <a:ext cx="96243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kern="0" dirty="0" smtClean="0">
                <a:ea typeface="Times New Roman" panose="02020603050405020304" pitchFamily="18" charset="0"/>
              </a:rPr>
              <a:t>мастера </a:t>
            </a:r>
            <a:r>
              <a:rPr lang="ru-RU" sz="2000" kern="0" dirty="0">
                <a:ea typeface="Times New Roman" panose="02020603050405020304" pitchFamily="18" charset="0"/>
              </a:rPr>
              <a:t>производственного обучения (</a:t>
            </a:r>
            <a:r>
              <a:rPr lang="ru-RU" sz="2000" kern="0" dirty="0" smtClean="0">
                <a:ea typeface="Times New Roman" panose="02020603050405020304" pitchFamily="18" charset="0"/>
              </a:rPr>
              <a:t>руководители </a:t>
            </a:r>
            <a:r>
              <a:rPr lang="ru-RU" sz="2000" kern="0" dirty="0">
                <a:ea typeface="Times New Roman" panose="02020603050405020304" pitchFamily="18" charset="0"/>
              </a:rPr>
              <a:t>практики из числа педагогических работников) областных государственных бюджетных и автономных учреждений – профессиональных  образовательных организаций</a:t>
            </a:r>
            <a:endParaRPr lang="ru-RU" sz="2000" kern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367" y="1256375"/>
            <a:ext cx="251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330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94489E-CF02-4D23-BC16-8FDD082BCBA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113" y="1570038"/>
            <a:ext cx="303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855869617"/>
              </p:ext>
            </p:extLst>
          </p:nvPr>
        </p:nvGraphicFramePr>
        <p:xfrm>
          <a:off x="7699238" y="2177604"/>
          <a:ext cx="3077282" cy="39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61238" y="1530351"/>
            <a:ext cx="3035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7338" y="1570038"/>
            <a:ext cx="303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325346348"/>
              </p:ext>
            </p:extLst>
          </p:nvPr>
        </p:nvGraphicFramePr>
        <p:xfrm>
          <a:off x="4439816" y="2188629"/>
          <a:ext cx="3019474" cy="398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4096474334"/>
              </p:ext>
            </p:extLst>
          </p:nvPr>
        </p:nvGraphicFramePr>
        <p:xfrm>
          <a:off x="880581" y="2177605"/>
          <a:ext cx="3307033" cy="39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65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6323575"/>
              </p:ext>
            </p:extLst>
          </p:nvPr>
        </p:nvGraphicFramePr>
        <p:xfrm>
          <a:off x="2063552" y="1916832"/>
          <a:ext cx="8424938" cy="4028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2"/>
                <a:gridCol w="1512169"/>
                <a:gridCol w="1224137"/>
              </a:tblGrid>
              <a:tr h="428163"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 - и теплоэнергетика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экология и биотехнологии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материалов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9952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наземного транспорта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19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и рыбное хозяйство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1170" y="1320733"/>
            <a:ext cx="48965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Распределение участников по УГС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734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613" y="1428532"/>
            <a:ext cx="11290771" cy="4755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225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613" y="1428532"/>
            <a:ext cx="11290771" cy="4755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8025" y="1828642"/>
            <a:ext cx="4339575" cy="367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02200" y="1428532"/>
            <a:ext cx="43700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6370545"/>
              </p:ext>
            </p:extLst>
          </p:nvPr>
        </p:nvGraphicFramePr>
        <p:xfrm>
          <a:off x="5493297" y="1442015"/>
          <a:ext cx="6459464" cy="4741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410"/>
                <a:gridCol w="908054"/>
              </a:tblGrid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Коркинский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горно-строительный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3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колледж им. П.П.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Аносова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3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колледж индустрии питания и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Миасский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4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промышленно-гуманитарный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Озерский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Троицкий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3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промышленности и городского хозяйства имени </a:t>
                      </a:r>
                      <a:r>
                        <a:rPr lang="ru-R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Я.П.Осадчего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8984" marT="8984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0039" y="1356255"/>
            <a:ext cx="3863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Отрицательная динамика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747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613" y="1428532"/>
            <a:ext cx="11290771" cy="4755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47928" y="1428532"/>
            <a:ext cx="2949428" cy="467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5785303"/>
              </p:ext>
            </p:extLst>
          </p:nvPr>
        </p:nvGraphicFramePr>
        <p:xfrm>
          <a:off x="263352" y="1334222"/>
          <a:ext cx="6192688" cy="5171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6630"/>
                <a:gridCol w="516058"/>
              </a:tblGrid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механико-технологический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Златоустовский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технологий и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Копейский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Первомайский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промышленности строительных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Бакальский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 технологий и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Магнитогорский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колледж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Саткинский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политехнический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Карталинский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многоотраслевой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автотранспортный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Каслинский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промышленно-гуманитарный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Симский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механический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Челябинский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дорожно­-строительный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609" marT="6609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85360" y="1350567"/>
            <a:ext cx="3863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Положительная динамика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425" y="1788554"/>
            <a:ext cx="4376687" cy="370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163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8885618"/>
              </p:ext>
            </p:extLst>
          </p:nvPr>
        </p:nvGraphicFramePr>
        <p:xfrm>
          <a:off x="1376958" y="1586409"/>
          <a:ext cx="9433048" cy="46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8748"/>
                <a:gridCol w="664300"/>
              </a:tblGrid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механико-технологический техникум»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технический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ПОО «Златоустовский техникум технологий и экономики»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499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«Копейский политехнический колледж им. С.В. Хохрякова»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«Аргаяшский аграрный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Южноуральский энергетический техникум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499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«Златоустовский индустриальный колледж им. П.П. Аносова»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многопрофильный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«Симский механический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дорожно­-строительный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499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ПОО «Магнитогорский технологический колледж имени В.П. Омельченко»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профессиональный колледж»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290" marT="929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7221" y="1124744"/>
            <a:ext cx="647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МАКСИМАЛЬНЫЕ РЕЗУЛЬТАТЫ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837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221" y="1124744"/>
            <a:ext cx="647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МИНИМАЛЬНЫЕ РЕЗУЛЬТАТЫ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7376947"/>
              </p:ext>
            </p:extLst>
          </p:nvPr>
        </p:nvGraphicFramePr>
        <p:xfrm>
          <a:off x="767408" y="1700808"/>
          <a:ext cx="10875107" cy="4715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7802"/>
                <a:gridCol w="1117305"/>
              </a:tblGrid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«Озерский технический колледж»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«Троицкий технологический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Южно-Уральский государственный колледж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техникум текстильной и легкой промышленности»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«Миасский геологоразведочный колледж»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«Катав-Ивановский индустриальный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«Чебаркульский профессиональный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«Коркинский горно-строительный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государственный колледж индустрии питания и торговли»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«Миасский строительный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«Миасский машиностроительный колледж»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«Усть-Катавский индустриально-технологический техникум»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«Челябинский энергетический колледж им. С.М. Кирова»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ГАПОУ Челябинской области «Политехнический колледж»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1" marR="7841" marT="7841" marB="0" anchor="b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423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31" name="Рисунок 5" descr="celyabinsky_oblast_gerb-600x8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7527" y="1263035"/>
            <a:ext cx="460564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КАЧЕСТВО РЕЗУЛЬТАТОВ</a:t>
            </a:r>
            <a:endParaRPr lang="ru-RU" altLang="ru-RU" sz="2000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5513329"/>
              </p:ext>
            </p:extLst>
          </p:nvPr>
        </p:nvGraphicFramePr>
        <p:xfrm>
          <a:off x="767409" y="1776414"/>
          <a:ext cx="10657183" cy="435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0239"/>
                <a:gridCol w="2263472"/>
                <a:gridCol w="2263472"/>
              </a:tblGrid>
              <a:tr h="5055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2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1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и теплоэнергетика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ЧМТТ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90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экология и биотехнологии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86,91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ЧелПК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90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материалов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ЧМТТ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наземного транспорта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ЧДСТ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и рыбное хозяйство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ААТ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0698" y="1250524"/>
            <a:ext cx="422937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max=100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баллов</a:t>
            </a:r>
            <a:endParaRPr lang="ru-RU" altLang="ru-RU" sz="2000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80581" y="304289"/>
            <a:ext cx="10213701" cy="734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КОНКУРСЫ</a:t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ПЕДАГОГОВ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16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21094" y="1925504"/>
            <a:ext cx="3348372" cy="3344597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40702" y="2229857"/>
            <a:ext cx="2764068" cy="2764068"/>
          </a:xfrm>
          <a:prstGeom prst="ellipse">
            <a:avLst/>
          </a:prstGeom>
          <a:solidFill>
            <a:srgbClr val="66FF66">
              <a:alpha val="41961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36746" y="2903178"/>
            <a:ext cx="11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85,4%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019" y="2323288"/>
            <a:ext cx="27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Эксперты в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WSR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9066" y="2993596"/>
            <a:ext cx="11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</a:t>
            </a:r>
            <a:r>
              <a:rPr lang="ru-RU" sz="24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400" b="1" dirty="0">
              <a:solidFill>
                <a:srgbClr val="00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2380" y="213879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C00"/>
                </a:solidFill>
              </a:rPr>
              <a:t>Эксперты в олимпиадах профмастерства (ОПМ)</a:t>
            </a:r>
            <a:endParaRPr lang="ru-RU" sz="2000" b="1" dirty="0">
              <a:solidFill>
                <a:srgbClr val="004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594" y="4005064"/>
            <a:ext cx="11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39,4%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624" y="5345463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ПЕРЕСЕЧЕНИЕ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949344" y="2873014"/>
            <a:ext cx="2571750" cy="171450"/>
          </a:xfrm>
          <a:custGeom>
            <a:avLst/>
            <a:gdLst>
              <a:gd name="connsiteX0" fmla="*/ 0 w 2571750"/>
              <a:gd name="connsiteY0" fmla="*/ 0 h 171450"/>
              <a:gd name="connsiteX1" fmla="*/ 1843088 w 2571750"/>
              <a:gd name="connsiteY1" fmla="*/ 0 h 171450"/>
              <a:gd name="connsiteX2" fmla="*/ 2571750 w 25717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171450">
                <a:moveTo>
                  <a:pt x="0" y="0"/>
                </a:moveTo>
                <a:lnTo>
                  <a:pt x="1843088" y="0"/>
                </a:lnTo>
                <a:lnTo>
                  <a:pt x="2571750" y="171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flipH="1">
            <a:off x="8204770" y="2993596"/>
            <a:ext cx="2571750" cy="171450"/>
          </a:xfrm>
          <a:custGeom>
            <a:avLst/>
            <a:gdLst>
              <a:gd name="connsiteX0" fmla="*/ 0 w 2571750"/>
              <a:gd name="connsiteY0" fmla="*/ 0 h 171450"/>
              <a:gd name="connsiteX1" fmla="*/ 1843088 w 2571750"/>
              <a:gd name="connsiteY1" fmla="*/ 0 h 171450"/>
              <a:gd name="connsiteX2" fmla="*/ 2571750 w 25717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171450">
                <a:moveTo>
                  <a:pt x="0" y="0"/>
                </a:moveTo>
                <a:lnTo>
                  <a:pt x="1843088" y="0"/>
                </a:lnTo>
                <a:lnTo>
                  <a:pt x="2571750" y="171450"/>
                </a:lnTo>
              </a:path>
            </a:pathLst>
          </a:custGeom>
          <a:noFill/>
          <a:ln>
            <a:solidFill>
              <a:srgbClr val="00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120336" y="336484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72 анкеты</a:t>
            </a:r>
            <a:endParaRPr lang="ru-RU" sz="2000" i="1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9666" y="336484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117 анкет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41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360" y="1336676"/>
            <a:ext cx="116652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3238" algn="just">
              <a:defRPr/>
            </a:pPr>
            <a:r>
              <a:rPr lang="ru-RU" sz="2000" dirty="0"/>
              <a:t>«… совместно с автономной некоммерческой организацией «Агентство стратегических инициатив по продвижению новых проектов» создать </a:t>
            </a:r>
            <a:r>
              <a:rPr lang="ru-RU" sz="2000" b="1" dirty="0"/>
              <a:t>систему мониторинга качества подготовки кадров</a:t>
            </a:r>
            <a:r>
              <a:rPr lang="ru-RU" sz="2000" dirty="0"/>
              <a:t>, установив, что одним из критериев качества такой подготовки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результаты участия региональных и отраслевых команд в национальных чемпионатах профессионального мастерств</a:t>
            </a:r>
            <a:r>
              <a:rPr lang="ru-RU" sz="2000" b="1" dirty="0">
                <a:solidFill>
                  <a:srgbClr val="000099"/>
                </a:solidFill>
              </a:rPr>
              <a:t>а</a:t>
            </a:r>
            <a:r>
              <a:rPr lang="ru-RU" sz="2000" dirty="0"/>
              <a:t>, в том числе в национальном чемпионате </a:t>
            </a:r>
            <a:r>
              <a:rPr lang="ru-RU" sz="2000" dirty="0">
                <a:solidFill>
                  <a:srgbClr val="C00000"/>
                </a:solidFill>
              </a:rPr>
              <a:t>"</a:t>
            </a:r>
            <a:r>
              <a:rPr lang="ru-RU" sz="2000" b="1" dirty="0" err="1">
                <a:solidFill>
                  <a:srgbClr val="C00000"/>
                </a:solidFill>
              </a:rPr>
              <a:t>Ворлдскиллс</a:t>
            </a:r>
            <a:r>
              <a:rPr lang="ru-RU" sz="2000" b="1" dirty="0">
                <a:solidFill>
                  <a:srgbClr val="C00000"/>
                </a:solidFill>
              </a:rPr>
              <a:t> Россия"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4033" y="299664"/>
            <a:ext cx="1011326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ПОСЛАНИЯ ПРЕЗИДЕНТА РОССИЙСКОЙ ФЕДЕРАЦИИ </a:t>
            </a:r>
            <a:b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ФЕДЕРАЛЬНОМУ СОБРАНИЮ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79376" y="3510957"/>
            <a:ext cx="2722562" cy="422275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3 декабря 2015 года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360" y="3667126"/>
            <a:ext cx="11665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3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«…Мы должны сформировать целую </a:t>
            </a:r>
            <a:r>
              <a:rPr lang="ru-RU" altLang="ru-RU" sz="2000" b="1" dirty="0">
                <a:latin typeface="Arial" panose="020B0604020202020204" pitchFamily="34" charset="0"/>
              </a:rPr>
              <a:t>систему национальных соревнований </a:t>
            </a:r>
            <a:r>
              <a:rPr lang="ru-RU" altLang="ru-RU" sz="2000" dirty="0">
                <a:latin typeface="Arial" panose="020B0604020202020204" pitchFamily="34" charset="0"/>
              </a:rPr>
              <a:t>для рабочих кадров. Предлагаю назвать эту систему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"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Молодые профессионалы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"</a:t>
            </a:r>
            <a:r>
              <a:rPr lang="ru-RU" altLang="ru-RU" sz="2000" dirty="0">
                <a:latin typeface="Arial" panose="020B0604020202020204" pitchFamily="34" charset="0"/>
              </a:rPr>
              <a:t>. </a:t>
            </a:r>
            <a:r>
              <a:rPr lang="ru-RU" altLang="ru-RU" sz="2000" b="1" dirty="0">
                <a:solidFill>
                  <a:srgbClr val="000099"/>
                </a:solidFill>
                <a:latin typeface="Arial" panose="020B0604020202020204" pitchFamily="34" charset="0"/>
              </a:rPr>
              <a:t>Очень важное направление!»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9376" y="1219482"/>
            <a:ext cx="2763837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5 декабря 2014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50" y="4838958"/>
            <a:ext cx="11806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2957513">
              <a:defRPr/>
            </a:pPr>
            <a:r>
              <a:rPr lang="ru-RU" sz="2000" dirty="0"/>
              <a:t>«…Важно воспитывать культуру исследовательской, инженерной работы</a:t>
            </a:r>
            <a:r>
              <a:rPr lang="ru-RU" sz="2000" dirty="0" smtClean="0"/>
              <a:t>… …</a:t>
            </a:r>
            <a:r>
              <a:rPr lang="ru-RU" sz="2000" dirty="0"/>
              <a:t>каждый ребёнок, подросток одарён, способен преуспеть и в науке, и в творчестве, и в спорте, в профессии и в жизни. </a:t>
            </a:r>
            <a:r>
              <a:rPr lang="ru-RU" sz="2000" b="1" dirty="0"/>
              <a:t>Раскрытие его талантов – это наша с вами задача, в этом – успех России.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76945" y="4682789"/>
            <a:ext cx="2722562" cy="422275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3 декабря 2016 года</a:t>
            </a:r>
          </a:p>
        </p:txBody>
      </p:sp>
      <p:pic>
        <p:nvPicPr>
          <p:cNvPr id="11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263352" y="1124600"/>
            <a:ext cx="11809312" cy="20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282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69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1548525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ОБРАЗОВАНИЕ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098054" y="1748580"/>
            <a:ext cx="13327011" cy="4328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173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92120" y="2992554"/>
            <a:ext cx="5043264" cy="33528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336" y="2105996"/>
            <a:ext cx="6273585" cy="4267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3592" y="1336635"/>
            <a:ext cx="3530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 smtClean="0">
                <a:ea typeface="Times New Roman" panose="02020603050405020304" pitchFamily="18" charset="0"/>
              </a:rPr>
              <a:t>Среднее значение </a:t>
            </a:r>
            <a:r>
              <a:rPr lang="ru-RU" sz="2000" i="1" dirty="0">
                <a:ea typeface="Times New Roman" panose="02020603050405020304" pitchFamily="18" charset="0"/>
              </a:rPr>
              <a:t>- </a:t>
            </a:r>
            <a:r>
              <a:rPr lang="ru-RU" sz="2000" i="1" dirty="0" smtClean="0">
                <a:ea typeface="Times New Roman" panose="02020603050405020304" pitchFamily="18" charset="0"/>
              </a:rPr>
              <a:t>26,28</a:t>
            </a:r>
            <a:r>
              <a:rPr lang="en-US" sz="2000" i="1" dirty="0" smtClean="0"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ea typeface="Times New Roman" panose="02020603050405020304" pitchFamily="18" charset="0"/>
              </a:rPr>
              <a:t>б.</a:t>
            </a:r>
            <a:endParaRPr lang="ru-RU" sz="20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8008" y="1319569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 smtClean="0">
                <a:ea typeface="Times New Roman" panose="02020603050405020304" pitchFamily="18" charset="0"/>
              </a:rPr>
              <a:t>(</a:t>
            </a:r>
            <a:r>
              <a:rPr lang="en-US" sz="2000" i="1" dirty="0" smtClean="0">
                <a:ea typeface="Times New Roman" panose="02020603050405020304" pitchFamily="18" charset="0"/>
              </a:rPr>
              <a:t>max=</a:t>
            </a:r>
            <a:r>
              <a:rPr lang="ru-RU" sz="2000" i="1" dirty="0" smtClean="0">
                <a:ea typeface="Times New Roman" panose="02020603050405020304" pitchFamily="18" charset="0"/>
              </a:rPr>
              <a:t>35)</a:t>
            </a:r>
            <a:endParaRPr lang="ru-RU" sz="2000" i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679937"/>
              </p:ext>
            </p:extLst>
          </p:nvPr>
        </p:nvGraphicFramePr>
        <p:xfrm>
          <a:off x="128225" y="2105996"/>
          <a:ext cx="6264696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отеля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Парикмахерское искусство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7477242"/>
              </p:ext>
            </p:extLst>
          </p:nvPr>
        </p:nvGraphicFramePr>
        <p:xfrm>
          <a:off x="6804560" y="2992554"/>
          <a:ext cx="5043264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9992"/>
                <a:gridCol w="7832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кладка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9336" y="1355473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12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" y="0"/>
            <a:ext cx="12190437" cy="6892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272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4037410"/>
              </p:ext>
            </p:extLst>
          </p:nvPr>
        </p:nvGraphicFramePr>
        <p:xfrm>
          <a:off x="1530229" y="2132856"/>
          <a:ext cx="8800675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7368" y="1308566"/>
            <a:ext cx="1142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Оцените (по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10-балльной системе)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свой уровень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работы в качестве 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эксперта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710237"/>
            <a:ext cx="1142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Средний </a:t>
            </a:r>
            <a:r>
              <a:rPr lang="ru-RU" sz="20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балл – 7,26</a:t>
            </a:r>
            <a:endParaRPr lang="ru-RU" sz="2000" b="1" i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121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4691271"/>
              </p:ext>
            </p:extLst>
          </p:nvPr>
        </p:nvGraphicFramePr>
        <p:xfrm>
          <a:off x="119336" y="2050340"/>
          <a:ext cx="5258025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401"/>
                <a:gridCol w="8146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дизайн </a:t>
                      </a:r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(</a:t>
                      </a:r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САПР)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отеля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решения для бизнеса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Парикмахерское искусство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357895"/>
              </p:ext>
            </p:extLst>
          </p:nvPr>
        </p:nvGraphicFramePr>
        <p:xfrm>
          <a:off x="5578489" y="2060848"/>
          <a:ext cx="633670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725"/>
                <a:gridCol w="93997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младших классов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кладка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7368" y="1308566"/>
            <a:ext cx="1142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Оцените (по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10-балльной системе) свой уровень работы в качестве 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эксперта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1622738"/>
            <a:ext cx="1142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Средний </a:t>
            </a:r>
            <a:r>
              <a:rPr lang="ru-RU" sz="20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балл – 7,26</a:t>
            </a:r>
            <a:endParaRPr lang="ru-RU" sz="2000" b="1" i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816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7299" y="1287414"/>
            <a:ext cx="11139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Оцените (по 10-балльной системе) уровень работы экспертов из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других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ПОО в Вашей экспертной группе (компетенции)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Средний балл – 7,23</a:t>
            </a:r>
            <a:endParaRPr lang="ru-RU" sz="2000" b="1" i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6639607"/>
              </p:ext>
            </p:extLst>
          </p:nvPr>
        </p:nvGraphicFramePr>
        <p:xfrm>
          <a:off x="1271463" y="2057400"/>
          <a:ext cx="10145819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7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9055830"/>
              </p:ext>
            </p:extLst>
          </p:nvPr>
        </p:nvGraphicFramePr>
        <p:xfrm>
          <a:off x="407368" y="1581080"/>
          <a:ext cx="5976664" cy="509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177"/>
                <a:gridCol w="919487"/>
              </a:tblGrid>
              <a:tr h="40776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отеля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1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дизайн CAD (САПР)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650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650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6145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4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4664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4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решения для бизнеса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650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026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123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650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Парикмахерское искусство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2650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9600252"/>
              </p:ext>
            </p:extLst>
          </p:nvPr>
        </p:nvGraphicFramePr>
        <p:xfrm>
          <a:off x="6672064" y="1581081"/>
          <a:ext cx="5171839" cy="4813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923367"/>
              </a:tblGrid>
              <a:tr h="4077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младших классов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2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кладка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352" y="113194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99"/>
                </a:solidFill>
                <a:ea typeface="Times New Roman" panose="02020603050405020304" pitchFamily="18" charset="0"/>
              </a:rPr>
              <a:t>Взаимооценка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 : средний балл – 7,23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271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8472430"/>
              </p:ext>
            </p:extLst>
          </p:nvPr>
        </p:nvGraphicFramePr>
        <p:xfrm>
          <a:off x="1778608" y="2146522"/>
          <a:ext cx="8800675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175" y="13029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Самооценка: средний балл – 7,26</a:t>
            </a:r>
            <a:endParaRPr lang="ru-RU" sz="2000" b="1" i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8291881"/>
              </p:ext>
            </p:extLst>
          </p:nvPr>
        </p:nvGraphicFramePr>
        <p:xfrm>
          <a:off x="1778607" y="1089178"/>
          <a:ext cx="8966061" cy="494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4175" y="1746412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99"/>
                </a:solidFill>
                <a:ea typeface="Times New Roman" panose="02020603050405020304" pitchFamily="18" charset="0"/>
              </a:rPr>
              <a:t>Взаимооценка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 : средний балл – 7,23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359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1174779"/>
              </p:ext>
            </p:extLst>
          </p:nvPr>
        </p:nvGraphicFramePr>
        <p:xfrm>
          <a:off x="479376" y="1794919"/>
          <a:ext cx="5616624" cy="4734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245"/>
                <a:gridCol w="886379"/>
              </a:tblGrid>
              <a:tr h="397875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4028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648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508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648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кладка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771558"/>
              </p:ext>
            </p:extLst>
          </p:nvPr>
        </p:nvGraphicFramePr>
        <p:xfrm>
          <a:off x="6242027" y="1794919"/>
          <a:ext cx="5616624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2353"/>
                <a:gridCol w="10642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дизайн </a:t>
                      </a:r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(</a:t>
                      </a:r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САПР)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решения для бизнеса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175" y="13029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Самооценка: средний балл – 7,26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7888" y="13029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99"/>
                </a:solidFill>
                <a:ea typeface="Times New Roman" panose="02020603050405020304" pitchFamily="18" charset="0"/>
              </a:rPr>
              <a:t>Взаимооценка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 : средний балл – 7,23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919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52C58A9-0000-4375-BF7C-EEB36FFDB1EC}" type="slidenum">
              <a:rPr lang="ru-RU" altLang="ru-RU" sz="90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sp>
        <p:nvSpPr>
          <p:cNvPr id="65540" name="Прямоугольник 6"/>
          <p:cNvSpPr>
            <a:spLocks noChangeArrowheads="1"/>
          </p:cNvSpPr>
          <p:nvPr/>
        </p:nvSpPr>
        <p:spPr bwMode="auto">
          <a:xfrm>
            <a:off x="3359696" y="1205577"/>
            <a:ext cx="835292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«Рекомендовать органам исполнительной власти субъектов Российской Федерации совместно с </a:t>
            </a:r>
            <a:r>
              <a:rPr lang="ru-RU" altLang="ru-RU" sz="2000" dirty="0" err="1">
                <a:solidFill>
                  <a:srgbClr val="000099"/>
                </a:solidFill>
                <a:ea typeface="MS Mincho"/>
              </a:rPr>
              <a:t>Минобрнауки</a:t>
            </a:r>
            <a:r>
              <a:rPr lang="ru-RU" altLang="ru-RU" sz="2000" dirty="0">
                <a:solidFill>
                  <a:srgbClr val="000099"/>
                </a:solidFill>
                <a:ea typeface="MS Mincho"/>
              </a:rPr>
              <a:t> России</a:t>
            </a:r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, союзом «Агентство развития профессиональных сообществ и рабочих кадров </a:t>
            </a:r>
            <a:r>
              <a:rPr lang="ru-RU" altLang="ru-RU" sz="2000" dirty="0">
                <a:solidFill>
                  <a:srgbClr val="000099"/>
                </a:solidFill>
                <a:ea typeface="MS Mincho"/>
              </a:rPr>
              <a:t>«</a:t>
            </a:r>
            <a:r>
              <a:rPr lang="ru-RU" altLang="ru-RU" sz="2000" dirty="0" err="1">
                <a:solidFill>
                  <a:srgbClr val="000099"/>
                </a:solidFill>
                <a:ea typeface="MS Mincho"/>
              </a:rPr>
              <a:t>Ворлдскиллс</a:t>
            </a:r>
            <a:r>
              <a:rPr lang="ru-RU" altLang="ru-RU" sz="2000" dirty="0">
                <a:solidFill>
                  <a:srgbClr val="000099"/>
                </a:solidFill>
                <a:ea typeface="MS Mincho"/>
              </a:rPr>
              <a:t> Россия»</a:t>
            </a:r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, автономной некоммерческой организацией </a:t>
            </a:r>
            <a:r>
              <a:rPr lang="ru-RU" altLang="ru-RU" sz="2000" dirty="0">
                <a:solidFill>
                  <a:srgbClr val="000099"/>
                </a:solidFill>
                <a:ea typeface="MS Mincho"/>
              </a:rPr>
              <a:t>«Агентство стратегических инициатив по продвижению новых проектов» </a:t>
            </a:r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проработать вопрос внедрения </a:t>
            </a:r>
            <a:r>
              <a:rPr lang="ru-RU" altLang="ru-RU" sz="2000" b="1" dirty="0">
                <a:solidFill>
                  <a:srgbClr val="000000"/>
                </a:solidFill>
                <a:ea typeface="MS Mincho"/>
              </a:rPr>
              <a:t>регионального стандарта кадрового обеспечения промышленного роста</a:t>
            </a:r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, включающего в себя</a:t>
            </a:r>
          </a:p>
        </p:txBody>
      </p:sp>
      <p:sp>
        <p:nvSpPr>
          <p:cNvPr id="65542" name="Прямоугольник 10"/>
          <p:cNvSpPr>
            <a:spLocks noChangeArrowheads="1"/>
          </p:cNvSpPr>
          <p:nvPr/>
        </p:nvSpPr>
        <p:spPr bwMode="auto">
          <a:xfrm>
            <a:off x="3359696" y="3679496"/>
            <a:ext cx="8712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механизмы обеспечения высокотехнологичных отраслей промышленности по сквозным рабочим профессиям на основе </a:t>
            </a:r>
            <a:r>
              <a:rPr lang="ru-RU" altLang="ru-RU" sz="2000" b="1" dirty="0">
                <a:solidFill>
                  <a:srgbClr val="000000"/>
                </a:solidFill>
                <a:ea typeface="MS Mincho"/>
              </a:rPr>
              <a:t>международных стандартов </a:t>
            </a:r>
            <a:r>
              <a:rPr lang="ru-RU" altLang="ru-RU" sz="2000" dirty="0">
                <a:solidFill>
                  <a:srgbClr val="000000"/>
                </a:solidFill>
                <a:ea typeface="MS Mincho"/>
              </a:rPr>
              <a:t>подготовки кадров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368" y="444240"/>
            <a:ext cx="8382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ПРАВИТЕЛЬСТВЕННАЯ КОМИССИЯ ПО ИМПОРТОЗАМЕЩЕНИЮ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07368" y="1295808"/>
            <a:ext cx="2763837" cy="3346450"/>
            <a:chOff x="112713" y="919163"/>
            <a:chExt cx="2763837" cy="3346450"/>
          </a:xfrm>
        </p:grpSpPr>
        <p:sp>
          <p:nvSpPr>
            <p:cNvPr id="63502" name="Прямоугольник 7"/>
            <p:cNvSpPr>
              <a:spLocks noChangeArrowheads="1"/>
            </p:cNvSpPr>
            <p:nvPr/>
          </p:nvSpPr>
          <p:spPr bwMode="auto">
            <a:xfrm>
              <a:off x="112713" y="3148013"/>
              <a:ext cx="27527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пункт 16 раздела </a:t>
              </a: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I</a:t>
              </a:r>
              <a:r>
                <a:rPr lang="ru-RU" altLang="ru-RU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 протокола заседания от 3 октября 2015 г. № 2: </a:t>
              </a:r>
              <a:endParaRPr lang="ru-RU" altLang="ru-RU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3503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8" y="935038"/>
              <a:ext cx="2654300" cy="20780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112713" y="919163"/>
              <a:ext cx="2763837" cy="33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5546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76" y="5121001"/>
            <a:ext cx="4171660" cy="9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49" y="4867330"/>
            <a:ext cx="2220913" cy="122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27" y="4804788"/>
            <a:ext cx="1325611" cy="136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9" name="Группа 23"/>
          <p:cNvGrpSpPr>
            <a:grpSpLocks/>
          </p:cNvGrpSpPr>
          <p:nvPr/>
        </p:nvGrpSpPr>
        <p:grpSpPr bwMode="auto">
          <a:xfrm>
            <a:off x="537369" y="5237164"/>
            <a:ext cx="2961584" cy="496092"/>
            <a:chOff x="480452" y="1641714"/>
            <a:chExt cx="3531191" cy="59049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425" r="78787" b="-7125"/>
            <a:stretch/>
          </p:blipFill>
          <p:spPr>
            <a:xfrm>
              <a:off x="480452" y="1641714"/>
              <a:ext cx="729783" cy="590498"/>
            </a:xfrm>
            <a:prstGeom prst="rect">
              <a:avLst/>
            </a:prstGeom>
          </p:spPr>
        </p:pic>
        <p:pic>
          <p:nvPicPr>
            <p:cNvPr id="63501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560" t="4424" b="-3270"/>
            <a:stretch>
              <a:fillRect/>
            </a:stretch>
          </p:blipFill>
          <p:spPr bwMode="auto">
            <a:xfrm>
              <a:off x="1347551" y="1663873"/>
              <a:ext cx="2664092" cy="56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5" descr="celyabinsky_oblast_gerb-600x824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263352" y="1124600"/>
            <a:ext cx="11809312" cy="20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716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5546" y="1302933"/>
            <a:ext cx="1159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общую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организацию конкурсных площадок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 по Вашей компетенции за указанный период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1363326"/>
              </p:ext>
            </p:extLst>
          </p:nvPr>
        </p:nvGraphicFramePr>
        <p:xfrm>
          <a:off x="2429320" y="2010819"/>
          <a:ext cx="7902624" cy="429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760296" y="3933056"/>
            <a:ext cx="314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– 8,78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07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055492"/>
              </p:ext>
            </p:extLst>
          </p:nvPr>
        </p:nvGraphicFramePr>
        <p:xfrm>
          <a:off x="326411" y="1868343"/>
          <a:ext cx="5666316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4227"/>
                <a:gridCol w="7920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отеля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решения для бизнеса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Парикмахерское искусство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дизайн CAD (САПР)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134664"/>
              </p:ext>
            </p:extLst>
          </p:nvPr>
        </p:nvGraphicFramePr>
        <p:xfrm>
          <a:off x="6456040" y="1844824"/>
          <a:ext cx="5420086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6601"/>
                <a:gridCol w="7234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Веб-дизайн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младших классов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кладка</a:t>
                      </a:r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6289" y="1142601"/>
            <a:ext cx="1159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общую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организацию 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конкурсных 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площадок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 по Вашей компетенции за указанный период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13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8851" y="1768059"/>
            <a:ext cx="4927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"Как часто при работе экспертом Вам приходилось сталкиваться 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с проблемами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, связанными с низкой квалификацией других 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экспертов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4378" y="1778244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5,1%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4072" y="1513286"/>
            <a:ext cx="556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Кирпичная кладка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Парикмахерское искусство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00"/>
                </a:solidFill>
                <a:ea typeface="Times New Roman" panose="02020603050405020304" pitchFamily="18" charset="0"/>
              </a:rPr>
              <a:t>Преподаватель младших классов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Сварочные технологии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Сетевое и системное администрирование</a:t>
            </a:r>
          </a:p>
          <a:p>
            <a:r>
              <a:rPr lang="ru-RU" sz="2000" dirty="0">
                <a:ea typeface="Times New Roman" panose="02020603050405020304" pitchFamily="18" charset="0"/>
              </a:rPr>
              <a:t>Электромонтаж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851" y="4077072"/>
            <a:ext cx="47250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нарушением другими экспертами порядка (регламента) оценивания 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378" y="4365104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1,7%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4072" y="4077072"/>
            <a:ext cx="556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00"/>
                </a:solidFill>
                <a:ea typeface="Times New Roman" panose="02020603050405020304" pitchFamily="18" charset="0"/>
              </a:rPr>
              <a:t>Преподаватель младших классов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Сварочные технологии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324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1985" y="1537681"/>
            <a:ext cx="4725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необъективностью оценивания конкурсных работ другими экспертами 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496" y="4221088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24,7%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0491" y="151443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Веб-дизайн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Графический дизайн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Дошкольное воспитание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Кирпичная кладка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Кондитерское дело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Парикмахерское искусство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Поварское дело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Предпринимательство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00"/>
                </a:solidFill>
                <a:ea typeface="Times New Roman" panose="02020603050405020304" pitchFamily="18" charset="0"/>
              </a:rPr>
              <a:t>Преподаватель младших классов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Ремонт и обслуживание легковых автомобилей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Сварочные технологии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Сетевое и системное администрирование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Сухое строительство и штукатурные работы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Технологии моды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Электромонтаж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859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357" y="1751127"/>
            <a:ext cx="47250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попытками внешнего  влияния на работу экспертов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496" y="4275443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12,8%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6705" y="1797293"/>
            <a:ext cx="57686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Веб-дизайн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Графический дизайн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Дошкольное воспитание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Парикмахерское искусство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Поварское дело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Предпринимательство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00"/>
                </a:solidFill>
                <a:ea typeface="Times New Roman" panose="02020603050405020304" pitchFamily="18" charset="0"/>
              </a:rPr>
              <a:t>Преподаватель младших классов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Ремонт и обслуживание легковых автомобилей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Сварочные технологии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633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148478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ОПЫТ УЧАСТИЯ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4665" y="1460177"/>
            <a:ext cx="8071804" cy="4688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6145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392" y="1314728"/>
            <a:ext cx="11437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Оцените (по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10-балльной системе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)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свой уровень</a:t>
            </a:r>
            <a:r>
              <a:rPr lang="ru-RU" sz="2000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работы в качестве эксперта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-6,54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8646123"/>
              </p:ext>
            </p:extLst>
          </p:nvPr>
        </p:nvGraphicFramePr>
        <p:xfrm>
          <a:off x="1775520" y="2057400"/>
          <a:ext cx="813690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01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392" y="1314728"/>
            <a:ext cx="11437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Оцените (по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10-балльной системе</a:t>
            </a:r>
            <a:r>
              <a:rPr lang="ru-RU" sz="2000" b="1" i="1" dirty="0">
                <a:solidFill>
                  <a:srgbClr val="000099"/>
                </a:solidFill>
                <a:ea typeface="Times New Roman" panose="02020603050405020304" pitchFamily="18" charset="0"/>
              </a:rPr>
              <a:t>)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свой уровень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работы в качестве эксперта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-6,54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5388052"/>
              </p:ext>
            </p:extLst>
          </p:nvPr>
        </p:nvGraphicFramePr>
        <p:xfrm>
          <a:off x="397392" y="2648166"/>
          <a:ext cx="11315232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1033"/>
                <a:gridCol w="20341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ТЕХНОЛОГИИ ЛЕГКОЙ ПРОМЫШЛЕННОСТИ*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 ТЕХНОЛОГИИ МАТЕРИАЛОВ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 ТЕХНИКА И ТЕХНОЛОГИИ СТРОИТЕЛЬСТВА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23.00.00 ТЕХНИКА И ТЕХНОЛОГИИ НАЗЕМНОГО ТРАНСПОРТА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11.00.00 ЭЛЕКТРОНИКА, РАДИОТЕХНИКА И СИСТЕМЫ СВЯЗИ*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44.00.00 ОБРАЗОВАНИЕ И ПЕДАГОГИЧЕСКИЕ НАУКИ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28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4280" y="1263817"/>
            <a:ext cx="11665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(по 10-балльной системе) уровень работы экспертов из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других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 ПОО в Вашей экспертной группе (компетенции)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-6,96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4184522"/>
              </p:ext>
            </p:extLst>
          </p:nvPr>
        </p:nvGraphicFramePr>
        <p:xfrm>
          <a:off x="1205346" y="2660325"/>
          <a:ext cx="9781323" cy="346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0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4280" y="1263817"/>
            <a:ext cx="11665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(по 10-балльной системе) уровень работы экспертов из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других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 ПОО в Вашей экспертной группе (компетенции)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-6,96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547535"/>
              </p:ext>
            </p:extLst>
          </p:nvPr>
        </p:nvGraphicFramePr>
        <p:xfrm>
          <a:off x="502178" y="2587256"/>
          <a:ext cx="11311104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0119"/>
                <a:gridCol w="21109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ТЕХНОЛОГИИ ЛЕГКОЙ ПРОМЫШЛЕННОСТИ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 ТЕХНОЛОГИИ МАТЕРИАЛОВ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 ТЕХНИКА И ТЕХНОЛОГИИ СТРОИТЕЛЬСТВА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23.00.00 ТЕХНИКА И ТЕХНОЛОГИИ НАЗЕМНОГО ТРАНСПОРТА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11.00.00 ЭЛЕКТРОНИКА, РАДИОТЕХНИКА И СИСТЕМЫ СВЯЗИ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44.00.00 ОБРАЗОВАНИЕ И ПЕДАГОГИЧЕСКИЕ НАУКИ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478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067141" y="509416"/>
            <a:ext cx="827613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движения «Молодые профессионалы» (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Челябинской области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26934688"/>
              </p:ext>
            </p:extLst>
          </p:nvPr>
        </p:nvGraphicFramePr>
        <p:xfrm>
          <a:off x="695400" y="2348880"/>
          <a:ext cx="11019617" cy="441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368" y="2220836"/>
            <a:ext cx="4156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Результативность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C00000"/>
                </a:solidFill>
              </a:rPr>
              <a:t>Количество компетенций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B050"/>
                </a:solidFill>
              </a:rPr>
              <a:t>Количество участников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0099"/>
                </a:solidFill>
              </a:rPr>
              <a:t>Количество «зрителей»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63352" y="180976"/>
            <a:ext cx="2095500" cy="1508125"/>
            <a:chOff x="179512" y="148197"/>
            <a:chExt cx="2095274" cy="150788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7810" b="35387"/>
            <a:stretch/>
          </p:blipFill>
          <p:spPr>
            <a:xfrm>
              <a:off x="179512" y="148197"/>
              <a:ext cx="1471464" cy="111241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29969" r="39923" b="35387"/>
            <a:stretch/>
          </p:blipFill>
          <p:spPr>
            <a:xfrm>
              <a:off x="179512" y="1059626"/>
              <a:ext cx="2095274" cy="596455"/>
            </a:xfrm>
            <a:prstGeom prst="rect">
              <a:avLst/>
            </a:prstGeom>
          </p:spPr>
        </p:pic>
      </p:grp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2423592" y="1084262"/>
            <a:ext cx="9768408" cy="5079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5" descr="celyabinsky_oblast_gerb-600x82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75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217092"/>
              </p:ext>
            </p:extLst>
          </p:nvPr>
        </p:nvGraphicFramePr>
        <p:xfrm>
          <a:off x="2047936" y="3006339"/>
          <a:ext cx="81369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33952790"/>
              </p:ext>
            </p:extLst>
          </p:nvPr>
        </p:nvGraphicFramePr>
        <p:xfrm>
          <a:off x="2135560" y="1772816"/>
          <a:ext cx="8259179" cy="456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4175" y="13029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Самооценка: средний балл – 6,54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175" y="1746412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99"/>
                </a:solidFill>
                <a:ea typeface="Times New Roman" panose="02020603050405020304" pitchFamily="18" charset="0"/>
              </a:rPr>
              <a:t>Взаимооценка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 : средний балл – 6,96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1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117076"/>
              </p:ext>
            </p:extLst>
          </p:nvPr>
        </p:nvGraphicFramePr>
        <p:xfrm>
          <a:off x="407368" y="2204864"/>
          <a:ext cx="11305256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2850"/>
                <a:gridCol w="20324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11.00.00 ЭЛЕКТРОНИКА, РАДИОТЕХНИКА И СИСТЕМЫ СВЯЗИ*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 ТЕХНОЛОГИИ МАТЕРИАЛОВ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23.00.00 ТЕХНИКА И ТЕХНОЛОГИИ НАЗЕМНОГО ТРАНСПОРТА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 ТЕХНИКА И ТЕХНОЛОГИИ СТРОИТЕЛЬСТВА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ТЕХНОЛОГИИ ЛЕГКОЙ ПРОМЫШЛЕННОСТИ*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ХОЗЯЙСТВО*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УПРАВЛЕНИЕ*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44.00.00 ОБРАЗОВАНИЕ И ПЕДАГОГИЧЕСКИЕ НАУКИ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4175" y="13029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Самооценка: средний балл – 6,54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175" y="1746412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99"/>
                </a:solidFill>
                <a:ea typeface="Times New Roman" panose="02020603050405020304" pitchFamily="18" charset="0"/>
              </a:rPr>
              <a:t>Взаимооценка</a:t>
            </a:r>
            <a:r>
              <a:rPr lang="ru-RU" sz="2000" b="1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 : средний балл – 6,96</a:t>
            </a:r>
            <a:endParaRPr lang="ru-RU" sz="2000" b="1" i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44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619050"/>
              </p:ext>
            </p:extLst>
          </p:nvPr>
        </p:nvGraphicFramePr>
        <p:xfrm>
          <a:off x="263352" y="1302933"/>
          <a:ext cx="5616624" cy="4329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245"/>
                <a:gridCol w="886379"/>
              </a:tblGrid>
              <a:tr h="397875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4028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Фрезерные работы на станке с ЧПУ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648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Кондитерское дело</a:t>
                      </a:r>
                      <a:endParaRPr lang="ru-RU" sz="2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508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Лабораторный химический анализ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648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обслуживание легковых автомобилей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Кирпичная кладка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2572372"/>
              </p:ext>
            </p:extLst>
          </p:nvPr>
        </p:nvGraphicFramePr>
        <p:xfrm>
          <a:off x="6185163" y="1325036"/>
          <a:ext cx="5616624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2353"/>
                <a:gridCol w="10642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дизайн </a:t>
                      </a:r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(</a:t>
                      </a:r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САПР)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строительство и штукатурные работы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решения для бизнеса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моды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Ювелирное дело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 железнодорожном транспорте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0774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7716" y="1269757"/>
            <a:ext cx="1153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общую организацию конкурсных площадок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по Вашей компетенции за указанный период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– 7,06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7964626"/>
              </p:ext>
            </p:extLst>
          </p:nvPr>
        </p:nvGraphicFramePr>
        <p:xfrm>
          <a:off x="1991543" y="2599104"/>
          <a:ext cx="9026055" cy="38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40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6478006"/>
              </p:ext>
            </p:extLst>
          </p:nvPr>
        </p:nvGraphicFramePr>
        <p:xfrm>
          <a:off x="413922" y="2596990"/>
          <a:ext cx="11305256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5363"/>
                <a:gridCol w="210989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ТЕХНОЛОГИИ ЛЕГКОЙ ПРОМЫШЛЕННОСТИ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 ТЕХНОЛОГИИ МАТЕРИАЛОВ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11.00.00 ЭЛЕКТРОНИКА, РАДИОТЕХНИКА И СИСТЕМЫ СВЯЗИ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 ТЕХНИКА И ТЕХНОЛОГИИ СТРОИТЕЛЬСТВА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23.00.00 ТЕХНИКА И ТЕХНОЛОГИИ НАЗЕМНОГО ТРАНСПОРТА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20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44.00.00 ОБРАЗОВАНИЕ И ПЕДАГОГИЧЕСКИЕ НАУКИ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7716" y="1203401"/>
            <a:ext cx="1153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</a:t>
            </a:r>
            <a:r>
              <a:rPr lang="ru-RU" sz="2000" b="1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общую организацию конкурсных площадок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по Вашей компетенции за указанный период при проведении региональных конкурсов (олимпиад) профессионального мастерства для студентов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Средний балл – 7,06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384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2241" y="1263817"/>
            <a:ext cx="11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</a:t>
            </a:r>
            <a:r>
              <a:rPr lang="ru-RU" sz="2000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качество контрольно-измерительных  материалов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(конкурсных заданий), используемых при проведении региональных конкурсов (олимпиад) профессионального мастерства для студентов 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Средний </a:t>
            </a: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балл- 6,9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0444893"/>
              </p:ext>
            </p:extLst>
          </p:nvPr>
        </p:nvGraphicFramePr>
        <p:xfrm>
          <a:off x="479376" y="2753664"/>
          <a:ext cx="11089232" cy="355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099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2108998"/>
              </p:ext>
            </p:extLst>
          </p:nvPr>
        </p:nvGraphicFramePr>
        <p:xfrm>
          <a:off x="263352" y="2492896"/>
          <a:ext cx="11439002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9605"/>
                <a:gridCol w="23293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 ТЕХНОЛОГИИ МАТЕРИАЛОВ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22.00.00 ТЕХНОЛОГИИ ЛЕГКОЙ ПРОМЫШЛЕННОСТИ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11.00.00 ЭЛЕКТРОНИКА, РАДИОТЕХНИКА И СИСТЕМЫ СВЯЗИ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23.00.00 ТЕХНИКА И ТЕХНОЛОГИИ НАЗЕМНОГО ТРАНСПОРТА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 ТЕХНИКА И ТЕХНОЛОГИИ СТРОИТЕЛЬСТВА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44.00.00 ОБРАЗОВАНИЕ И ПЕДАГОГИЧЕСКИЕ НАУКИ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2241" y="1263817"/>
            <a:ext cx="11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"Оцените ( по 10-балльной системе) </a:t>
            </a:r>
            <a:r>
              <a:rPr lang="ru-RU" sz="2000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качество контрольно-измерительных  материалов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(конкурсных заданий), используемых при проведении региональных конкурсов (олимпиад) профессионального мастерства для студентов 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Средний </a:t>
            </a: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</a:rPr>
              <a:t>балл- 6,9</a:t>
            </a:r>
            <a:endParaRPr lang="ru-RU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349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9376" y="1316566"/>
            <a:ext cx="1116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Сколько раз за указанный период Вы </a:t>
            </a:r>
            <a:r>
              <a:rPr lang="ru-RU" sz="2000" i="1" u="sng" dirty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принимали участие в разработке  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контрольно-измерительных  материалов (конкурсных заданий), используемых при проведении региональных конкурсов (олимпиад) профессионального мастерства для студентов </a:t>
            </a:r>
            <a:endParaRPr lang="ru-RU" sz="2000" i="1" dirty="0">
              <a:solidFill>
                <a:srgbClr val="000099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898" y="2524050"/>
            <a:ext cx="6328196" cy="3505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73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8851" y="1768059"/>
            <a:ext cx="4927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"Как часто при работе экспертом Вам приходилось сталкиваться 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с проблемами</a:t>
            </a: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, связанными с низкой квалификацией других </a:t>
            </a:r>
            <a:r>
              <a:rPr lang="ru-RU" sz="2000" i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экспертов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5978" y="2096315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31,9%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851" y="4077072"/>
            <a:ext cx="47250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нарушением другими экспертами порядка (регламента) оценивания 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4717" y="2096315"/>
            <a:ext cx="15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45,9%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«иногда»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6793" y="2096315"/>
            <a:ext cx="172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22,2%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«никогда»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5978" y="4509120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31,9%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4717" y="4509120"/>
            <a:ext cx="15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41,7%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«иногда»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6793" y="4509120"/>
            <a:ext cx="172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26,4%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«никогда»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47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1985" y="1537681"/>
            <a:ext cx="1175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необъективностью оценивания конкурсных работ другими экспертами 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102" y="2814618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44,5%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2814618"/>
            <a:ext cx="15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37,5%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«иногда»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643" y="2814619"/>
            <a:ext cx="172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18,0%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«никогда»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664" y="4926313"/>
            <a:ext cx="4607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15.00.00 МАШИНОСТРОЕНИЕ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664" y="5264867"/>
            <a:ext cx="679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09.00.00 ИНФОРМАТИКА И ВЫЧИСЛИТЕЛЬНАЯ ТЕХНИКА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664" y="5604219"/>
            <a:ext cx="7294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23.00.00 ТЕХНИКА И ТЕХНОЛОГИИ НАЗЕМНОГО ТРАНСПОРТА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991544" y="3789040"/>
            <a:ext cx="1512168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472264" y="3789040"/>
            <a:ext cx="1512168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52094" y="4781364"/>
            <a:ext cx="7922779" cy="1387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742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2423592" y="1084262"/>
            <a:ext cx="9768408" cy="5079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297999" y="573438"/>
            <a:ext cx="82755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участия Челябинской области в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Национальном чемпионате 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endParaRPr lang="ru-RU" alt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3352" y="180976"/>
            <a:ext cx="2095500" cy="1508125"/>
            <a:chOff x="179512" y="148197"/>
            <a:chExt cx="2095274" cy="15078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7810" b="35387"/>
            <a:stretch/>
          </p:blipFill>
          <p:spPr>
            <a:xfrm>
              <a:off x="179512" y="148197"/>
              <a:ext cx="1471464" cy="111241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29969" r="39923" b="35387"/>
            <a:stretch/>
          </p:blipFill>
          <p:spPr>
            <a:xfrm>
              <a:off x="179512" y="1059626"/>
              <a:ext cx="2095274" cy="596455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1818037"/>
            <a:ext cx="50323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68888" y="1760539"/>
            <a:ext cx="6859760" cy="40011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Челябинская область, медальный зачет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28047" y="2264488"/>
            <a:ext cx="3822701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ru-RU" altLang="ru-RU" sz="2000" i="1" dirty="0">
                <a:latin typeface="Arial" panose="020B0604020202020204" pitchFamily="34" charset="0"/>
              </a:rPr>
              <a:t> золотых медали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26462" y="2712163"/>
            <a:ext cx="3824287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r>
              <a:rPr lang="ru-RU" altLang="ru-RU" sz="2000" i="1" dirty="0">
                <a:latin typeface="Arial" panose="020B0604020202020204" pitchFamily="34" charset="0"/>
              </a:rPr>
              <a:t> серебряных медалей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68888" y="1276524"/>
            <a:ext cx="2366962" cy="4000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23-27 мая 2016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16998" y="1265237"/>
            <a:ext cx="4311650" cy="4000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КРОКУС-ЭКСПО, Подмосковье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94" y="4112635"/>
            <a:ext cx="6048622" cy="26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26462" y="3174126"/>
            <a:ext cx="3824287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2000" i="1" dirty="0">
                <a:latin typeface="Arial" panose="020B0604020202020204" pitchFamily="34" charset="0"/>
              </a:rPr>
              <a:t> бронзовых медали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26462" y="3651963"/>
            <a:ext cx="3824287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i="1" dirty="0">
                <a:latin typeface="Arial" panose="020B0604020202020204" pitchFamily="34" charset="0"/>
              </a:rPr>
              <a:t> медаль за профессионализм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5516" y="4847062"/>
            <a:ext cx="3214688" cy="16319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0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5 место в региональном рейтинге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000" i="1" dirty="0">
              <a:latin typeface="Arial" panose="020B0604020202020204" pitchFamily="34" charset="0"/>
            </a:endParaRPr>
          </a:p>
        </p:txBody>
      </p:sp>
      <p:pic>
        <p:nvPicPr>
          <p:cNvPr id="19" name="Рисунок 5" descr="celyabinsky_oblast_gerb-600x82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83898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357" y="1751127"/>
            <a:ext cx="11436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0099"/>
                </a:solidFill>
                <a:ea typeface="Times New Roman" panose="02020603050405020304" pitchFamily="18" charset="0"/>
              </a:rPr>
              <a:t>Как часто при работе экспертом Вам приходилось сталкиваться с проблемами, связанными с попытками внешнего  влияния на работу экспертов</a:t>
            </a:r>
            <a:endParaRPr lang="ru-RU" sz="2000" i="1" dirty="0">
              <a:solidFill>
                <a:srgbClr val="0000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102" y="2814618"/>
            <a:ext cx="1382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30,6%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«часто»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3952" y="2814618"/>
            <a:ext cx="15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22,2%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«иногда»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7643" y="2814619"/>
            <a:ext cx="172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47,2%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«никогда»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664" y="4926313"/>
            <a:ext cx="4607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15.00.00 МАШИНОСТРОЕНИЕ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664" y="5604219"/>
            <a:ext cx="7294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23.00.00 ТЕХНИКА И ТЕХНОЛОГИИ НАЗЕМНОГО ТРАНСПОРТА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991544" y="3789040"/>
            <a:ext cx="1512168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472264" y="3789040"/>
            <a:ext cx="1512168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652094" y="4781364"/>
            <a:ext cx="7922779" cy="1387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9369" y="5276631"/>
            <a:ext cx="750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22.00.00 ТЕХНОЛОГИИ МАТЕРИАЛОВ </a:t>
            </a:r>
            <a:r>
              <a:rPr lang="ru-RU" dirty="0" smtClean="0">
                <a:ea typeface="Times New Roman" panose="02020603050405020304" pitchFamily="18" charset="0"/>
              </a:rPr>
              <a:t>(Сварочные технологии) 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ПРОФМАСТЕРСТВА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25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268929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Участвуете ли Вы в методической деятельности ПОО и областных методических объединений (ОМО)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8391" y="1844824"/>
            <a:ext cx="8864352" cy="4041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274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3352" y="1268929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Оцените ( по 10-балльной системе) качество своей  методической работы в </a:t>
            </a:r>
            <a:r>
              <a:rPr lang="ru-RU" sz="2000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ПОО</a:t>
            </a:r>
          </a:p>
          <a:p>
            <a:r>
              <a:rPr lang="ru-RU" sz="2000" i="1" dirty="0">
                <a:solidFill>
                  <a:srgbClr val="000099"/>
                </a:solidFill>
              </a:rPr>
              <a:t>Оцените ( по 10-балльной системе) качество своей  методической работы в областном методическом объединении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5552740"/>
              </p:ext>
            </p:extLst>
          </p:nvPr>
        </p:nvGraphicFramePr>
        <p:xfrm>
          <a:off x="1199456" y="2132856"/>
          <a:ext cx="9793088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230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63352" y="1124744"/>
            <a:ext cx="10513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599" y="139576"/>
            <a:ext cx="817785" cy="11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3352" y="1268929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99"/>
                </a:solidFill>
              </a:rPr>
              <a:t>Оцените ( по 10-балльной системе) динамику своего профессионального развития за указанный период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0408236"/>
              </p:ext>
            </p:extLst>
          </p:nvPr>
        </p:nvGraphicFramePr>
        <p:xfrm>
          <a:off x="119336" y="1976815"/>
          <a:ext cx="4572000" cy="472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15680" y="6165304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ЮУМК – Мехатроника; ЧДСТ - Сварочные 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336" y="6165304"/>
            <a:ext cx="9192344" cy="369332"/>
          </a:xfrm>
          <a:prstGeom prst="rect">
            <a:avLst/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581128"/>
            <a:ext cx="9192344" cy="1224136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5350" y="46110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ЧАТТ	Сварочные технологии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ЧЭнК	Электромонтаж</a:t>
            </a: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C00000"/>
                </a:solidFill>
                <a:ea typeface="Times New Roman" panose="02020603050405020304" pitchFamily="18" charset="0"/>
              </a:rPr>
              <a:t>МиМК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	Электромонтаж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ЧРТ	Электроника</a:t>
            </a:r>
            <a:endParaRPr lang="ru-RU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336" y="3729058"/>
            <a:ext cx="9192344" cy="719108"/>
          </a:xfrm>
          <a:prstGeom prst="rect">
            <a:avLst/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21698" y="3911126"/>
            <a:ext cx="537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уровень квалификации = </a:t>
            </a:r>
            <a:r>
              <a:rPr lang="ru-RU" sz="2000" dirty="0" smtClean="0">
                <a:solidFill>
                  <a:srgbClr val="000099"/>
                </a:solidFill>
              </a:rPr>
              <a:t>26,57 б.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698" y="4975090"/>
            <a:ext cx="537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уровень квалификации = </a:t>
            </a:r>
            <a:r>
              <a:rPr lang="ru-RU" sz="2000" dirty="0" smtClean="0">
                <a:solidFill>
                  <a:srgbClr val="000099"/>
                </a:solidFill>
              </a:rPr>
              <a:t>22,85 б.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698" y="3080952"/>
            <a:ext cx="537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уровень квалификации = </a:t>
            </a:r>
            <a:r>
              <a:rPr lang="ru-RU" sz="2000" dirty="0" smtClean="0">
                <a:solidFill>
                  <a:srgbClr val="000099"/>
                </a:solidFill>
              </a:rPr>
              <a:t>25,5 б.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1698" y="2250778"/>
            <a:ext cx="537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уровень квалификации = </a:t>
            </a:r>
            <a:r>
              <a:rPr lang="ru-RU" sz="2000" dirty="0" smtClean="0">
                <a:solidFill>
                  <a:srgbClr val="000099"/>
                </a:solidFill>
              </a:rPr>
              <a:t>27,93 б.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9336" y="2950451"/>
            <a:ext cx="9192344" cy="71910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9336" y="2171844"/>
            <a:ext cx="9192344" cy="719108"/>
          </a:xfrm>
          <a:prstGeom prst="rect">
            <a:avLst/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23717" y="456837"/>
            <a:ext cx="10213701" cy="4897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ЭКСПЕРТНОГО СООБЩЕСТВА</a:t>
            </a:r>
            <a:endParaRPr lang="ru-RU" alt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214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313334" y="5786492"/>
            <a:ext cx="11809844" cy="795441"/>
          </a:xfrm>
          <a:prstGeom prst="homePlate">
            <a:avLst/>
          </a:prstGeom>
          <a:solidFill>
            <a:srgbClr val="FFFF99"/>
          </a:solidFill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313334" y="4827575"/>
            <a:ext cx="11809844" cy="795441"/>
          </a:xfrm>
          <a:prstGeom prst="homePlate">
            <a:avLst/>
          </a:prstGeom>
          <a:solidFill>
            <a:srgbClr val="FFFF99"/>
          </a:solidFill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313334" y="2811351"/>
            <a:ext cx="11809844" cy="1843533"/>
          </a:xfrm>
          <a:prstGeom prst="homePlate">
            <a:avLst/>
          </a:prstGeom>
          <a:solidFill>
            <a:srgbClr val="FFFF99"/>
          </a:solidFill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313334" y="1166017"/>
            <a:ext cx="11809844" cy="1472643"/>
          </a:xfrm>
          <a:prstGeom prst="homePlate">
            <a:avLst/>
          </a:prstGeom>
          <a:solidFill>
            <a:srgbClr val="FFFF99"/>
          </a:solidFill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65855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415480" y="479539"/>
            <a:ext cx="7599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</a:rPr>
              <a:t>НЕОБХОДИМО: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334" y="1124744"/>
            <a:ext cx="116962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1750" y="1166017"/>
            <a:ext cx="1172890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формализовать работу экспертных групп, предусмотрев регламентированные процедуры ведения регионального реестра экспертов, порядка включения и исключения из него, определения главных региональных экспертов и их полномочий и т.п. </a:t>
            </a:r>
          </a:p>
          <a:p>
            <a:pPr marL="457200" indent="-457200">
              <a:buAutoNum type="arabicParenR"/>
            </a:pPr>
            <a:endParaRPr lang="ru-RU" sz="9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организовать расширенные (совместные) заседания экспертных групп 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en-US" sz="2400" dirty="0" smtClean="0"/>
              <a:t>WSR</a:t>
            </a:r>
            <a:r>
              <a:rPr lang="ru-RU" sz="2400" dirty="0" smtClean="0"/>
              <a:t>, олимпиады профмастерства, ОМО) для рассмотрения итогов чемпионатов </a:t>
            </a:r>
            <a:r>
              <a:rPr lang="en-US" sz="2400" dirty="0" smtClean="0"/>
              <a:t>WSR </a:t>
            </a:r>
            <a:r>
              <a:rPr lang="ru-RU" sz="2400" dirty="0" smtClean="0"/>
              <a:t>и олимпиад и конкурсов профессионального мастерства и разработки комплексов мероприятий по повышению качества и эффективности работы экспертного сообщества;</a:t>
            </a:r>
          </a:p>
          <a:p>
            <a:pPr marL="457200" indent="-457200">
              <a:buAutoNum type="arabicParenR"/>
            </a:pPr>
            <a:endParaRPr lang="ru-RU" sz="12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разработать механизмы повышения квалификации экспертов, предусмотрев в том числе их стажировки по УГС (компетенции </a:t>
            </a:r>
            <a:r>
              <a:rPr lang="en-US" sz="2400" dirty="0" smtClean="0"/>
              <a:t>WSR)</a:t>
            </a:r>
            <a:r>
              <a:rPr lang="ru-RU" sz="2400" dirty="0" smtClean="0"/>
              <a:t>;</a:t>
            </a:r>
          </a:p>
          <a:p>
            <a:pPr marL="457200" indent="-457200">
              <a:buAutoNum type="arabicParenR"/>
            </a:pPr>
            <a:endParaRPr lang="ru-RU" sz="1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обеспечить согласование работы экспертов в рамках демонстрационных экзаменов с Министерством образования и науки Челябинской области.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8826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Рисунок 5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65855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117130" y="436603"/>
            <a:ext cx="759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Verdana" panose="020B0604030504040204" pitchFamily="34" charset="0"/>
              </a:rPr>
              <a:t>Министерство образования и науки Челябинской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334" y="1124744"/>
            <a:ext cx="116962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3334" y="5373216"/>
            <a:ext cx="116962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640" y="2348880"/>
            <a:ext cx="7907197" cy="3188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64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9469" y="333225"/>
            <a:ext cx="784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участия Челябинской области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EuroSkills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Gothenburg-2016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8638" y="1498601"/>
            <a:ext cx="876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В сборной России 43 участника из 18 регионов, в том числе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</a:rPr>
              <a:t>шесть студентов из Челябинской области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9536" y="2139952"/>
            <a:ext cx="69813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первое место в общекомандном зачете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9536" y="2441577"/>
            <a:ext cx="8925096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2000" dirty="0">
                <a:latin typeface="Arial" panose="020B0604020202020204" pitchFamily="34" charset="0"/>
              </a:rPr>
              <a:t> золотые,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2 </a:t>
            </a:r>
            <a:r>
              <a:rPr lang="ru-RU" altLang="ru-RU" sz="2000" dirty="0">
                <a:latin typeface="Arial" panose="020B0604020202020204" pitchFamily="34" charset="0"/>
              </a:rPr>
              <a:t>серебренные и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dirty="0">
                <a:latin typeface="Arial" panose="020B0604020202020204" pitchFamily="34" charset="0"/>
              </a:rPr>
              <a:t> бронзовая </a:t>
            </a:r>
            <a:r>
              <a:rPr lang="ru-RU" altLang="ru-RU" sz="2000" dirty="0" smtClean="0">
                <a:latin typeface="Arial" panose="020B0604020202020204" pitchFamily="34" charset="0"/>
              </a:rPr>
              <a:t>медали,</a:t>
            </a:r>
            <a:endParaRPr lang="en-US" altLang="ru-RU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медалей за профессионализм.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0642381"/>
              </p:ext>
            </p:extLst>
          </p:nvPr>
        </p:nvGraphicFramePr>
        <p:xfrm>
          <a:off x="302816" y="3521077"/>
          <a:ext cx="11481817" cy="279876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070490"/>
                <a:gridCol w="7035062"/>
                <a:gridCol w="2376265"/>
              </a:tblGrid>
              <a:tr h="38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«Дизайн интерьера»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</a:t>
                      </a:r>
                      <a:r>
                        <a:rPr lang="ru-RU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РБИУ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38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«Предпринимательство»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РБИУ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38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3D-моделирование для компьютерных игр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РБИУ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446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медаль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«Администрирование отеля»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РБИУ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432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медаль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«Сварочные технологии»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ОзТК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38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медаль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Визульный мерчендайзинг и витринистика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РБИУ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/>
                </a:tc>
              </a:tr>
              <a:tr h="38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медаль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Ресторанный сервис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 ВО РБИУ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1" marR="5764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00026"/>
            <a:ext cx="22129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360" y="2124076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ИТОГИ России: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2816" y="3063877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ИТОГИ Челябинской области: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342902" y="1200947"/>
            <a:ext cx="9696400" cy="166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8461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3352" y="2486025"/>
            <a:ext cx="5797723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latin typeface="Arial" panose="020B0604020202020204" pitchFamily="34" charset="0"/>
              </a:rPr>
              <a:t>Магнитогорский этап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3352" y="2962275"/>
            <a:ext cx="5810423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14 – 18 ноября 2016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3352" y="3414713"/>
            <a:ext cx="5823123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ru-RU" altLang="ru-RU" sz="2000" i="1" dirty="0">
                <a:latin typeface="Arial" panose="020B0604020202020204" pitchFamily="34" charset="0"/>
              </a:rPr>
              <a:t> компетенций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46027" y="1323580"/>
            <a:ext cx="10054628" cy="708025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Приказ Министерства образования и науки Челябинской области </a:t>
            </a:r>
            <a:b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от 2 сентября 2016 года №01/2716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3352" y="3892550"/>
            <a:ext cx="5797723" cy="706438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latin typeface="Arial" panose="020B0604020202020204" pitchFamily="34" charset="0"/>
              </a:rPr>
              <a:t>На базе ГАПОУ ЧО </a:t>
            </a:r>
            <a:r>
              <a:rPr lang="ru-RU" altLang="ru-RU" sz="2000" b="1" i="1" dirty="0">
                <a:latin typeface="Arial" panose="020B0604020202020204" pitchFamily="34" charset="0"/>
              </a:rPr>
              <a:t>«Политехнический колледж»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pic>
        <p:nvPicPr>
          <p:cNvPr id="614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4763"/>
            <a:ext cx="1728192" cy="15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67439" y="2468563"/>
            <a:ext cx="5833216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latin typeface="Arial" panose="020B0604020202020204" pitchFamily="34" charset="0"/>
              </a:rPr>
              <a:t>Челябинский этап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9025" y="2955925"/>
            <a:ext cx="5831630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27 февраля – 3 марта 2017 года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67439" y="3414713"/>
            <a:ext cx="5833216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17</a:t>
            </a:r>
            <a:r>
              <a:rPr lang="ru-RU" altLang="ru-RU" sz="2000" i="1" dirty="0" smtClean="0">
                <a:latin typeface="Arial" panose="020B0604020202020204" pitchFamily="34" charset="0"/>
              </a:rPr>
              <a:t> </a:t>
            </a:r>
            <a:r>
              <a:rPr lang="ru-RU" altLang="ru-RU" sz="2000" i="1" dirty="0">
                <a:latin typeface="Arial" panose="020B0604020202020204" pitchFamily="34" charset="0"/>
              </a:rPr>
              <a:t>компетенций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67439" y="3892551"/>
            <a:ext cx="5833216" cy="2246769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latin typeface="Arial" panose="020B0604020202020204" pitchFamily="34" charset="0"/>
              </a:rPr>
              <a:t>На базе:</a:t>
            </a:r>
          </a:p>
          <a:p>
            <a:pPr marL="985838" indent="-985838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latin typeface="Arial" panose="020B0604020202020204" pitchFamily="34" charset="0"/>
              </a:rPr>
              <a:t>ГБПОУ </a:t>
            </a:r>
            <a:r>
              <a:rPr lang="ru-RU" altLang="ru-RU" sz="2000" b="1" i="1" dirty="0">
                <a:latin typeface="Arial" panose="020B0604020202020204" pitchFamily="34" charset="0"/>
              </a:rPr>
              <a:t>«Челябинский механико-технологический техникум»</a:t>
            </a:r>
          </a:p>
          <a:p>
            <a:pPr marL="985838" indent="-985838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latin typeface="Arial" panose="020B0604020202020204" pitchFamily="34" charset="0"/>
              </a:rPr>
              <a:t>ГБПОУ </a:t>
            </a:r>
            <a:r>
              <a:rPr lang="ru-RU" altLang="ru-RU" sz="2000" b="1" i="1" dirty="0">
                <a:latin typeface="Arial" panose="020B0604020202020204" pitchFamily="34" charset="0"/>
              </a:rPr>
              <a:t>«Челябинский дорожно-строительный техникум</a:t>
            </a:r>
            <a:r>
              <a:rPr lang="ru-RU" altLang="ru-RU" sz="2000" b="1" i="1" dirty="0" smtClean="0">
                <a:latin typeface="Arial" panose="020B0604020202020204" pitchFamily="34" charset="0"/>
              </a:rPr>
              <a:t>»</a:t>
            </a:r>
          </a:p>
          <a:p>
            <a:pPr marL="985838" indent="-985838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 smtClean="0">
                <a:latin typeface="Arial" panose="020B0604020202020204" pitchFamily="34" charset="0"/>
              </a:rPr>
              <a:t>ЧОУ ВО </a:t>
            </a:r>
            <a:r>
              <a:rPr lang="ru-RU" altLang="ru-RU" sz="2000" b="1" i="1" dirty="0" smtClean="0">
                <a:latin typeface="Arial" panose="020B0604020202020204" pitchFamily="34" charset="0"/>
              </a:rPr>
              <a:t>«Русско-Британский институт управления»</a:t>
            </a:r>
            <a:endParaRPr lang="ru-RU" altLang="ru-RU" sz="2000" b="1" i="1" dirty="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3352" y="6217108"/>
            <a:ext cx="11737303" cy="400050"/>
          </a:xfrm>
          <a:prstGeom prst="rect">
            <a:avLst/>
          </a:prstGeom>
          <a:solidFill>
            <a:srgbClr val="FFF9C9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000099"/>
                </a:solidFill>
                <a:latin typeface="Arial" panose="020B0604020202020204" pitchFamily="34" charset="0"/>
              </a:rPr>
              <a:t>Впервые – открытый региональный чемпионат </a:t>
            </a:r>
            <a:r>
              <a:rPr lang="en-US" altLang="ru-RU" sz="2000" b="1" i="1" dirty="0">
                <a:solidFill>
                  <a:srgbClr val="000099"/>
                </a:solidFill>
                <a:latin typeface="Arial" panose="020B0604020202020204" pitchFamily="34" charset="0"/>
              </a:rPr>
              <a:t>JUNIORSKILLS</a:t>
            </a:r>
            <a:endParaRPr lang="ru-RU" altLang="ru-RU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946027" y="1227934"/>
            <a:ext cx="10054629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31616" y="303613"/>
            <a:ext cx="10213701" cy="837601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региональный чемпионат </a:t>
            </a:r>
            <a: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профессионалы» (</a:t>
            </a:r>
            <a:r>
              <a:rPr lang="en-US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alt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2016-2017</a:t>
            </a:r>
          </a:p>
        </p:txBody>
      </p:sp>
      <p:pic>
        <p:nvPicPr>
          <p:cNvPr id="17" name="Рисунок 5" descr="celyabinsky_oblast_gerb-600x8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60" y="163893"/>
            <a:ext cx="601761" cy="8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43595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13456</TotalTime>
  <Words>4606</Words>
  <Application>Microsoft Office PowerPoint</Application>
  <PresentationFormat>Произвольный</PresentationFormat>
  <Paragraphs>1447</Paragraphs>
  <Slides>75</Slides>
  <Notes>63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ИТОГИ IV открытого регионального чемпионата  «Молодые профессионалы» (WorldSkills Russia) Южный Урал 2016-2017   и областных конкурсов и олимпиад профессионального мастерства  для студентов и  мастеров производственного обучения (2017)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Company>Rkc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MelnikovaNL</dc:creator>
  <cp:lastModifiedBy>sadohina</cp:lastModifiedBy>
  <cp:revision>779</cp:revision>
  <cp:lastPrinted>2017-03-17T06:33:59Z</cp:lastPrinted>
  <dcterms:created xsi:type="dcterms:W3CDTF">2012-08-07T11:22:58Z</dcterms:created>
  <dcterms:modified xsi:type="dcterms:W3CDTF">2017-03-31T04:56:23Z</dcterms:modified>
</cp:coreProperties>
</file>