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30" r:id="rId2"/>
    <p:sldId id="430" r:id="rId3"/>
    <p:sldId id="431" r:id="rId4"/>
    <p:sldId id="432" r:id="rId5"/>
    <p:sldId id="403" r:id="rId6"/>
    <p:sldId id="424" r:id="rId7"/>
    <p:sldId id="415" r:id="rId8"/>
    <p:sldId id="416" r:id="rId9"/>
    <p:sldId id="417" r:id="rId10"/>
    <p:sldId id="423" r:id="rId11"/>
    <p:sldId id="418" r:id="rId12"/>
    <p:sldId id="419" r:id="rId13"/>
    <p:sldId id="425" r:id="rId14"/>
    <p:sldId id="420" r:id="rId15"/>
    <p:sldId id="421" r:id="rId16"/>
    <p:sldId id="426" r:id="rId17"/>
    <p:sldId id="428" r:id="rId18"/>
    <p:sldId id="427" r:id="rId19"/>
    <p:sldId id="422" r:id="rId20"/>
    <p:sldId id="413" r:id="rId21"/>
  </p:sldIdLst>
  <p:sldSz cx="12192000" cy="6858000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ина" initials="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D1"/>
    <a:srgbClr val="EAEAEA"/>
    <a:srgbClr val="F9FAFD"/>
    <a:srgbClr val="F3F5FB"/>
    <a:srgbClr val="FFFF99"/>
    <a:srgbClr val="006600"/>
    <a:srgbClr val="004C00"/>
    <a:srgbClr val="E1FFE1"/>
    <a:srgbClr val="BDF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8" autoAdjust="0"/>
    <p:restoredTop sz="94434" autoAdjust="0"/>
  </p:normalViewPr>
  <p:slideViewPr>
    <p:cSldViewPr>
      <p:cViewPr varScale="1">
        <p:scale>
          <a:sx n="67" d="100"/>
          <a:sy n="67" d="100"/>
        </p:scale>
        <p:origin x="89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&#1055;&#1050;504\Desktop\&#1072;_&#1057;&#1090;&#1072;&#1090;&#1080;&#1088;&#1086;&#1074;&#1072;%20&#1085;&#1086;&#1074;&#1072;&#1103;\WorldSkills\6%20&#1088;&#1077;&#1075;_&#1095;&#1077;&#1084;&#1087;&#1080;&#1086;&#1085;&#1072;&#1090;%20(&#1076;&#1077;&#1082;.2018)\&#1069;&#1082;&#1089;&#1087;&#1077;&#1088;&#1090;&#1099;\2_&#1040;&#1053;&#1040;&#1051;&#1048;&#104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&#1055;&#1050;504\Desktop\&#1072;_&#1057;&#1090;&#1072;&#1090;&#1080;&#1088;&#1086;&#1074;&#1072;%20&#1085;&#1086;&#1074;&#1072;&#1103;\WorldSkills\6%20&#1088;&#1077;&#1075;_&#1095;&#1077;&#1084;&#1087;&#1080;&#1086;&#1085;&#1072;&#1090;%20(&#1076;&#1077;&#1082;.2018)\&#1069;&#1082;&#1089;&#1087;&#1077;&#1088;&#1090;&#1099;\2_&#1040;&#1053;&#1040;&#1051;&#1048;&#104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&#1055;&#1050;504\Desktop\&#1072;_&#1057;&#1090;&#1072;&#1090;&#1080;&#1088;&#1086;&#1074;&#1072;%20&#1085;&#1086;&#1074;&#1072;&#1103;\WorldSkills\6%20&#1088;&#1077;&#1075;_&#1095;&#1077;&#1084;&#1087;&#1080;&#1086;&#1085;&#1072;&#1090;%20(&#1076;&#1077;&#1082;.2018)\&#1069;&#1082;&#1089;&#1087;&#1077;&#1088;&#1090;&#1099;\2_&#1040;&#1053;&#1040;&#1051;&#1048;&#104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диалраммы!$E$5:$E$6</c:f>
              <c:strCache>
                <c:ptCount val="2"/>
                <c:pt idx="0">
                  <c:v>307</c:v>
                </c:pt>
                <c:pt idx="1">
                  <c:v>94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6.1111111111111109E-2"/>
                  <c:y val="-0.2777278361038203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597222222222221"/>
                      <c:h val="0.2256944444444444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5.2777668416447945E-2"/>
                  <c:y val="5.208333333333333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63888888888886"/>
                      <c:h val="0.2256944444444444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диалраммы!$D$5:$D$6</c:f>
              <c:strCache>
                <c:ptCount val="2"/>
                <c:pt idx="0">
                  <c:v>заполнили анкеты</c:v>
                </c:pt>
                <c:pt idx="1">
                  <c:v>не заполнили анкеты</c:v>
                </c:pt>
              </c:strCache>
            </c:strRef>
          </c:cat>
          <c:val>
            <c:numRef>
              <c:f>диалраммы!$E$5:$E$6</c:f>
              <c:numCache>
                <c:formatCode>General</c:formatCode>
                <c:ptCount val="2"/>
                <c:pt idx="0">
                  <c:v>307</c:v>
                </c:pt>
                <c:pt idx="1">
                  <c:v>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14339916919952E-2"/>
          <c:y val="8.9761092443216048E-2"/>
          <c:w val="0.33224454708498835"/>
          <c:h val="0.8150255590601683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00009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4.4452160374994221E-3"/>
                  <c:y val="2.044596020024805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365687622418449"/>
                      <c:h val="0.1144973771213891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5.7787808487492494E-2"/>
                  <c:y val="0.175392852221107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rgbClr val="00009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63517516951324"/>
                      <c:h val="0.2617082905631751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1.7295084291096507E-2"/>
                  <c:y val="9.55050656610474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rgbClr val="0066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98072106304363"/>
                      <c:h val="0.1146609448029911"/>
                    </c:manualLayout>
                  </c15:layout>
                </c:ext>
              </c:extLst>
            </c:dLbl>
            <c:dLbl>
              <c:idx val="3"/>
              <c:layout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172771896714178"/>
                      <c:h val="0.1144973771213891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6.5532853646687234E-2"/>
                  <c:y val="-0.162233596114902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52165695252787"/>
                      <c:h val="0.1146609448029911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7.6435664773307987E-2"/>
                  <c:y val="0.102338416810808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67476629364187"/>
                      <c:h val="0.1731909135362345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заполнение!$O$3:$O$8</c:f>
              <c:strCache>
                <c:ptCount val="6"/>
                <c:pt idx="0">
                  <c:v>не заполнили более 50%</c:v>
                </c:pt>
                <c:pt idx="1">
                  <c:v>не заполнили от 40% до 50%</c:v>
                </c:pt>
                <c:pt idx="2">
                  <c:v>не заполнили от 30% до 40%</c:v>
                </c:pt>
                <c:pt idx="3">
                  <c:v>не заполнили от 20% до 30%</c:v>
                </c:pt>
                <c:pt idx="4">
                  <c:v>не заполнили от10% до 20%</c:v>
                </c:pt>
                <c:pt idx="5">
                  <c:v>заполнили 100%</c:v>
                </c:pt>
              </c:strCache>
            </c:strRef>
          </c:cat>
          <c:val>
            <c:numRef>
              <c:f>заполнение!$P$3:$P$8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11</c:v>
                </c:pt>
                <c:pt idx="3">
                  <c:v>3</c:v>
                </c:pt>
                <c:pt idx="4">
                  <c:v>10</c:v>
                </c:pt>
                <c:pt idx="5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433050121802185E-2"/>
          <c:y val="2.4993478795260649E-2"/>
          <c:w val="0.93973730222387197"/>
          <c:h val="0.49800642566774811"/>
        </c:manualLayout>
      </c:layout>
      <c:lineChart>
        <c:grouping val="standard"/>
        <c:varyColors val="0"/>
        <c:ser>
          <c:idx val="0"/>
          <c:order val="0"/>
          <c:tx>
            <c:v>объективность</c:v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графики!$B$6:$B$59</c:f>
              <c:strCache>
                <c:ptCount val="54"/>
                <c:pt idx="0">
                  <c:v>мобильная робототехника ЮНИОРЫ</c:v>
                </c:pt>
                <c:pt idx="1">
                  <c:v>технологии моды ЮНИОРЫ</c:v>
                </c:pt>
                <c:pt idx="2">
                  <c:v>предпринимательство ЮНИОРЫ</c:v>
                </c:pt>
                <c:pt idx="3">
                  <c:v>токарные работы на станках с ЧПУ</c:v>
                </c:pt>
                <c:pt idx="4">
                  <c:v>сухое строительство и штукатурные работы</c:v>
                </c:pt>
                <c:pt idx="5">
                  <c:v>электромонтаж</c:v>
                </c:pt>
                <c:pt idx="6">
                  <c:v>преподавание музыки в школе</c:v>
                </c:pt>
                <c:pt idx="7">
                  <c:v>электромонтаж ЮНИОРЫ</c:v>
                </c:pt>
                <c:pt idx="8">
                  <c:v>лазерные технологии ЮНИОРЫ</c:v>
                </c:pt>
                <c:pt idx="9">
                  <c:v>окраска автомобиля</c:v>
                </c:pt>
                <c:pt idx="10">
                  <c:v>мехатроника</c:v>
                </c:pt>
                <c:pt idx="11">
                  <c:v>дошкольное воспитание</c:v>
                </c:pt>
                <c:pt idx="12">
                  <c:v>кирпичная кладка</c:v>
                </c:pt>
                <c:pt idx="13">
                  <c:v>дошкольное воспитание ЮНИОРЫ</c:v>
                </c:pt>
                <c:pt idx="14">
                  <c:v>предпринимательство</c:v>
                </c:pt>
                <c:pt idx="15">
                  <c:v>преподавание в младших классах ЮНИОРЫ</c:v>
                </c:pt>
                <c:pt idx="16">
                  <c:v>лабораторный химический анализ</c:v>
                </c:pt>
                <c:pt idx="17">
                  <c:v>ремонт и обслуживание легковых автомобилей</c:v>
                </c:pt>
                <c:pt idx="18">
                  <c:v>парикмахерское искусство</c:v>
                </c:pt>
                <c:pt idx="19">
                  <c:v>поварское дело ЮНИОРЫ</c:v>
                </c:pt>
                <c:pt idx="20">
                  <c:v>эксплуатация сельскохозяйственных машин</c:v>
                </c:pt>
                <c:pt idx="21">
                  <c:v>сварочные технологии</c:v>
                </c:pt>
                <c:pt idx="22">
                  <c:v>физическая культура, спорт и фитнес</c:v>
                </c:pt>
                <c:pt idx="23">
                  <c:v>электроника</c:v>
                </c:pt>
                <c:pt idx="24">
                  <c:v>кондитерское дело</c:v>
                </c:pt>
                <c:pt idx="25">
                  <c:v>обслуживание грузовой техники</c:v>
                </c:pt>
                <c:pt idx="26">
                  <c:v>управление железнодорожным транспортом</c:v>
                </c:pt>
                <c:pt idx="27">
                  <c:v>полимеханика и автоматика</c:v>
                </c:pt>
                <c:pt idx="28">
                  <c:v>графический дизайн</c:v>
                </c:pt>
                <c:pt idx="29">
                  <c:v>программные решения для бизнеса</c:v>
                </c:pt>
                <c:pt idx="30">
                  <c:v>бухгалтерский учет</c:v>
                </c:pt>
                <c:pt idx="31">
                  <c:v>технологии моды</c:v>
                </c:pt>
                <c:pt idx="32">
                  <c:v>электромонтажные подземные работы</c:v>
                </c:pt>
                <c:pt idx="33">
                  <c:v>Веб-дизайн и разработка</c:v>
                </c:pt>
                <c:pt idx="34">
                  <c:v>социальная работа</c:v>
                </c:pt>
                <c:pt idx="35">
                  <c:v>преподавание в младших классах</c:v>
                </c:pt>
                <c:pt idx="36">
                  <c:v>поварское дело</c:v>
                </c:pt>
                <c:pt idx="37">
                  <c:v>фрезерные работы на станках с ЧПУ</c:v>
                </c:pt>
                <c:pt idx="38">
                  <c:v>сетевое и системное администрирование</c:v>
                </c:pt>
                <c:pt idx="39">
                  <c:v>медицинский и социальный уход</c:v>
                </c:pt>
                <c:pt idx="40">
                  <c:v>веб-дизайн и разработка ЮНИОРЫ</c:v>
                </c:pt>
                <c:pt idx="41">
                  <c:v>сантехника и отопление</c:v>
                </c:pt>
                <c:pt idx="42">
                  <c:v>инженерный дизайн CAD</c:v>
                </c:pt>
                <c:pt idx="43">
                  <c:v>геодезия</c:v>
                </c:pt>
                <c:pt idx="44">
                  <c:v>сервис на воздушном транспорте</c:v>
                </c:pt>
                <c:pt idx="45">
                  <c:v>промышленная робототехника</c:v>
                </c:pt>
                <c:pt idx="46">
                  <c:v>токарные работы на станках с ЧПУ ЮНИОРЫ</c:v>
                </c:pt>
                <c:pt idx="47">
                  <c:v>промышленная механика и монтаж</c:v>
                </c:pt>
                <c:pt idx="48">
                  <c:v>инженерный дизайн CAD ЮНИОРЫ</c:v>
                </c:pt>
                <c:pt idx="49">
                  <c:v>реверсивный инжениринг</c:v>
                </c:pt>
                <c:pt idx="50">
                  <c:v>геодезия ЮНИОРЫ</c:v>
                </c:pt>
                <c:pt idx="51">
                  <c:v>мехатроника ЮНИОРЫ</c:v>
                </c:pt>
                <c:pt idx="52">
                  <c:v>фрезерные работы на станках с ЧПУ ЮНИОРЫ</c:v>
                </c:pt>
                <c:pt idx="53">
                  <c:v>эксплуатация беспилотных авиационных систем ЮНИОРЫ</c:v>
                </c:pt>
              </c:strCache>
            </c:strRef>
          </c:cat>
          <c:val>
            <c:numRef>
              <c:f>графики!$M$6:$M$59</c:f>
              <c:numCache>
                <c:formatCode>0.000</c:formatCode>
                <c:ptCount val="54"/>
                <c:pt idx="0">
                  <c:v>4.25</c:v>
                </c:pt>
                <c:pt idx="1">
                  <c:v>5.2166666666666668</c:v>
                </c:pt>
                <c:pt idx="2">
                  <c:v>6.166666666666667</c:v>
                </c:pt>
                <c:pt idx="3">
                  <c:v>7</c:v>
                </c:pt>
                <c:pt idx="4">
                  <c:v>7.0059523809523805</c:v>
                </c:pt>
                <c:pt idx="5">
                  <c:v>7.2142857142857144</c:v>
                </c:pt>
                <c:pt idx="6">
                  <c:v>7.3214285714285712</c:v>
                </c:pt>
                <c:pt idx="7">
                  <c:v>7.7791666666666668</c:v>
                </c:pt>
                <c:pt idx="8">
                  <c:v>7.890625</c:v>
                </c:pt>
                <c:pt idx="9">
                  <c:v>7.9097222222222232</c:v>
                </c:pt>
                <c:pt idx="10">
                  <c:v>7.9404761904761907</c:v>
                </c:pt>
                <c:pt idx="11">
                  <c:v>7.9464285714285712</c:v>
                </c:pt>
                <c:pt idx="12">
                  <c:v>8.0952380952380949</c:v>
                </c:pt>
                <c:pt idx="13">
                  <c:v>8.1750000000000007</c:v>
                </c:pt>
                <c:pt idx="14">
                  <c:v>8.1916666666666664</c:v>
                </c:pt>
                <c:pt idx="15">
                  <c:v>8.2250000000000014</c:v>
                </c:pt>
                <c:pt idx="16">
                  <c:v>8.2619047619047628</c:v>
                </c:pt>
                <c:pt idx="17">
                  <c:v>8.3025210084033603</c:v>
                </c:pt>
                <c:pt idx="18">
                  <c:v>8.4196428571428577</c:v>
                </c:pt>
                <c:pt idx="19">
                  <c:v>8.4474999999999998</c:v>
                </c:pt>
                <c:pt idx="20">
                  <c:v>8.4499999999999993</c:v>
                </c:pt>
                <c:pt idx="21">
                  <c:v>8.4693287037037024</c:v>
                </c:pt>
                <c:pt idx="22">
                  <c:v>8.5902777777777786</c:v>
                </c:pt>
                <c:pt idx="23">
                  <c:v>8.65</c:v>
                </c:pt>
                <c:pt idx="24">
                  <c:v>8.6666666666666679</c:v>
                </c:pt>
                <c:pt idx="25">
                  <c:v>8.716666666666665</c:v>
                </c:pt>
                <c:pt idx="26">
                  <c:v>8.8581349206349209</c:v>
                </c:pt>
                <c:pt idx="27">
                  <c:v>8.8708333333333336</c:v>
                </c:pt>
                <c:pt idx="28">
                  <c:v>8.9333333333333336</c:v>
                </c:pt>
                <c:pt idx="29">
                  <c:v>8.9404761904761898</c:v>
                </c:pt>
                <c:pt idx="30">
                  <c:v>8.9675324675324681</c:v>
                </c:pt>
                <c:pt idx="31">
                  <c:v>8.9761904761904745</c:v>
                </c:pt>
                <c:pt idx="32">
                  <c:v>9</c:v>
                </c:pt>
                <c:pt idx="33">
                  <c:v>9.0090909090909097</c:v>
                </c:pt>
                <c:pt idx="34">
                  <c:v>9.0178571428571423</c:v>
                </c:pt>
                <c:pt idx="35">
                  <c:v>9.1190476190476204</c:v>
                </c:pt>
                <c:pt idx="36">
                  <c:v>9.1415732959850615</c:v>
                </c:pt>
                <c:pt idx="37">
                  <c:v>9.1944444444444446</c:v>
                </c:pt>
                <c:pt idx="38">
                  <c:v>9.2202380952380949</c:v>
                </c:pt>
                <c:pt idx="39">
                  <c:v>9.2291666666666661</c:v>
                </c:pt>
                <c:pt idx="40">
                  <c:v>9.25</c:v>
                </c:pt>
                <c:pt idx="41">
                  <c:v>9.25</c:v>
                </c:pt>
                <c:pt idx="42">
                  <c:v>9.3590909090909093</c:v>
                </c:pt>
                <c:pt idx="43">
                  <c:v>9.3666666666666671</c:v>
                </c:pt>
                <c:pt idx="44">
                  <c:v>9.5</c:v>
                </c:pt>
                <c:pt idx="45">
                  <c:v>9.5416666666666679</c:v>
                </c:pt>
                <c:pt idx="46">
                  <c:v>9.5833333333333321</c:v>
                </c:pt>
                <c:pt idx="47">
                  <c:v>9.7708333333333321</c:v>
                </c:pt>
                <c:pt idx="48">
                  <c:v>9.7714285714285722</c:v>
                </c:pt>
                <c:pt idx="49">
                  <c:v>9.8309523809523807</c:v>
                </c:pt>
                <c:pt idx="50">
                  <c:v>10</c:v>
                </c:pt>
                <c:pt idx="51">
                  <c:v>10</c:v>
                </c:pt>
                <c:pt idx="52">
                  <c:v>10</c:v>
                </c:pt>
                <c:pt idx="53">
                  <c:v>10</c:v>
                </c:pt>
              </c:numCache>
            </c:numRef>
          </c:val>
          <c:smooth val="0"/>
        </c:ser>
        <c:ser>
          <c:idx val="1"/>
          <c:order val="1"/>
          <c:tx>
            <c:v>профкомпетентность</c:v>
          </c:tx>
          <c:spPr>
            <a:ln w="28575" cap="rnd">
              <a:solidFill>
                <a:srgbClr val="00009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rgbClr val="000099"/>
                </a:solidFill>
              </a:ln>
              <a:effectLst/>
            </c:spPr>
          </c:marker>
          <c:cat>
            <c:strRef>
              <c:f>графики!$B$6:$B$59</c:f>
              <c:strCache>
                <c:ptCount val="54"/>
                <c:pt idx="0">
                  <c:v>мобильная робототехника ЮНИОРЫ</c:v>
                </c:pt>
                <c:pt idx="1">
                  <c:v>технологии моды ЮНИОРЫ</c:v>
                </c:pt>
                <c:pt idx="2">
                  <c:v>предпринимательство ЮНИОРЫ</c:v>
                </c:pt>
                <c:pt idx="3">
                  <c:v>токарные работы на станках с ЧПУ</c:v>
                </c:pt>
                <c:pt idx="4">
                  <c:v>сухое строительство и штукатурные работы</c:v>
                </c:pt>
                <c:pt idx="5">
                  <c:v>электромонтаж</c:v>
                </c:pt>
                <c:pt idx="6">
                  <c:v>преподавание музыки в школе</c:v>
                </c:pt>
                <c:pt idx="7">
                  <c:v>электромонтаж ЮНИОРЫ</c:v>
                </c:pt>
                <c:pt idx="8">
                  <c:v>лазерные технологии ЮНИОРЫ</c:v>
                </c:pt>
                <c:pt idx="9">
                  <c:v>окраска автомобиля</c:v>
                </c:pt>
                <c:pt idx="10">
                  <c:v>мехатроника</c:v>
                </c:pt>
                <c:pt idx="11">
                  <c:v>дошкольное воспитание</c:v>
                </c:pt>
                <c:pt idx="12">
                  <c:v>кирпичная кладка</c:v>
                </c:pt>
                <c:pt idx="13">
                  <c:v>дошкольное воспитание ЮНИОРЫ</c:v>
                </c:pt>
                <c:pt idx="14">
                  <c:v>предпринимательство</c:v>
                </c:pt>
                <c:pt idx="15">
                  <c:v>преподавание в младших классах ЮНИОРЫ</c:v>
                </c:pt>
                <c:pt idx="16">
                  <c:v>лабораторный химический анализ</c:v>
                </c:pt>
                <c:pt idx="17">
                  <c:v>ремонт и обслуживание легковых автомобилей</c:v>
                </c:pt>
                <c:pt idx="18">
                  <c:v>парикмахерское искусство</c:v>
                </c:pt>
                <c:pt idx="19">
                  <c:v>поварское дело ЮНИОРЫ</c:v>
                </c:pt>
                <c:pt idx="20">
                  <c:v>эксплуатация сельскохозяйственных машин</c:v>
                </c:pt>
                <c:pt idx="21">
                  <c:v>сварочные технологии</c:v>
                </c:pt>
                <c:pt idx="22">
                  <c:v>физическая культура, спорт и фитнес</c:v>
                </c:pt>
                <c:pt idx="23">
                  <c:v>электроника</c:v>
                </c:pt>
                <c:pt idx="24">
                  <c:v>кондитерское дело</c:v>
                </c:pt>
                <c:pt idx="25">
                  <c:v>обслуживание грузовой техники</c:v>
                </c:pt>
                <c:pt idx="26">
                  <c:v>управление железнодорожным транспортом</c:v>
                </c:pt>
                <c:pt idx="27">
                  <c:v>полимеханика и автоматика</c:v>
                </c:pt>
                <c:pt idx="28">
                  <c:v>графический дизайн</c:v>
                </c:pt>
                <c:pt idx="29">
                  <c:v>программные решения для бизнеса</c:v>
                </c:pt>
                <c:pt idx="30">
                  <c:v>бухгалтерский учет</c:v>
                </c:pt>
                <c:pt idx="31">
                  <c:v>технологии моды</c:v>
                </c:pt>
                <c:pt idx="32">
                  <c:v>электромонтажные подземные работы</c:v>
                </c:pt>
                <c:pt idx="33">
                  <c:v>Веб-дизайн и разработка</c:v>
                </c:pt>
                <c:pt idx="34">
                  <c:v>социальная работа</c:v>
                </c:pt>
                <c:pt idx="35">
                  <c:v>преподавание в младших классах</c:v>
                </c:pt>
                <c:pt idx="36">
                  <c:v>поварское дело</c:v>
                </c:pt>
                <c:pt idx="37">
                  <c:v>фрезерные работы на станках с ЧПУ</c:v>
                </c:pt>
                <c:pt idx="38">
                  <c:v>сетевое и системное администрирование</c:v>
                </c:pt>
                <c:pt idx="39">
                  <c:v>медицинский и социальный уход</c:v>
                </c:pt>
                <c:pt idx="40">
                  <c:v>веб-дизайн и разработка ЮНИОРЫ</c:v>
                </c:pt>
                <c:pt idx="41">
                  <c:v>сантехника и отопление</c:v>
                </c:pt>
                <c:pt idx="42">
                  <c:v>инженерный дизайн CAD</c:v>
                </c:pt>
                <c:pt idx="43">
                  <c:v>геодезия</c:v>
                </c:pt>
                <c:pt idx="44">
                  <c:v>сервис на воздушном транспорте</c:v>
                </c:pt>
                <c:pt idx="45">
                  <c:v>промышленная робототехника</c:v>
                </c:pt>
                <c:pt idx="46">
                  <c:v>токарные работы на станках с ЧПУ ЮНИОРЫ</c:v>
                </c:pt>
                <c:pt idx="47">
                  <c:v>промышленная механика и монтаж</c:v>
                </c:pt>
                <c:pt idx="48">
                  <c:v>инженерный дизайн CAD ЮНИОРЫ</c:v>
                </c:pt>
                <c:pt idx="49">
                  <c:v>реверсивный инжениринг</c:v>
                </c:pt>
                <c:pt idx="50">
                  <c:v>геодезия ЮНИОРЫ</c:v>
                </c:pt>
                <c:pt idx="51">
                  <c:v>мехатроника ЮНИОРЫ</c:v>
                </c:pt>
                <c:pt idx="52">
                  <c:v>фрезерные работы на станках с ЧПУ ЮНИОРЫ</c:v>
                </c:pt>
                <c:pt idx="53">
                  <c:v>эксплуатация беспилотных авиационных систем ЮНИОРЫ</c:v>
                </c:pt>
              </c:strCache>
            </c:strRef>
          </c:cat>
          <c:val>
            <c:numRef>
              <c:f>графики!$G$6:$G$59</c:f>
              <c:numCache>
                <c:formatCode>0.000</c:formatCode>
                <c:ptCount val="54"/>
                <c:pt idx="0">
                  <c:v>4.3166666666666664</c:v>
                </c:pt>
                <c:pt idx="1">
                  <c:v>4.4238095238095241</c:v>
                </c:pt>
                <c:pt idx="2">
                  <c:v>5.7708333333333339</c:v>
                </c:pt>
                <c:pt idx="3">
                  <c:v>6.9305555555555554</c:v>
                </c:pt>
                <c:pt idx="4">
                  <c:v>5.9880952380952372</c:v>
                </c:pt>
                <c:pt idx="5">
                  <c:v>7.1309523809523814</c:v>
                </c:pt>
                <c:pt idx="6">
                  <c:v>7.9047619047619051</c:v>
                </c:pt>
                <c:pt idx="7">
                  <c:v>6.8208333333333329</c:v>
                </c:pt>
                <c:pt idx="8">
                  <c:v>7.2281250000000004</c:v>
                </c:pt>
                <c:pt idx="9">
                  <c:v>7.3888888888888893</c:v>
                </c:pt>
                <c:pt idx="10">
                  <c:v>7.2976190476190474</c:v>
                </c:pt>
                <c:pt idx="11">
                  <c:v>7.7410714285714288</c:v>
                </c:pt>
                <c:pt idx="12">
                  <c:v>7.6770833333333339</c:v>
                </c:pt>
                <c:pt idx="13">
                  <c:v>7.375</c:v>
                </c:pt>
                <c:pt idx="14">
                  <c:v>7.1708333333333334</c:v>
                </c:pt>
                <c:pt idx="15">
                  <c:v>7.7750000000000004</c:v>
                </c:pt>
                <c:pt idx="16">
                  <c:v>8.1071428571428577</c:v>
                </c:pt>
                <c:pt idx="17">
                  <c:v>7.3818277310924376</c:v>
                </c:pt>
                <c:pt idx="18">
                  <c:v>7.4196428571428568</c:v>
                </c:pt>
                <c:pt idx="19">
                  <c:v>8.0124999999999993</c:v>
                </c:pt>
                <c:pt idx="20">
                  <c:v>8.2249999999999996</c:v>
                </c:pt>
                <c:pt idx="21">
                  <c:v>8.3061342592592595</c:v>
                </c:pt>
                <c:pt idx="22">
                  <c:v>8.5347222222222214</c:v>
                </c:pt>
                <c:pt idx="23">
                  <c:v>8.1499999999999986</c:v>
                </c:pt>
                <c:pt idx="24">
                  <c:v>8.0119047619047628</c:v>
                </c:pt>
                <c:pt idx="25">
                  <c:v>7.6916666666666664</c:v>
                </c:pt>
                <c:pt idx="26">
                  <c:v>8.3234126984126995</c:v>
                </c:pt>
                <c:pt idx="27">
                  <c:v>8.5541666666666671</c:v>
                </c:pt>
                <c:pt idx="28">
                  <c:v>8.2666666666666657</c:v>
                </c:pt>
                <c:pt idx="29">
                  <c:v>8.6071428571428577</c:v>
                </c:pt>
                <c:pt idx="30">
                  <c:v>8.4220779220779232</c:v>
                </c:pt>
                <c:pt idx="31">
                  <c:v>9.1785714285714288</c:v>
                </c:pt>
                <c:pt idx="32">
                  <c:v>7.6527777777777786</c:v>
                </c:pt>
                <c:pt idx="33">
                  <c:v>8.5545454545454547</c:v>
                </c:pt>
                <c:pt idx="34">
                  <c:v>8.5297619047619051</c:v>
                </c:pt>
                <c:pt idx="35">
                  <c:v>9.1071428571428577</c:v>
                </c:pt>
                <c:pt idx="36">
                  <c:v>8.2542016806722707</c:v>
                </c:pt>
                <c:pt idx="37">
                  <c:v>9</c:v>
                </c:pt>
                <c:pt idx="38">
                  <c:v>8.6190476190476186</c:v>
                </c:pt>
                <c:pt idx="39">
                  <c:v>8.7239583333333339</c:v>
                </c:pt>
                <c:pt idx="40">
                  <c:v>8.8680555555555554</c:v>
                </c:pt>
                <c:pt idx="41">
                  <c:v>6.75</c:v>
                </c:pt>
                <c:pt idx="42">
                  <c:v>8.831818181818182</c:v>
                </c:pt>
                <c:pt idx="43">
                  <c:v>8.75</c:v>
                </c:pt>
                <c:pt idx="44">
                  <c:v>9.3333333333333321</c:v>
                </c:pt>
                <c:pt idx="45">
                  <c:v>8.125</c:v>
                </c:pt>
                <c:pt idx="46">
                  <c:v>9.2976190476190474</c:v>
                </c:pt>
                <c:pt idx="47">
                  <c:v>9</c:v>
                </c:pt>
                <c:pt idx="48">
                  <c:v>8.8964285714285722</c:v>
                </c:pt>
                <c:pt idx="49">
                  <c:v>8.9928571428571438</c:v>
                </c:pt>
                <c:pt idx="50">
                  <c:v>9.783333333333335</c:v>
                </c:pt>
                <c:pt idx="51">
                  <c:v>9</c:v>
                </c:pt>
                <c:pt idx="52">
                  <c:v>8.9499999999999993</c:v>
                </c:pt>
                <c:pt idx="53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8129792"/>
        <c:axId val="1578127616"/>
      </c:lineChart>
      <c:catAx>
        <c:axId val="157812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578127616"/>
        <c:crosses val="autoZero"/>
        <c:auto val="1"/>
        <c:lblAlgn val="ctr"/>
        <c:lblOffset val="100"/>
        <c:noMultiLvlLbl val="0"/>
      </c:catAx>
      <c:valAx>
        <c:axId val="157812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578129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1AE4F08-3E25-41B5-B415-B87294F43734}" type="datetimeFigureOut">
              <a:rPr lang="ru-RU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995D94-AE14-4722-BFD6-A6B38C13FE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481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A484AE-98AF-4A04-9F6D-EBEEFF6DF991}" type="datetimeFigureOut">
              <a:rPr lang="ru-RU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F741C9B-0160-4773-8342-FFAE405CE3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5769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EA54B0-6FD6-45FC-A952-868F406555F7}" type="slidenum">
              <a:rPr lang="ru-RU" altLang="ru-RU" smtClean="0">
                <a:solidFill>
                  <a:srgbClr val="000000"/>
                </a:solidFill>
              </a:rPr>
              <a:pPr/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255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10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372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11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563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12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768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13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906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14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353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15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590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16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8903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17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1282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18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856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19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060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112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EA54B0-6FD6-45FC-A952-868F406555F7}" type="slidenum">
              <a:rPr lang="ru-RU" altLang="ru-RU" smtClean="0">
                <a:solidFill>
                  <a:srgbClr val="000000"/>
                </a:solidFill>
              </a:rPr>
              <a:pPr/>
              <a:t>20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04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28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3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65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811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031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718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493D2-D6F3-4E10-813C-9A6135CB0311}" type="slidenum">
              <a:rPr lang="ru-RU" altLang="ru-RU" smtClean="0">
                <a:solidFill>
                  <a:srgbClr val="000000"/>
                </a:solidFill>
              </a:rPr>
              <a:pPr/>
              <a:t>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66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A50D5-55A8-41F0-B583-14B46FBC9537}" type="datetime1">
              <a:rPr lang="ru-RU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3AC39-B068-4379-A1B4-5154669FB8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681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C281C-8B7D-4E64-9733-50CE55175866}" type="datetime1">
              <a:rPr lang="ru-RU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68DE3-9891-4753-A1D8-8E4D4F004B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112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49023-09A9-40BC-9AF7-9D30203882FA}" type="datetime1">
              <a:rPr lang="ru-RU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16B1E-1B49-4A35-B75D-0E1CE8C980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401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F19CF-E37F-45A5-B6DF-0135FF846C33}" type="datetime1">
              <a:rPr lang="ru-RU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27C1A-23C1-4BE2-864B-2E200443DD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340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64F42-35F1-4343-983F-B206B9D85C38}" type="datetime1">
              <a:rPr lang="ru-RU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4B195-914D-47C0-B70D-53E1226FA3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390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50FAB-6ADD-4FA2-A7FA-C7C5FD99D399}" type="datetime1">
              <a:rPr lang="ru-RU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DD462-7C73-427E-A811-DD4BA477A0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496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0DF3-38D7-4E25-885C-A74EAB512853}" type="datetime1">
              <a:rPr lang="ru-RU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9C5D-1436-4D85-87A8-9F1F63E6CE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478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99D61-58F8-4F9A-891D-7EEC9177841A}" type="datetime1">
              <a:rPr lang="ru-RU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9FA3E-4115-4F52-AE03-ED07C4EB42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019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882AF-47FC-466B-B250-7FB4E65C4E55}" type="datetime1">
              <a:rPr lang="ru-RU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40927-977D-4A40-9F97-EF26D74759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008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99B61-8593-4698-8E3F-8091FAFE67BB}" type="datetime1">
              <a:rPr lang="ru-RU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2362-5003-45C6-B807-1068A7E771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166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5240-D053-4E2E-AC92-921EBF36E6D1}" type="datetime1">
              <a:rPr lang="ru-RU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B344-60CA-4463-962A-0B28C1B18B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880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E5BF82-F64A-4382-8216-7D7E1004A531}" type="datetime1">
              <a:rPr lang="ru-RU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87FBB05-0A2D-4E79-A0DD-04B63188DA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384" y="165855"/>
            <a:ext cx="601761" cy="82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4936" y="1556792"/>
            <a:ext cx="9433048" cy="3097451"/>
          </a:xfrm>
          <a:solidFill>
            <a:srgbClr val="FFFFFF">
              <a:alpha val="34118"/>
            </a:srgbClr>
          </a:solidFill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lnSpc>
                <a:spcPct val="114000"/>
              </a:lnSpc>
              <a:defRPr/>
            </a:pPr>
            <a:r>
              <a:rPr lang="ru-RU" sz="2400" b="1" dirty="0">
                <a:ln w="0"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ИТОГИ</a:t>
            </a:r>
            <a:br>
              <a:rPr lang="ru-RU" sz="2400" b="1" dirty="0">
                <a:ln w="0"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n w="0"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ru-RU" sz="2400" b="1" dirty="0" smtClean="0">
                <a:ln w="0"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ОТКРЫТОГО РЕГИОНАЛЬНОГО ЧЕМПИОНАТА </a:t>
            </a:r>
            <a:br>
              <a:rPr lang="ru-RU" sz="2400" b="1" dirty="0" smtClean="0">
                <a:ln w="0"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n w="0"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«МОЛОДЫЕ ПРОФЕССИОНАЛЫ» (WORLDSKILLS RUSSIA) ЮЖНЫЙ УРАЛ 2018: </a:t>
            </a:r>
            <a:r>
              <a:rPr lang="ru-RU" sz="2400" b="1" dirty="0">
                <a:ln w="0"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n w="0"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n w="0"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проблемы, задачи</a:t>
            </a:r>
            <a:endParaRPr lang="ru-RU" sz="2400" b="1" dirty="0">
              <a:ln w="0"/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2117130" y="436603"/>
            <a:ext cx="75993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panose="020B0604020202020204" pitchFamily="34" charset="0"/>
                <a:ea typeface="Verdana" panose="020B060403050404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13334" y="1124744"/>
            <a:ext cx="11696252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4"/>
          <p:cNvSpPr>
            <a:spLocks noChangeArrowheads="1"/>
          </p:cNvSpPr>
          <p:nvPr/>
        </p:nvSpPr>
        <p:spPr bwMode="auto">
          <a:xfrm>
            <a:off x="6744072" y="5517232"/>
            <a:ext cx="56556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Arial" panose="020B0604020202020204" pitchFamily="34" charset="0"/>
                <a:ea typeface="Verdana" panose="020B0604030504040204" pitchFamily="34" charset="0"/>
              </a:rPr>
              <a:t>Статирова О.И., </a:t>
            </a:r>
            <a:r>
              <a:rPr lang="ru-RU" altLang="ru-RU" sz="2000" dirty="0">
                <a:latin typeface="Arial" panose="020B0604020202020204" pitchFamily="34" charset="0"/>
                <a:ea typeface="Verdana" panose="020B0604030504040204" pitchFamily="34" charset="0"/>
              </a:rPr>
              <a:t>начальник Управления профессионального образования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13334" y="5373216"/>
            <a:ext cx="11696252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61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ЗНАНИЕ РЕГЛАМЕНТОВ </a:t>
            </a:r>
            <a:r>
              <a:rPr lang="en-US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WSR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663149"/>
              </p:ext>
            </p:extLst>
          </p:nvPr>
        </p:nvGraphicFramePr>
        <p:xfrm>
          <a:off x="263352" y="2503637"/>
          <a:ext cx="5688632" cy="26794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/>
                <a:gridCol w="1224136"/>
              </a:tblGrid>
              <a:tr h="34929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худшие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8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сухое строительство и штукатурные работы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83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предпринимательство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249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технологии моды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249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мобильная робототехника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556444"/>
              </p:ext>
            </p:extLst>
          </p:nvPr>
        </p:nvGraphicFramePr>
        <p:xfrm>
          <a:off x="6097715" y="2505774"/>
          <a:ext cx="5830931" cy="2617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4789"/>
                <a:gridCol w="1296142"/>
              </a:tblGrid>
              <a:tr h="42338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САМООЦЕНКА худшие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83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сухое строительство и штукатурные работы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77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предпринимательство ЮНИОРЫ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мобильная робототехника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06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технологии моды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830035"/>
              </p:ext>
            </p:extLst>
          </p:nvPr>
        </p:nvGraphicFramePr>
        <p:xfrm>
          <a:off x="263352" y="1040641"/>
          <a:ext cx="11665295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0840"/>
                <a:gridCol w="1584176"/>
                <a:gridCol w="1368152"/>
                <a:gridCol w="115212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ср.оценка знания регламента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 самооценка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54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КОММУНИКАТИВНАЯ КОМПЕТЕНЦИЯ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870195"/>
              </p:ext>
            </p:extLst>
          </p:nvPr>
        </p:nvGraphicFramePr>
        <p:xfrm>
          <a:off x="284289" y="1045865"/>
          <a:ext cx="11017224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600"/>
                <a:gridCol w="2232248"/>
                <a:gridCol w="1728192"/>
                <a:gridCol w="1656184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ср.оценка кооммуникативности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 самооценка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486393"/>
              </p:ext>
            </p:extLst>
          </p:nvPr>
        </p:nvGraphicFramePr>
        <p:xfrm>
          <a:off x="284289" y="2348882"/>
          <a:ext cx="5379663" cy="3967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557"/>
                <a:gridCol w="1315106"/>
              </a:tblGrid>
              <a:tr h="29813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лучшие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11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сервис на воздушном транспорте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81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геодезия ЮНИОРЫ</a:t>
                      </a: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70758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эксплуатация беспилотных авиационных систем ЮНИОРЫ</a:t>
                      </a: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5628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реверсивный </a:t>
                      </a:r>
                      <a:r>
                        <a:rPr lang="ru-RU" sz="18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инжениринг</a:t>
                      </a:r>
                      <a:endParaRPr lang="ru-RU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89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сетевое и системное администрирование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1975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фрезерные работы на станках с ЧПУ ЮНИОРЫ</a:t>
                      </a: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81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 моды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5628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промышленная механика и монтаж</a:t>
                      </a: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95" marR="6495" marT="649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311349"/>
              </p:ext>
            </p:extLst>
          </p:nvPr>
        </p:nvGraphicFramePr>
        <p:xfrm>
          <a:off x="5951983" y="2348882"/>
          <a:ext cx="5349529" cy="3967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2449"/>
                <a:gridCol w="1317080"/>
              </a:tblGrid>
              <a:tr h="1592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САМООЦЕНКА лучшие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геодезия ЮНИОРЫ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66985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эксплуатация беспилотных авиационных систем ЮНИОРЫ</a:t>
                      </a: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3729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промышленная механика и монтаж</a:t>
                      </a: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420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инженерный дизайн </a:t>
                      </a:r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 </a:t>
                      </a:r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5867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фрезерные работы на станках с ЧПУ ЮНИОРЫ</a:t>
                      </a: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3729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реверсивный </a:t>
                      </a:r>
                      <a:r>
                        <a:rPr lang="ru-RU" sz="18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инжениринг</a:t>
                      </a:r>
                      <a:endParaRPr lang="ru-RU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503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токарные работы на станках с ЧПУ 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15926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геодезия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50" marR="6650" marT="665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82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066919"/>
              </p:ext>
            </p:extLst>
          </p:nvPr>
        </p:nvGraphicFramePr>
        <p:xfrm>
          <a:off x="284288" y="2348880"/>
          <a:ext cx="5451671" cy="2178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3560"/>
                <a:gridCol w="1008111"/>
              </a:tblGrid>
              <a:tr h="3600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худшие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38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сухое строительство и штукатурные работы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291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предпринимательство ЮНИОРЫ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1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технологии моды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17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мобильная робототехника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98604"/>
              </p:ext>
            </p:extLst>
          </p:nvPr>
        </p:nvGraphicFramePr>
        <p:xfrm>
          <a:off x="5951984" y="2348880"/>
          <a:ext cx="5349529" cy="2219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456"/>
                <a:gridCol w="1245073"/>
              </a:tblGrid>
              <a:tr h="35023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САМООЦЕНКА худшие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4" marR="6664" marT="666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9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сухое строительство и штукатурные работы</a:t>
                      </a:r>
                    </a:p>
                  </a:txBody>
                  <a:tcPr marL="6664" marR="6664" marT="666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4" marR="6664" marT="666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02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технологии моды ЮНИОРЫ</a:t>
                      </a:r>
                    </a:p>
                  </a:txBody>
                  <a:tcPr marL="6664" marR="6664" marT="666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4" marR="6664" marT="666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0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предпринимательство ЮНИОРЫ</a:t>
                      </a:r>
                    </a:p>
                  </a:txBody>
                  <a:tcPr marL="6664" marR="6664" marT="666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4" marR="6664" marT="666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762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мобильная робототехника ЮНИОРЫ</a:t>
                      </a:r>
                    </a:p>
                  </a:txBody>
                  <a:tcPr marL="6664" marR="6664" marT="666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4" marR="6664" marT="666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КОММУНИКАТИВНАЯ КОМПЕТЕНЦИЯ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019021"/>
              </p:ext>
            </p:extLst>
          </p:nvPr>
        </p:nvGraphicFramePr>
        <p:xfrm>
          <a:off x="284289" y="1045865"/>
          <a:ext cx="11017224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600"/>
                <a:gridCol w="2232248"/>
                <a:gridCol w="1728192"/>
                <a:gridCol w="1656184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ср.оценка кооммуникативности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 самооценка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70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ОБЪЕКТИВНОСТЬ ОЦЕНИВАНИЯ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237123"/>
              </p:ext>
            </p:extLst>
          </p:nvPr>
        </p:nvGraphicFramePr>
        <p:xfrm>
          <a:off x="436830" y="1079902"/>
          <a:ext cx="11356008" cy="9280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1432"/>
                <a:gridCol w="1944216"/>
                <a:gridCol w="1584176"/>
                <a:gridCol w="1826184"/>
              </a:tblGrid>
              <a:tr h="360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ср.оценка объективности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 самооценка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119337"/>
              </p:ext>
            </p:extLst>
          </p:nvPr>
        </p:nvGraphicFramePr>
        <p:xfrm>
          <a:off x="436830" y="2179096"/>
          <a:ext cx="5947202" cy="42139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0775"/>
                <a:gridCol w="996427"/>
              </a:tblGrid>
              <a:tr h="1251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лучшие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сервис на воздушном транспорте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1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геодезия ЮНИОРЫ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9221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эксплуатация беспилотных авиационных систем ЮНИОРЫ</a:t>
                      </a: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187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фрезерные работы на станках с ЧПУ ЮНИОРЫ</a:t>
                      </a: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469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мехатроника ЮНИОРЫ</a:t>
                      </a: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4521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сетевое и системное администрирование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819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реверсивный </a:t>
                      </a:r>
                      <a:r>
                        <a:rPr lang="ru-RU" sz="18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инжениринг</a:t>
                      </a:r>
                      <a:endParaRPr lang="ru-RU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1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инженерный дизайн </a:t>
                      </a: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 </a:t>
                      </a:r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ЮНИОРЫ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819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промышленная механика и монтаж</a:t>
                      </a: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4521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токарные работы на станках с ЧПУ 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4" marR="4974" marT="4974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98667"/>
              </p:ext>
            </p:extLst>
          </p:nvPr>
        </p:nvGraphicFramePr>
        <p:xfrm>
          <a:off x="6888088" y="2179095"/>
          <a:ext cx="4904750" cy="4187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6464"/>
                <a:gridCol w="728286"/>
              </a:tblGrid>
              <a:tr h="17331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САМООЦЕНКА лучшие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геодезия ЮНИОРЫ</a:t>
                      </a: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67887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эксплуатация беспилотных авиационных систем ЮНИОРЫ</a:t>
                      </a: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59461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фрезерные работы на станках с ЧПУ ЮНИОРЫ</a:t>
                      </a: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25757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мехатроника ЮНИОРЫ</a:t>
                      </a: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418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промышленная механика и монтаж</a:t>
                      </a: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418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промышленная робототехника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418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сантехника и отопление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418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реверсивный </a:t>
                      </a:r>
                      <a:r>
                        <a:rPr lang="ru-RU" sz="18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инжениринг</a:t>
                      </a:r>
                      <a:endParaRPr lang="ru-RU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42609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инженерный дизайн </a:t>
                      </a:r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CAD </a:t>
                      </a:r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ЮНИОРЫ</a:t>
                      </a: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17109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геодезия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2" marR="5752" marT="575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55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ОБЪЕКТИВНОСТЬ ОЦЕНИВАНИЯ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74323"/>
              </p:ext>
            </p:extLst>
          </p:nvPr>
        </p:nvGraphicFramePr>
        <p:xfrm>
          <a:off x="436830" y="2470138"/>
          <a:ext cx="5875194" cy="1981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7082"/>
                <a:gridCol w="1008112"/>
              </a:tblGrid>
              <a:tr h="30924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худшие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2" marR="8422" marT="842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предпринимательство ЮНИОРЫ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2" marR="8422" marT="842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2" marR="8422" marT="842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5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сухое строительство и штукатурные работы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2" marR="8422" marT="842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2" marR="8422" marT="842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 моды 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2" marR="8422" marT="842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2" marR="8422" marT="842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678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мобильная робототехника 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2" marR="8422" marT="842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2" marR="8422" marT="842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26432"/>
              </p:ext>
            </p:extLst>
          </p:nvPr>
        </p:nvGraphicFramePr>
        <p:xfrm>
          <a:off x="6528047" y="2470139"/>
          <a:ext cx="5231470" cy="1508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457"/>
                <a:gridCol w="1127013"/>
              </a:tblGrid>
              <a:tr h="31078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САМООЦЕНКА худшие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6" marR="8176" marT="8176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72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 моды ЮНИОРЫ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6" marR="8176" marT="8176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6" marR="8176" marT="8176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135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предпринимательство 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6" marR="8176" marT="8176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6" marR="8176" marT="8176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763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мобильная робототехника ЮНИОРЫ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6" marR="8176" marT="8176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6" marR="8176" marT="8176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21237"/>
              </p:ext>
            </p:extLst>
          </p:nvPr>
        </p:nvGraphicFramePr>
        <p:xfrm>
          <a:off x="436830" y="1079902"/>
          <a:ext cx="11356008" cy="9280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1432"/>
                <a:gridCol w="1944216"/>
                <a:gridCol w="1584176"/>
                <a:gridCol w="1826184"/>
              </a:tblGrid>
              <a:tr h="360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ср.оценка объективности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 самооценка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76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ОБЪЕКТИВНОСТЬ ОЦЕНИВАНИЯ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849334"/>
              </p:ext>
            </p:extLst>
          </p:nvPr>
        </p:nvGraphicFramePr>
        <p:xfrm>
          <a:off x="1127449" y="1100279"/>
          <a:ext cx="10009112" cy="5166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575"/>
                <a:gridCol w="3312368"/>
                <a:gridCol w="1512169"/>
              </a:tblGrid>
              <a:tr h="536146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эксертов, которым группа поставила оценку ниже более чем на 2 балла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таких экспертов в группе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</a:tr>
              <a:tr h="397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в младших классах 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</a:tr>
              <a:tr h="24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электромонтаж 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</a:tr>
              <a:tr h="24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 моды 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</a:tr>
              <a:tr h="476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сухое строительство и штукатурные работы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</a:tr>
              <a:tr h="397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токарные работы на станках с ЧПУ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</a:tr>
              <a:tr h="319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сантехника и отопление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</a:tr>
              <a:tr h="1617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кирпичная кладка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</a:tr>
              <a:tr h="319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музыки в школе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</a:tr>
              <a:tr h="1617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электромонтаж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</a:tr>
              <a:tr h="24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предпринимательство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</a:tr>
              <a:tr h="319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лазерные технологии 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</a:tr>
              <a:tr h="319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воспитание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37,5%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</a:tr>
              <a:tr h="39764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культура, спорт и фитнес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68" marR="4468" marT="446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53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ОБЪЕКТИВНОСТЬ ОЦЕНИВАНИЯ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63093"/>
              </p:ext>
            </p:extLst>
          </p:nvPr>
        </p:nvGraphicFramePr>
        <p:xfrm>
          <a:off x="145183" y="970699"/>
          <a:ext cx="3922629" cy="50676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4241"/>
                <a:gridCol w="708388"/>
              </a:tblGrid>
              <a:tr h="50208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экспертов, оценивших свою объективность ниже 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/>
                </a:tc>
              </a:tr>
              <a:tr h="27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 моды ЮНИОРЫ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46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музыки в школе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электромонтаж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46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воспитание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208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лабораторный химический анализ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46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сварочные технологии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предпринимательство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208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культура, спорт и фитнес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208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мобильная робототехника ЮНИОРЫ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парикмахерское искусство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208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 и обслуживание легковых автомобилей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электроника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окраска автомобиля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47" marR="4547" marT="4547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483873"/>
              </p:ext>
            </p:extLst>
          </p:nvPr>
        </p:nvGraphicFramePr>
        <p:xfrm>
          <a:off x="4216045" y="970697"/>
          <a:ext cx="4112203" cy="5031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8833"/>
                <a:gridCol w="763370"/>
              </a:tblGrid>
              <a:tr h="48637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экспертов, оценивших свою объективность ниже 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/>
                </a:tc>
              </a:tr>
              <a:tr h="27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 моды ЮНИОРЫ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7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музыки в школе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7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электромонтаж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4592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лабораторный химический анализ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7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парикмахерское искусство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486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 и обслуживание легковых автомобилей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7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воспитание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486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мобильная робототехника ЮНИОРЫ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7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электромонтаж ЮНИОРЫ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486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сухое строительство и штукатурные работы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37546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токарные работы на станках с ЧПУ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7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кирпичная кладка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75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Веб-дизайн и разработка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18" marR="4318" marT="431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796993"/>
              </p:ext>
            </p:extLst>
          </p:nvPr>
        </p:nvGraphicFramePr>
        <p:xfrm>
          <a:off x="8452668" y="970696"/>
          <a:ext cx="3696292" cy="5031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6875"/>
                <a:gridCol w="839417"/>
              </a:tblGrid>
              <a:tr h="59884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экспертов, оценивших свою объективность ниже 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/>
                </a:tc>
              </a:tr>
              <a:tr h="598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музыки в школе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9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 моды ЮНИОРЫ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0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электромонтаж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9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мобильная робототехника ЮНИОРЫ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1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электромонтаж ЮНИОРЫ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658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сухое строительство и штукатурные работы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658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токарные работы на станках с ЧПУ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0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Веб-дизайн и разработка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6512" y="6222984"/>
            <a:ext cx="338437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Всего в 42 компетенциях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387003" y="6222984"/>
            <a:ext cx="338437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Всего в 36 компетенциях</a:t>
            </a:r>
            <a:endParaRPr lang="ru-RU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608626" y="6217689"/>
            <a:ext cx="338437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Всего в 19 компетенциях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20337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ОБЪЕКТИВНОСТЬ ОЦЕНИВАНИЯ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00802" y="1736341"/>
            <a:ext cx="4020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0099"/>
                </a:solidFill>
              </a:rPr>
              <a:t>Средняя </a:t>
            </a:r>
            <a:r>
              <a:rPr lang="ru-RU" b="1" i="1" dirty="0">
                <a:solidFill>
                  <a:srgbClr val="000099"/>
                </a:solidFill>
              </a:rPr>
              <a:t>степень </a:t>
            </a:r>
            <a:r>
              <a:rPr lang="ru-RU" b="1" i="1" dirty="0" smtClean="0">
                <a:solidFill>
                  <a:srgbClr val="000099"/>
                </a:solidFill>
              </a:rPr>
              <a:t>влияния – 2,30 </a:t>
            </a:r>
            <a:endParaRPr lang="ru-RU" b="1" i="1" dirty="0">
              <a:solidFill>
                <a:srgbClr val="00009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157318"/>
              </p:ext>
            </p:extLst>
          </p:nvPr>
        </p:nvGraphicFramePr>
        <p:xfrm>
          <a:off x="263352" y="2369478"/>
          <a:ext cx="5847680" cy="3847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1003"/>
                <a:gridCol w="1026677"/>
              </a:tblGrid>
              <a:tr h="400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в младших классах ЮНИОРЫ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2938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поварское дело 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8634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сельскохозяйственных машин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2938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работа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9340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сервис на воздушном транспорте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47119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электромонтажные подземные работы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9340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инженерный дизайн </a:t>
                      </a:r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 </a:t>
                      </a:r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2938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геодезия 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626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беспилотных авиационных систем 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2938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мехатроника ЮНИОРЫ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3" marR="5643" marT="5643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3352" y="1100279"/>
            <a:ext cx="1144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Оцените степень влияния представителей образовательной организации (принимающей площадки регионального чемпионата) на результаты конкурсных испытаний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937520"/>
              </p:ext>
            </p:extLst>
          </p:nvPr>
        </p:nvGraphicFramePr>
        <p:xfrm>
          <a:off x="6255049" y="2389580"/>
          <a:ext cx="5595369" cy="38270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5"/>
                <a:gridCol w="1130874"/>
              </a:tblGrid>
              <a:tr h="2712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мехатроника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78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сантехника и отопление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7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фрезерные работы на станках с ЧПУ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78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медицинский и социальный уход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78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лазерные технологии 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78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промышленная механика и монтаж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78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музыки в школе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12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предпринимательство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9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культура, спорт и фитнес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78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в младших классах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7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сухое строительство и штукатурные работы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12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кирпичная кладка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2" marR="5282" marT="5282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51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ОБЪЕКТИВНОСТЬ ОЦЕНИВАНИЯ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619603"/>
              </p:ext>
            </p:extLst>
          </p:nvPr>
        </p:nvGraphicFramePr>
        <p:xfrm>
          <a:off x="2315307" y="1677865"/>
          <a:ext cx="6540747" cy="3950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1350"/>
                <a:gridCol w="1979397"/>
              </a:tblGrid>
              <a:tr h="382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мехатроника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619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музыки в школе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воспитание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7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в младших классах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7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лазерные технологии ЮНИОРЫ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веб-дизайн </a:t>
                      </a:r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разработка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предпринимательство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4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парикмахерское искусство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14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 моды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0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культура, спорт и фитнес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0" marR="7230" marT="723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783632" y="1079902"/>
            <a:ext cx="5899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Количество экспертов, признающих влияние !!!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77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ОПРОС ЭКСПЕРТОВ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667541"/>
              </p:ext>
            </p:extLst>
          </p:nvPr>
        </p:nvGraphicFramePr>
        <p:xfrm>
          <a:off x="119336" y="1079902"/>
          <a:ext cx="11809312" cy="5589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799856" y="2420888"/>
            <a:ext cx="6096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Коэффициент корреляции между </a:t>
            </a:r>
          </a:p>
          <a:p>
            <a:r>
              <a:rPr lang="ru-RU" b="1" i="1" dirty="0" smtClean="0">
                <a:solidFill>
                  <a:srgbClr val="000000"/>
                </a:solidFill>
              </a:rPr>
              <a:t>«условной средней» объективностью </a:t>
            </a:r>
            <a:r>
              <a:rPr lang="ru-RU" b="1" i="1" dirty="0" smtClean="0"/>
              <a:t> и «</a:t>
            </a:r>
            <a:r>
              <a:rPr lang="ru-RU" b="1" i="1" dirty="0" smtClean="0">
                <a:solidFill>
                  <a:srgbClr val="000000"/>
                </a:solidFill>
              </a:rPr>
              <a:t>условной средней» </a:t>
            </a:r>
            <a:r>
              <a:rPr lang="ru-RU" b="1" i="1" dirty="0" err="1" smtClean="0">
                <a:solidFill>
                  <a:srgbClr val="000000"/>
                </a:solidFill>
              </a:rPr>
              <a:t>профкомпетентностью</a:t>
            </a:r>
            <a:r>
              <a:rPr lang="ru-RU" b="1" i="1" dirty="0" smtClean="0">
                <a:solidFill>
                  <a:srgbClr val="000000"/>
                </a:solidFill>
              </a:rPr>
              <a:t> составляет</a:t>
            </a:r>
            <a:r>
              <a:rPr lang="ru-RU" b="1" i="1" dirty="0" smtClean="0"/>
              <a:t> </a:t>
            </a:r>
            <a:r>
              <a:rPr lang="ru-RU" sz="2400" b="1" i="1" dirty="0">
                <a:solidFill>
                  <a:srgbClr val="C00000"/>
                </a:solidFill>
              </a:rPr>
              <a:t>0,911394901</a:t>
            </a:r>
          </a:p>
        </p:txBody>
      </p:sp>
    </p:spTree>
    <p:extLst>
      <p:ext uri="{BB962C8B-B14F-4D97-AF65-F5344CB8AC3E}">
        <p14:creationId xmlns:p14="http://schemas.microsoft.com/office/powerpoint/2010/main" val="254284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регионального чемпионата 2018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505351"/>
              </p:ext>
            </p:extLst>
          </p:nvPr>
        </p:nvGraphicFramePr>
        <p:xfrm>
          <a:off x="551384" y="1506682"/>
          <a:ext cx="11089230" cy="4350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/>
                <a:gridCol w="1439306"/>
                <a:gridCol w="1761232"/>
                <a:gridCol w="1108924"/>
                <a:gridCol w="1108926"/>
                <a:gridCol w="1004554"/>
                <a:gridCol w="1004554"/>
                <a:gridCol w="1448121"/>
                <a:gridCol w="1565541"/>
              </a:tblGrid>
              <a:tr h="892936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ЗОЛОТО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СЕРЕБРО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БРОНЗА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МЕДАЛЬ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РЕГ. </a:t>
                      </a:r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ОТБОР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00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00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ЮУрГТК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00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МПК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00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ЮУМК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00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ЧЭнК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00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ЧМТТ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00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ЧРТ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00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КПК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00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ЧПК-1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00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ЧГПГТ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81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ЮУГК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8236" y="966778"/>
            <a:ext cx="5106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Рейтинг ПОО: лучшие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97958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384" y="165855"/>
            <a:ext cx="601761" cy="82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2117130" y="436603"/>
            <a:ext cx="75993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Arial" panose="020B0604020202020204" pitchFamily="34" charset="0"/>
                <a:ea typeface="Verdana" panose="020B060403050404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13334" y="1124744"/>
            <a:ext cx="11696252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13334" y="5373216"/>
            <a:ext cx="11696252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7648" y="2640476"/>
            <a:ext cx="7858425" cy="244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64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регионального чемпионата 2018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753017"/>
              </p:ext>
            </p:extLst>
          </p:nvPr>
        </p:nvGraphicFramePr>
        <p:xfrm>
          <a:off x="488233" y="1506685"/>
          <a:ext cx="11347152" cy="401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3231"/>
                <a:gridCol w="1584176"/>
                <a:gridCol w="1224136"/>
                <a:gridCol w="1296144"/>
                <a:gridCol w="1152128"/>
                <a:gridCol w="1080120"/>
                <a:gridCol w="1080120"/>
                <a:gridCol w="1440160"/>
                <a:gridCol w="1706937"/>
              </a:tblGrid>
              <a:tr h="1139361"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ЗОЛОТО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СЕРЕБРО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БРОНЗА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МЕДАЛЬ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РЕГ. </a:t>
                      </a:r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ОТБОР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0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УКИТК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0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КПГТ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0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ЮТТ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0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ТТТ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0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АИТ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0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МПедК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0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ЧебПК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0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МСТ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0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КИИТ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8236" y="966778"/>
            <a:ext cx="5106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Рейтинг ПОО: худшие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42628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регионального чемпионата 2018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63352" y="801298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i="1" kern="0" dirty="0" smtClean="0"/>
              <a:t>Динамика 2017-2018</a:t>
            </a:r>
            <a:endParaRPr lang="ru-RU" altLang="ru-RU" sz="2400" i="1" kern="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717089"/>
              </p:ext>
            </p:extLst>
          </p:nvPr>
        </p:nvGraphicFramePr>
        <p:xfrm>
          <a:off x="1174915" y="1506682"/>
          <a:ext cx="9649073" cy="46668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0358"/>
                <a:gridCol w="1584176"/>
                <a:gridCol w="2448272"/>
                <a:gridCol w="1800200"/>
                <a:gridCol w="1563352"/>
                <a:gridCol w="1392715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2017-2018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2018-2019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4978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2017-2018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2018-2019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МПК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ЧПК-1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ЮУМК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ЧГПГТ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ЧРТ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КПК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ЧТТиЛП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МГРК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МиМК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2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ОПРОС ЭКСПЕРТОВ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681069"/>
              </p:ext>
            </p:extLst>
          </p:nvPr>
        </p:nvGraphicFramePr>
        <p:xfrm>
          <a:off x="-168696" y="17098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7368" y="1100279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Всего: </a:t>
            </a:r>
            <a:r>
              <a:rPr lang="ru-RU" sz="2400" b="1" dirty="0" smtClean="0">
                <a:solidFill>
                  <a:srgbClr val="C00000"/>
                </a:solidFill>
              </a:rPr>
              <a:t>401</a:t>
            </a:r>
            <a:r>
              <a:rPr lang="ru-RU" sz="2000" dirty="0" smtClean="0"/>
              <a:t> эксперт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158035"/>
              </p:ext>
            </p:extLst>
          </p:nvPr>
        </p:nvGraphicFramePr>
        <p:xfrm>
          <a:off x="4333666" y="1158817"/>
          <a:ext cx="7501718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94782"/>
                <a:gridCol w="1706936"/>
              </a:tblGrid>
              <a:tr h="257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ОПЫТ ЧЕМПИОНАТОВ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504592"/>
              </p:ext>
            </p:extLst>
          </p:nvPr>
        </p:nvGraphicFramePr>
        <p:xfrm>
          <a:off x="4333666" y="2211484"/>
          <a:ext cx="7432080" cy="2200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3422"/>
                <a:gridCol w="158865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</a:rPr>
                        <a:t>веб-дизайн </a:t>
                      </a:r>
                      <a:r>
                        <a:rPr lang="ru-RU" sz="2000" u="none" strike="noStrike" dirty="0">
                          <a:effectLst/>
                        </a:rPr>
                        <a:t>и разработка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сварочные технологии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технологии моды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кондитерское дело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инженерный дизайн </a:t>
                      </a:r>
                      <a:r>
                        <a:rPr lang="en-US" sz="2000" u="none" strike="noStrike">
                          <a:effectLst/>
                        </a:rPr>
                        <a:t>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электромонтаж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токарные работы на станках с ЧПУ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63352" y="4689832"/>
            <a:ext cx="11572032" cy="1754326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Предпринимательство, обслуживание </a:t>
            </a:r>
            <a:r>
              <a:rPr lang="ru-RU" dirty="0"/>
              <a:t>грузовой </a:t>
            </a:r>
            <a:r>
              <a:rPr lang="ru-RU" dirty="0" smtClean="0"/>
              <a:t>техники, лазерные </a:t>
            </a:r>
            <a:r>
              <a:rPr lang="ru-RU" dirty="0"/>
              <a:t>технологии </a:t>
            </a:r>
            <a:r>
              <a:rPr lang="ru-RU" dirty="0" smtClean="0"/>
              <a:t>ЮНИОРЫ, дошкольное </a:t>
            </a:r>
            <a:r>
              <a:rPr lang="ru-RU" dirty="0"/>
              <a:t>воспитание </a:t>
            </a:r>
            <a:r>
              <a:rPr lang="ru-RU" dirty="0" smtClean="0"/>
              <a:t>ЮНИОРЫ, </a:t>
            </a:r>
            <a:r>
              <a:rPr lang="ru-RU" b="1" dirty="0" smtClean="0"/>
              <a:t>мехатроника</a:t>
            </a:r>
            <a:r>
              <a:rPr lang="ru-RU" dirty="0" smtClean="0"/>
              <a:t>, веб-дизайн </a:t>
            </a:r>
            <a:r>
              <a:rPr lang="ru-RU" dirty="0"/>
              <a:t>и разработка </a:t>
            </a:r>
            <a:r>
              <a:rPr lang="ru-RU" dirty="0" smtClean="0"/>
              <a:t>ЮНИОРЫ, окраска автомобиля, социальная работа, реверсивный </a:t>
            </a:r>
            <a:r>
              <a:rPr lang="ru-RU" dirty="0" err="1" smtClean="0"/>
              <a:t>инжениринг</a:t>
            </a:r>
            <a:r>
              <a:rPr lang="ru-RU" dirty="0" smtClean="0"/>
              <a:t>, поварское </a:t>
            </a:r>
            <a:r>
              <a:rPr lang="ru-RU" dirty="0"/>
              <a:t>дело </a:t>
            </a:r>
            <a:r>
              <a:rPr lang="ru-RU" dirty="0" smtClean="0"/>
              <a:t>ЮНИОРЫ, геодезия ЮНИОРЫ, преподавание </a:t>
            </a:r>
            <a:r>
              <a:rPr lang="ru-RU" dirty="0"/>
              <a:t>музыки в </a:t>
            </a:r>
            <a:r>
              <a:rPr lang="ru-RU" dirty="0" smtClean="0"/>
              <a:t>школе, технологии </a:t>
            </a:r>
            <a:r>
              <a:rPr lang="ru-RU" dirty="0"/>
              <a:t>моды </a:t>
            </a:r>
            <a:r>
              <a:rPr lang="ru-RU" dirty="0" smtClean="0"/>
              <a:t>ЮНИОРЫ, промышленная робототехника, предпринимательство ЮНИОРЫ, эксплуатация </a:t>
            </a:r>
            <a:r>
              <a:rPr lang="ru-RU" dirty="0"/>
              <a:t>беспилотных авиационных систем </a:t>
            </a:r>
            <a:r>
              <a:rPr lang="ru-RU" dirty="0" smtClean="0"/>
              <a:t>ЮНИОРЫ, электромонтажные </a:t>
            </a:r>
            <a:r>
              <a:rPr lang="ru-RU" dirty="0"/>
              <a:t>подземные работы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1709" y="4305469"/>
            <a:ext cx="3384376" cy="40011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Средний опыт меньше </a:t>
            </a:r>
            <a:r>
              <a:rPr lang="ru-RU" sz="2000" b="1" dirty="0" smtClean="0">
                <a:solidFill>
                  <a:srgbClr val="000099"/>
                </a:solidFill>
              </a:rPr>
              <a:t>1,5</a:t>
            </a:r>
            <a:endParaRPr lang="ru-RU" sz="2000" b="1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33666" y="1778656"/>
            <a:ext cx="3384376" cy="40011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Средний опыт больше </a:t>
            </a:r>
            <a:r>
              <a:rPr lang="ru-RU" sz="2000" b="1" dirty="0" smtClean="0">
                <a:solidFill>
                  <a:srgbClr val="000099"/>
                </a:solidFill>
              </a:rPr>
              <a:t>3</a:t>
            </a:r>
            <a:endParaRPr lang="ru-RU" sz="2000" b="1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00644" y="6182270"/>
            <a:ext cx="7229909" cy="40011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</a:t>
            </a:r>
            <a:r>
              <a:rPr lang="ru-RU" sz="2000" b="1" dirty="0" smtClean="0">
                <a:solidFill>
                  <a:srgbClr val="000099"/>
                </a:solidFill>
              </a:rPr>
              <a:t>12</a:t>
            </a:r>
            <a:r>
              <a:rPr lang="ru-RU" sz="2000" dirty="0" smtClean="0"/>
              <a:t> компетенциях у экспертов нет опыта участия в ДЭ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0180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ОПРОС ЭКСПЕРТОВ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231136" y="1100279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Всего: </a:t>
            </a:r>
            <a:r>
              <a:rPr lang="ru-RU" sz="2400" b="1" dirty="0" smtClean="0"/>
              <a:t>54</a:t>
            </a:r>
            <a:r>
              <a:rPr lang="ru-RU" sz="2000" dirty="0" smtClean="0"/>
              <a:t> компетенции</a:t>
            </a:r>
            <a:endParaRPr lang="ru-RU" sz="2000" dirty="0"/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7779299"/>
              </p:ext>
            </p:extLst>
          </p:nvPr>
        </p:nvGraphicFramePr>
        <p:xfrm>
          <a:off x="763984" y="1500389"/>
          <a:ext cx="11428016" cy="4658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744072" y="1079902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C00000"/>
                </a:solidFill>
                <a:latin typeface="Calibri" panose="020F0502020204030204" pitchFamily="34" charset="0"/>
              </a:rPr>
              <a:t>сервис на воздушном транспорте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  <a:latin typeface="Calibri" panose="020F0502020204030204" pitchFamily="34" charset="0"/>
              </a:rPr>
              <a:t>эксплуатация беспилотных авиационных систем ЮНИОРЫ</a:t>
            </a:r>
            <a:r>
              <a:rPr lang="ru-RU" dirty="0">
                <a:solidFill>
                  <a:srgbClr val="C00000"/>
                </a:solidFill>
              </a:rPr>
              <a:t> </a:t>
            </a:r>
            <a:endParaRPr lang="ru-RU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  <a:latin typeface="Calibri" panose="020F0502020204030204" pitchFamily="34" charset="0"/>
              </a:rPr>
              <a:t>токарные </a:t>
            </a:r>
            <a:r>
              <a:rPr lang="ru-RU" dirty="0">
                <a:solidFill>
                  <a:srgbClr val="C00000"/>
                </a:solidFill>
                <a:latin typeface="Calibri" panose="020F0502020204030204" pitchFamily="34" charset="0"/>
              </a:rPr>
              <a:t>работы на станках с ЧПУ ЮНИОРЫ</a:t>
            </a:r>
            <a:r>
              <a:rPr lang="ru-RU" dirty="0">
                <a:solidFill>
                  <a:srgbClr val="C00000"/>
                </a:solidFill>
              </a:rPr>
              <a:t> </a:t>
            </a:r>
            <a:endParaRPr lang="ru-RU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  <a:latin typeface="Calibri" panose="020F0502020204030204" pitchFamily="34" charset="0"/>
              </a:rPr>
              <a:t>ремонт </a:t>
            </a:r>
            <a:r>
              <a:rPr lang="ru-RU" dirty="0">
                <a:solidFill>
                  <a:srgbClr val="C00000"/>
                </a:solidFill>
                <a:latin typeface="Calibri" panose="020F0502020204030204" pitchFamily="34" charset="0"/>
              </a:rPr>
              <a:t>и обслуживание легковых автомобилей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44072" y="2451412"/>
            <a:ext cx="49053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99"/>
                </a:solidFill>
                <a:latin typeface="Calibri" panose="020F0502020204030204" pitchFamily="34" charset="0"/>
              </a:rPr>
              <a:t>медицинский и социальный уход</a:t>
            </a:r>
            <a:r>
              <a:rPr lang="ru-RU" dirty="0">
                <a:solidFill>
                  <a:srgbClr val="000099"/>
                </a:solidFill>
              </a:rPr>
              <a:t> </a:t>
            </a:r>
            <a:endParaRPr lang="ru-RU" dirty="0" smtClean="0">
              <a:solidFill>
                <a:srgbClr val="00009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99"/>
                </a:solidFill>
                <a:latin typeface="Calibri" panose="020F0502020204030204" pitchFamily="34" charset="0"/>
              </a:rPr>
              <a:t>предпринимательство </a:t>
            </a:r>
            <a:r>
              <a:rPr lang="ru-RU" dirty="0">
                <a:solidFill>
                  <a:srgbClr val="000099"/>
                </a:solidFill>
                <a:latin typeface="Calibri" panose="020F0502020204030204" pitchFamily="34" charset="0"/>
              </a:rPr>
              <a:t>ЮНИОРЫ</a:t>
            </a:r>
            <a:r>
              <a:rPr lang="ru-RU" dirty="0">
                <a:solidFill>
                  <a:srgbClr val="000099"/>
                </a:solidFill>
              </a:rPr>
              <a:t> </a:t>
            </a:r>
            <a:endParaRPr lang="ru-RU" dirty="0" smtClean="0">
              <a:solidFill>
                <a:srgbClr val="00009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99"/>
                </a:solidFill>
                <a:latin typeface="Calibri" panose="020F0502020204030204" pitchFamily="34" charset="0"/>
              </a:rPr>
              <a:t>сантехника </a:t>
            </a:r>
            <a:r>
              <a:rPr lang="ru-RU" dirty="0">
                <a:solidFill>
                  <a:srgbClr val="000099"/>
                </a:solidFill>
                <a:latin typeface="Calibri" panose="020F0502020204030204" pitchFamily="34" charset="0"/>
              </a:rPr>
              <a:t>и отопление</a:t>
            </a:r>
            <a:r>
              <a:rPr lang="ru-RU" dirty="0">
                <a:solidFill>
                  <a:srgbClr val="000099"/>
                </a:solidFill>
              </a:rPr>
              <a:t> </a:t>
            </a:r>
            <a:endParaRPr lang="ru-RU" dirty="0" smtClean="0">
              <a:solidFill>
                <a:srgbClr val="00009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99"/>
                </a:solidFill>
                <a:latin typeface="Calibri" panose="020F0502020204030204" pitchFamily="34" charset="0"/>
              </a:rPr>
              <a:t>электромонтажные </a:t>
            </a:r>
            <a:r>
              <a:rPr lang="ru-RU" dirty="0">
                <a:solidFill>
                  <a:srgbClr val="000099"/>
                </a:solidFill>
                <a:latin typeface="Calibri" panose="020F0502020204030204" pitchFamily="34" charset="0"/>
              </a:rPr>
              <a:t>подземные работы</a:t>
            </a:r>
            <a:r>
              <a:rPr lang="ru-RU" dirty="0">
                <a:solidFill>
                  <a:srgbClr val="000099"/>
                </a:solidFill>
              </a:rPr>
              <a:t> </a:t>
            </a:r>
            <a:endParaRPr lang="ru-RU" dirty="0" smtClean="0">
              <a:solidFill>
                <a:srgbClr val="00009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99"/>
                </a:solidFill>
                <a:latin typeface="Calibri" panose="020F0502020204030204" pitchFamily="34" charset="0"/>
              </a:rPr>
              <a:t>сетевое </a:t>
            </a:r>
            <a:r>
              <a:rPr lang="ru-RU" dirty="0">
                <a:solidFill>
                  <a:srgbClr val="000099"/>
                </a:solidFill>
                <a:latin typeface="Calibri" panose="020F0502020204030204" pitchFamily="34" charset="0"/>
              </a:rPr>
              <a:t>и системное администрирование</a:t>
            </a:r>
            <a:r>
              <a:rPr lang="ru-RU" dirty="0">
                <a:solidFill>
                  <a:srgbClr val="000099"/>
                </a:solidFill>
              </a:rPr>
              <a:t> </a:t>
            </a:r>
            <a:endParaRPr lang="ru-RU" dirty="0" smtClean="0">
              <a:solidFill>
                <a:srgbClr val="00009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99"/>
                </a:solidFill>
                <a:latin typeface="Calibri" panose="020F0502020204030204" pitchFamily="34" charset="0"/>
              </a:rPr>
              <a:t>социальная </a:t>
            </a:r>
            <a:r>
              <a:rPr lang="ru-RU" dirty="0">
                <a:solidFill>
                  <a:srgbClr val="000099"/>
                </a:solidFill>
                <a:latin typeface="Calibri" panose="020F0502020204030204" pitchFamily="34" charset="0"/>
              </a:rPr>
              <a:t>работа</a:t>
            </a:r>
            <a:r>
              <a:rPr lang="ru-RU" dirty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744072" y="437691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6600"/>
                </a:solidFill>
                <a:latin typeface="Calibri" panose="020F0502020204030204" pitchFamily="34" charset="0"/>
              </a:rPr>
              <a:t>инженерный дизайн CAD ЮНИОРЫ</a:t>
            </a:r>
            <a:r>
              <a:rPr lang="ru-RU" dirty="0">
                <a:solidFill>
                  <a:srgbClr val="006600"/>
                </a:solidFill>
              </a:rPr>
              <a:t> </a:t>
            </a:r>
            <a:endParaRPr lang="ru-RU" dirty="0" smtClean="0">
              <a:solidFill>
                <a:srgbClr val="0066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6600"/>
                </a:solidFill>
                <a:latin typeface="Calibri" panose="020F0502020204030204" pitchFamily="34" charset="0"/>
              </a:rPr>
              <a:t>сухое </a:t>
            </a:r>
            <a:r>
              <a:rPr lang="ru-RU" dirty="0">
                <a:solidFill>
                  <a:srgbClr val="006600"/>
                </a:solidFill>
                <a:latin typeface="Calibri" panose="020F0502020204030204" pitchFamily="34" charset="0"/>
              </a:rPr>
              <a:t>строительство и штукатурные работы</a:t>
            </a:r>
            <a:r>
              <a:rPr lang="ru-RU" dirty="0">
                <a:solidFill>
                  <a:srgbClr val="006600"/>
                </a:solidFill>
              </a:rPr>
              <a:t> </a:t>
            </a:r>
            <a:endParaRPr lang="ru-RU" dirty="0" smtClean="0">
              <a:solidFill>
                <a:srgbClr val="0066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6600"/>
                </a:solidFill>
                <a:latin typeface="Calibri" panose="020F0502020204030204" pitchFamily="34" charset="0"/>
              </a:rPr>
              <a:t>сварочные </a:t>
            </a:r>
            <a:r>
              <a:rPr lang="ru-RU" dirty="0">
                <a:solidFill>
                  <a:srgbClr val="006600"/>
                </a:solidFill>
                <a:latin typeface="Calibri" panose="020F0502020204030204" pitchFamily="34" charset="0"/>
              </a:rPr>
              <a:t>технологии</a:t>
            </a:r>
            <a:r>
              <a:rPr lang="ru-RU" dirty="0">
                <a:solidFill>
                  <a:srgbClr val="0066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575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ПРОФЕССИОНАЛЬНАЯ КОМПЕТЕНТНОСТЬ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301021"/>
              </p:ext>
            </p:extLst>
          </p:nvPr>
        </p:nvGraphicFramePr>
        <p:xfrm>
          <a:off x="407369" y="1036310"/>
          <a:ext cx="11428015" cy="940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2977"/>
                <a:gridCol w="1768716"/>
                <a:gridCol w="1301181"/>
                <a:gridCol w="1255141"/>
              </a:tblGrid>
              <a:tr h="162899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89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 оценка </a:t>
                      </a:r>
                      <a:r>
                        <a:rPr lang="ru-RU" sz="2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профкомпетентности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92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 самооценка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671605"/>
              </p:ext>
            </p:extLst>
          </p:nvPr>
        </p:nvGraphicFramePr>
        <p:xfrm>
          <a:off x="407368" y="2276872"/>
          <a:ext cx="5112568" cy="4076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2686"/>
                <a:gridCol w="1079882"/>
              </a:tblGrid>
              <a:tr h="3002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лучшие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025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сервис на воздушном транспорте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43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беспилотных авиационных систем ЮНИОРЫ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025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геодезия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43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сетевое и системное администрирование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025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реверсивный инжениринг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025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преподавание в младших классах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025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технологии моды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025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мехатроника 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025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промышленная механика и монтаж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434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токарные работы на станках с ЧПУ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388646"/>
              </p:ext>
            </p:extLst>
          </p:nvPr>
        </p:nvGraphicFramePr>
        <p:xfrm>
          <a:off x="6528048" y="2276872"/>
          <a:ext cx="5390454" cy="4076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1877"/>
                <a:gridCol w="1138577"/>
              </a:tblGrid>
              <a:tr h="3279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САМООЦЕНКА лучшие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59360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эксплуатация беспилотных авиационных систем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2796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геодезия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59360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токарные работы на станках с ЧПУ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2796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технологии моды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5936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фрезерные работы на станках с ЧПУ 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27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фрезерные работы на станках с ЧПУ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27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инженерный дизайн </a:t>
                      </a:r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 </a:t>
                      </a:r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2796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преподавание в младших классах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27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культура, спорт и фитнес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78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ПРОФЕССИОНАЛЬНАЯ КОМПЕТЕНТНОСТЬ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553560"/>
              </p:ext>
            </p:extLst>
          </p:nvPr>
        </p:nvGraphicFramePr>
        <p:xfrm>
          <a:off x="731404" y="2348879"/>
          <a:ext cx="4896544" cy="3778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5982"/>
                <a:gridCol w="1780562"/>
              </a:tblGrid>
              <a:tr h="27384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худшие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0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сантехника и отопление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996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лазерные технологии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384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предпринимательство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71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сухое строительство и штукатурные работы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0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 моды ЮНИОРЫ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996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мобильная робототехника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148"/>
              </p:ext>
            </p:extLst>
          </p:nvPr>
        </p:nvGraphicFramePr>
        <p:xfrm>
          <a:off x="6240016" y="2348879"/>
          <a:ext cx="5040560" cy="3210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7630"/>
                <a:gridCol w="1832930"/>
              </a:tblGrid>
              <a:tr h="30153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САМООЦЕНКА худшие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77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электромонтаж ЮНИОРЫ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486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сухое строительство и штукатурные работы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577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предпринимательство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396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мобильная робототехника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577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технологии моды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186871"/>
              </p:ext>
            </p:extLst>
          </p:nvPr>
        </p:nvGraphicFramePr>
        <p:xfrm>
          <a:off x="2135558" y="1036310"/>
          <a:ext cx="8341494" cy="940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578"/>
                <a:gridCol w="1291015"/>
                <a:gridCol w="949753"/>
                <a:gridCol w="916148"/>
              </a:tblGrid>
              <a:tr h="162899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89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 оценка </a:t>
                      </a:r>
                      <a:r>
                        <a:rPr lang="ru-RU" sz="2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профкомпетентности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92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 самооценка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1" marR="8781" marT="8781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95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 bwMode="auto">
          <a:xfrm>
            <a:off x="119336" y="908720"/>
            <a:ext cx="1101722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" name="Рисунок 5" descr="celyabinsky_oblast_gerb-600x8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6560" y="139577"/>
            <a:ext cx="698824" cy="96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63352" y="139577"/>
            <a:ext cx="10213701" cy="597962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ЗНАНИЕ РЕГЛАМЕНТОВ </a:t>
            </a:r>
            <a:r>
              <a:rPr lang="en-US" alt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WSR</a:t>
            </a:r>
            <a:endParaRPr lang="ru-RU" altLang="ru-RU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945849"/>
              </p:ext>
            </p:extLst>
          </p:nvPr>
        </p:nvGraphicFramePr>
        <p:xfrm>
          <a:off x="263352" y="1040641"/>
          <a:ext cx="11665295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0840"/>
                <a:gridCol w="1584176"/>
                <a:gridCol w="1368152"/>
                <a:gridCol w="115212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ср.оценка знания регламента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 самооценка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562138"/>
              </p:ext>
            </p:extLst>
          </p:nvPr>
        </p:nvGraphicFramePr>
        <p:xfrm>
          <a:off x="263353" y="2115537"/>
          <a:ext cx="5544616" cy="4188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/>
                <a:gridCol w="1080120"/>
              </a:tblGrid>
              <a:tr h="34904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лучшие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490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сервис на воздушном транспорте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490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геодезия ЮНИОРЫ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490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сетевое и системное администрирование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4904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реверсивный </a:t>
                      </a:r>
                      <a:r>
                        <a:rPr lang="ru-RU" sz="18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инжениринг</a:t>
                      </a:r>
                      <a:endParaRPr lang="ru-RU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4904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преподавание в младших классах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4904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промышленная механика и монтаж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4904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Веб-дизайн и разработка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490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бухгалтерский учет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4904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геодезия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490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мехатроника ЮНИОРЫ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490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полимеханика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автоматика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08844"/>
              </p:ext>
            </p:extLst>
          </p:nvPr>
        </p:nvGraphicFramePr>
        <p:xfrm>
          <a:off x="6096000" y="2115536"/>
          <a:ext cx="5832647" cy="4188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4537"/>
                <a:gridCol w="1008110"/>
              </a:tblGrid>
              <a:tr h="3300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САМООЦЕНКА лучшие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03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геодезия ЮНИОРЫ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промышленная механика и монтаж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фрезерные работы на станках с ЧПУ ЮНИОРЫ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реверсивный </a:t>
                      </a:r>
                      <a:r>
                        <a:rPr lang="ru-RU" sz="18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инжениринг</a:t>
                      </a:r>
                      <a:endParaRPr lang="ru-RU" sz="18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геодезия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Веб-дизайн и разработка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преподавание в младших классах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бухгалтерский учет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медицинский и социальный уход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инженерный дизайн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 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ЮНИОРЫ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инженерный дизайн </a:t>
                      </a:r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14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9029</TotalTime>
  <Words>1666</Words>
  <Application>Microsoft Office PowerPoint</Application>
  <PresentationFormat>Широкоэкранный</PresentationFormat>
  <Paragraphs>887</Paragraphs>
  <Slides>20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Verdana</vt:lpstr>
      <vt:lpstr>Wingdings</vt:lpstr>
      <vt:lpstr>Тема Office</vt:lpstr>
      <vt:lpstr>ИТОГИ VI ОТКРЫТОГО РЕГИОНАЛЬНОГО ЧЕМПИОНАТА  «МОЛОДЫЕ ПРОФЕССИОНАЛЫ» (WORLDSKILLS RUSSIA) ЮЖНЫЙ УРАЛ 2018:  проблемы, 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Rkc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MelnikovaNL</dc:creator>
  <cp:lastModifiedBy>Ольга Статирова</cp:lastModifiedBy>
  <cp:revision>732</cp:revision>
  <cp:lastPrinted>2017-03-17T06:33:59Z</cp:lastPrinted>
  <dcterms:created xsi:type="dcterms:W3CDTF">2012-08-07T11:22:58Z</dcterms:created>
  <dcterms:modified xsi:type="dcterms:W3CDTF">2019-02-26T12:22:07Z</dcterms:modified>
</cp:coreProperties>
</file>