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2"/>
  </p:notesMasterIdLst>
  <p:sldIdLst>
    <p:sldId id="279" r:id="rId2"/>
    <p:sldId id="289" r:id="rId3"/>
    <p:sldId id="286" r:id="rId4"/>
    <p:sldId id="293" r:id="rId5"/>
    <p:sldId id="267" r:id="rId6"/>
    <p:sldId id="290" r:id="rId7"/>
    <p:sldId id="298" r:id="rId8"/>
    <p:sldId id="292" r:id="rId9"/>
    <p:sldId id="294" r:id="rId10"/>
    <p:sldId id="280" r:id="rId11"/>
  </p:sldIdLst>
  <p:sldSz cx="12190413" cy="6858000"/>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8EB4E3"/>
    <a:srgbClr val="C6D9F1"/>
    <a:srgbClr val="D2EAFE"/>
    <a:srgbClr val="FDEADA"/>
    <a:srgbClr val="000000"/>
    <a:srgbClr val="1A928F"/>
    <a:srgbClr val="D9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69982" autoAdjust="0"/>
  </p:normalViewPr>
  <p:slideViewPr>
    <p:cSldViewPr>
      <p:cViewPr varScale="1">
        <p:scale>
          <a:sx n="50" d="100"/>
          <a:sy n="50" d="100"/>
        </p:scale>
        <p:origin x="-171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Ponevazh_V\AppData\Local\Microsoft\Windows\Temporary%20Internet%20Files\Content.Outlook\487JKBOB\&#1089;&#1077;&#1090;&#1100;%20&#1053;&#1055;&#1054;%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hevtsov_e.GIVC\Documents\&#1050;&#1085;&#1080;&#1075;&#1072;3333.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792501787736538"/>
          <c:y val="5.8438067475867342E-2"/>
          <c:w val="0.61447533420449274"/>
          <c:h val="0.39163690841633975"/>
        </c:manualLayout>
      </c:layout>
      <c:lineChart>
        <c:grouping val="standard"/>
        <c:varyColors val="0"/>
        <c:ser>
          <c:idx val="0"/>
          <c:order val="0"/>
          <c:tx>
            <c:strRef>
              <c:f>Лист1!$B$1</c:f>
              <c:strCache>
                <c:ptCount val="1"/>
                <c:pt idx="0">
                  <c:v>Программы СПО, в том числе:</c:v>
                </c:pt>
              </c:strCache>
            </c:strRef>
          </c:tx>
          <c:spPr>
            <a:ln>
              <a:solidFill>
                <a:schemeClr val="tx2">
                  <a:lumMod val="60000"/>
                  <a:lumOff val="40000"/>
                </a:schemeClr>
              </a:solidFill>
            </a:ln>
          </c:spPr>
          <c:marker>
            <c:spPr>
              <a:solidFill>
                <a:schemeClr val="tx2">
                  <a:lumMod val="60000"/>
                  <a:lumOff val="40000"/>
                </a:schemeClr>
              </a:solidFill>
              <a:ln>
                <a:solidFill>
                  <a:schemeClr val="tx2">
                    <a:lumMod val="60000"/>
                    <a:lumOff val="40000"/>
                  </a:schemeClr>
                </a:solidFill>
              </a:ln>
            </c:spPr>
          </c:marker>
          <c:dLbls>
            <c:txPr>
              <a:bodyPr/>
              <a:lstStyle/>
              <a:p>
                <a:pPr>
                  <a:defRPr b="1"/>
                </a:pPr>
                <a:endParaRPr lang="ru-RU"/>
              </a:p>
            </c:txPr>
            <c:dLblPos val="t"/>
            <c:showLegendKey val="0"/>
            <c:showVal val="1"/>
            <c:showCatName val="0"/>
            <c:showSerName val="0"/>
            <c:showPercent val="0"/>
            <c:showBubbleSize val="0"/>
            <c:showLeaderLines val="0"/>
          </c:dLbls>
          <c:cat>
            <c:strRef>
              <c:f>Лист1!$A$2:$A$7</c:f>
              <c:strCache>
                <c:ptCount val="6"/>
                <c:pt idx="0">
                  <c:v>2012 г.</c:v>
                </c:pt>
                <c:pt idx="1">
                  <c:v>2013 г.</c:v>
                </c:pt>
                <c:pt idx="2">
                  <c:v>2014 г.</c:v>
                </c:pt>
                <c:pt idx="3">
                  <c:v>2015 г.</c:v>
                </c:pt>
                <c:pt idx="4">
                  <c:v>2016 г.</c:v>
                </c:pt>
                <c:pt idx="5">
                  <c:v>2017 г.</c:v>
                </c:pt>
              </c:strCache>
            </c:strRef>
          </c:cat>
          <c:val>
            <c:numRef>
              <c:f>Лист1!$B$2:$B$7</c:f>
              <c:numCache>
                <c:formatCode>General</c:formatCode>
                <c:ptCount val="6"/>
                <c:pt idx="0">
                  <c:v>1155</c:v>
                </c:pt>
                <c:pt idx="1">
                  <c:v>1088</c:v>
                </c:pt>
                <c:pt idx="2">
                  <c:v>1089</c:v>
                </c:pt>
                <c:pt idx="3">
                  <c:v>1095</c:v>
                </c:pt>
                <c:pt idx="4">
                  <c:v>951</c:v>
                </c:pt>
                <c:pt idx="5">
                  <c:v>963</c:v>
                </c:pt>
              </c:numCache>
            </c:numRef>
          </c:val>
          <c:smooth val="0"/>
        </c:ser>
        <c:ser>
          <c:idx val="1"/>
          <c:order val="1"/>
          <c:tx>
            <c:strRef>
              <c:f>Лист1!$C$1</c:f>
              <c:strCache>
                <c:ptCount val="1"/>
                <c:pt idx="0">
                  <c:v>Специалисты среднего звена</c:v>
                </c:pt>
              </c:strCache>
            </c:strRef>
          </c:tx>
          <c:spPr>
            <a:ln>
              <a:solidFill>
                <a:schemeClr val="accent1">
                  <a:lumMod val="50000"/>
                </a:schemeClr>
              </a:solidFill>
            </a:ln>
          </c:spPr>
          <c:marker>
            <c:spPr>
              <a:solidFill>
                <a:schemeClr val="accent1">
                  <a:lumMod val="50000"/>
                </a:schemeClr>
              </a:solidFill>
              <a:ln>
                <a:solidFill>
                  <a:schemeClr val="accent1">
                    <a:lumMod val="50000"/>
                  </a:schemeClr>
                </a:solidFill>
              </a:ln>
            </c:spPr>
          </c:marker>
          <c:dLbls>
            <c:dLbl>
              <c:idx val="4"/>
              <c:layout>
                <c:manualLayout>
                  <c:x val="-4.8605376942173727E-2"/>
                  <c:y val="5.1084041591678425E-2"/>
                </c:manualLayout>
              </c:layout>
              <c:dLblPos val="r"/>
              <c:showLegendKey val="0"/>
              <c:showVal val="1"/>
              <c:showCatName val="0"/>
              <c:showSerName val="0"/>
              <c:showPercent val="0"/>
              <c:showBubbleSize val="0"/>
            </c:dLbl>
            <c:dLbl>
              <c:idx val="5"/>
              <c:layout>
                <c:manualLayout>
                  <c:x val="-2.4139908431161781E-2"/>
                  <c:y val="5.4230571786475966E-2"/>
                </c:manualLayout>
              </c:layout>
              <c:dLblPos val="r"/>
              <c:showLegendKey val="0"/>
              <c:showVal val="1"/>
              <c:showCatName val="0"/>
              <c:showSerName val="0"/>
              <c:showPercent val="0"/>
              <c:showBubbleSize val="0"/>
            </c:dLbl>
            <c:txPr>
              <a:bodyPr/>
              <a:lstStyle/>
              <a:p>
                <a:pPr>
                  <a:defRPr b="1"/>
                </a:pPr>
                <a:endParaRPr lang="ru-RU"/>
              </a:p>
            </c:txPr>
            <c:dLblPos val="t"/>
            <c:showLegendKey val="0"/>
            <c:showVal val="1"/>
            <c:showCatName val="0"/>
            <c:showSerName val="0"/>
            <c:showPercent val="0"/>
            <c:showBubbleSize val="0"/>
            <c:showLeaderLines val="0"/>
          </c:dLbls>
          <c:cat>
            <c:strRef>
              <c:f>Лист1!$A$2:$A$7</c:f>
              <c:strCache>
                <c:ptCount val="6"/>
                <c:pt idx="0">
                  <c:v>2012 г.</c:v>
                </c:pt>
                <c:pt idx="1">
                  <c:v>2013 г.</c:v>
                </c:pt>
                <c:pt idx="2">
                  <c:v>2014 г.</c:v>
                </c:pt>
                <c:pt idx="3">
                  <c:v>2015 г.</c:v>
                </c:pt>
                <c:pt idx="4">
                  <c:v>2016 г.</c:v>
                </c:pt>
                <c:pt idx="5">
                  <c:v>2017 г.</c:v>
                </c:pt>
              </c:strCache>
            </c:strRef>
          </c:cat>
          <c:val>
            <c:numRef>
              <c:f>Лист1!$C$2:$C$7</c:f>
              <c:numCache>
                <c:formatCode>General</c:formatCode>
                <c:ptCount val="6"/>
                <c:pt idx="0">
                  <c:v>656</c:v>
                </c:pt>
                <c:pt idx="1">
                  <c:v>637</c:v>
                </c:pt>
                <c:pt idx="2">
                  <c:v>673</c:v>
                </c:pt>
                <c:pt idx="3">
                  <c:v>699</c:v>
                </c:pt>
                <c:pt idx="4">
                  <c:v>727</c:v>
                </c:pt>
                <c:pt idx="5">
                  <c:v>743</c:v>
                </c:pt>
              </c:numCache>
            </c:numRef>
          </c:val>
          <c:smooth val="0"/>
        </c:ser>
        <c:ser>
          <c:idx val="2"/>
          <c:order val="2"/>
          <c:tx>
            <c:strRef>
              <c:f>Лист1!$D$1</c:f>
              <c:strCache>
                <c:ptCount val="1"/>
                <c:pt idx="0">
                  <c:v>Квалифицированные рабочие, служащие</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dLbls>
            <c:txPr>
              <a:bodyPr/>
              <a:lstStyle/>
              <a:p>
                <a:pPr>
                  <a:defRPr b="1"/>
                </a:pPr>
                <a:endParaRPr lang="ru-RU"/>
              </a:p>
            </c:txPr>
            <c:dLblPos val="b"/>
            <c:showLegendKey val="0"/>
            <c:showVal val="1"/>
            <c:showCatName val="0"/>
            <c:showSerName val="0"/>
            <c:showPercent val="0"/>
            <c:showBubbleSize val="0"/>
            <c:showLeaderLines val="0"/>
          </c:dLbls>
          <c:cat>
            <c:strRef>
              <c:f>Лист1!$A$2:$A$7</c:f>
              <c:strCache>
                <c:ptCount val="6"/>
                <c:pt idx="0">
                  <c:v>2012 г.</c:v>
                </c:pt>
                <c:pt idx="1">
                  <c:v>2013 г.</c:v>
                </c:pt>
                <c:pt idx="2">
                  <c:v>2014 г.</c:v>
                </c:pt>
                <c:pt idx="3">
                  <c:v>2015 г.</c:v>
                </c:pt>
                <c:pt idx="4">
                  <c:v>2016 г.</c:v>
                </c:pt>
                <c:pt idx="5">
                  <c:v>2017 г.</c:v>
                </c:pt>
              </c:strCache>
            </c:strRef>
          </c:cat>
          <c:val>
            <c:numRef>
              <c:f>Лист1!$D$2:$D$7</c:f>
              <c:numCache>
                <c:formatCode>General</c:formatCode>
                <c:ptCount val="6"/>
                <c:pt idx="0">
                  <c:v>499</c:v>
                </c:pt>
                <c:pt idx="1">
                  <c:v>451</c:v>
                </c:pt>
                <c:pt idx="2">
                  <c:v>416</c:v>
                </c:pt>
                <c:pt idx="3">
                  <c:v>396</c:v>
                </c:pt>
                <c:pt idx="4">
                  <c:v>224</c:v>
                </c:pt>
                <c:pt idx="5">
                  <c:v>220</c:v>
                </c:pt>
              </c:numCache>
            </c:numRef>
          </c:val>
          <c:smooth val="0"/>
        </c:ser>
        <c:dLbls>
          <c:showLegendKey val="0"/>
          <c:showVal val="0"/>
          <c:showCatName val="0"/>
          <c:showSerName val="0"/>
          <c:showPercent val="0"/>
          <c:showBubbleSize val="0"/>
        </c:dLbls>
        <c:marker val="1"/>
        <c:smooth val="0"/>
        <c:axId val="79502848"/>
        <c:axId val="121282560"/>
      </c:lineChart>
      <c:catAx>
        <c:axId val="79502848"/>
        <c:scaling>
          <c:orientation val="minMax"/>
        </c:scaling>
        <c:delete val="0"/>
        <c:axPos val="b"/>
        <c:numFmt formatCode="General" sourceLinked="1"/>
        <c:majorTickMark val="out"/>
        <c:minorTickMark val="none"/>
        <c:tickLblPos val="nextTo"/>
        <c:txPr>
          <a:bodyPr/>
          <a:lstStyle/>
          <a:p>
            <a:pPr>
              <a:defRPr sz="1200"/>
            </a:pPr>
            <a:endParaRPr lang="ru-RU"/>
          </a:p>
        </c:txPr>
        <c:crossAx val="121282560"/>
        <c:crosses val="autoZero"/>
        <c:auto val="1"/>
        <c:lblAlgn val="ctr"/>
        <c:lblOffset val="100"/>
        <c:noMultiLvlLbl val="0"/>
      </c:catAx>
      <c:valAx>
        <c:axId val="121282560"/>
        <c:scaling>
          <c:orientation val="minMax"/>
          <c:max val="1600"/>
        </c:scaling>
        <c:delete val="1"/>
        <c:axPos val="l"/>
        <c:numFmt formatCode="General" sourceLinked="1"/>
        <c:majorTickMark val="out"/>
        <c:minorTickMark val="none"/>
        <c:tickLblPos val="none"/>
        <c:crossAx val="79502848"/>
        <c:crosses val="autoZero"/>
        <c:crossBetween val="between"/>
        <c:majorUnit val="400"/>
      </c:valAx>
    </c:plotArea>
    <c:legend>
      <c:legendPos val="b"/>
      <c:legendEntry>
        <c:idx val="0"/>
        <c:txPr>
          <a:bodyPr/>
          <a:lstStyle/>
          <a:p>
            <a:pPr>
              <a:defRPr sz="1400"/>
            </a:pPr>
            <a:endParaRPr lang="ru-RU"/>
          </a:p>
        </c:txPr>
      </c:legendEntry>
      <c:layout>
        <c:manualLayout>
          <c:xMode val="edge"/>
          <c:yMode val="edge"/>
          <c:x val="6.0046247092670813E-2"/>
          <c:y val="6.7557446975510291E-2"/>
          <c:w val="0.33113276333301928"/>
          <c:h val="0.42425409891303484"/>
        </c:manualLayout>
      </c:layout>
      <c:overlay val="0"/>
      <c:txPr>
        <a:bodyPr/>
        <a:lstStyle/>
        <a:p>
          <a:pPr>
            <a:defRPr sz="1400"/>
          </a:pPr>
          <a:endParaRPr lang="ru-RU"/>
        </a:p>
      </c:txPr>
    </c:legend>
    <c:plotVisOnly val="1"/>
    <c:dispBlanksAs val="gap"/>
    <c:showDLblsOverMax val="0"/>
  </c:chart>
  <c:txPr>
    <a:bodyPr/>
    <a:lstStyle/>
    <a:p>
      <a:pPr>
        <a:defRPr sz="16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4627356825871"/>
          <c:y val="9.3654083058280241E-2"/>
          <c:w val="0.41312408524656691"/>
          <c:h val="0.55893258592182538"/>
        </c:manualLayout>
      </c:layout>
      <c:pieChart>
        <c:varyColors val="1"/>
        <c:ser>
          <c:idx val="0"/>
          <c:order val="0"/>
          <c:tx>
            <c:strRef>
              <c:f>Лист4!$D$13</c:f>
              <c:strCache>
                <c:ptCount val="1"/>
                <c:pt idx="0">
                  <c:v>БЮДЖЕТ</c:v>
                </c:pt>
              </c:strCache>
            </c:strRef>
          </c:tx>
          <c:explosion val="5"/>
          <c:dPt>
            <c:idx val="1"/>
            <c:bubble3D val="0"/>
            <c:spPr>
              <a:solidFill>
                <a:schemeClr val="accent6">
                  <a:lumMod val="40000"/>
                  <a:lumOff val="60000"/>
                </a:schemeClr>
              </a:solidFill>
            </c:spPr>
          </c:dPt>
          <c:dPt>
            <c:idx val="2"/>
            <c:bubble3D val="0"/>
            <c:spPr>
              <a:solidFill>
                <a:schemeClr val="tx2">
                  <a:lumMod val="50000"/>
                </a:schemeClr>
              </a:solidFill>
            </c:spPr>
          </c:dPt>
          <c:dPt>
            <c:idx val="3"/>
            <c:bubble3D val="0"/>
            <c:spPr>
              <a:solidFill>
                <a:schemeClr val="tx2">
                  <a:lumMod val="75000"/>
                </a:schemeClr>
              </a:solidFill>
            </c:spPr>
          </c:dPt>
          <c:dPt>
            <c:idx val="4"/>
            <c:bubble3D val="0"/>
            <c:spPr>
              <a:solidFill>
                <a:schemeClr val="accent1">
                  <a:lumMod val="75000"/>
                </a:schemeClr>
              </a:solidFill>
              <a:ln>
                <a:solidFill>
                  <a:schemeClr val="tx2">
                    <a:lumMod val="60000"/>
                    <a:lumOff val="40000"/>
                  </a:schemeClr>
                </a:solidFill>
              </a:ln>
            </c:spPr>
          </c:dPt>
          <c:dPt>
            <c:idx val="5"/>
            <c:bubble3D val="0"/>
            <c:spPr>
              <a:solidFill>
                <a:schemeClr val="tx2">
                  <a:lumMod val="40000"/>
                  <a:lumOff val="60000"/>
                </a:schemeClr>
              </a:solidFill>
            </c:spPr>
          </c:dPt>
          <c:dPt>
            <c:idx val="7"/>
            <c:bubble3D val="0"/>
            <c:spPr>
              <a:solidFill>
                <a:schemeClr val="accent1">
                  <a:lumMod val="20000"/>
                  <a:lumOff val="80000"/>
                </a:schemeClr>
              </a:solidFill>
            </c:spPr>
          </c:dPt>
          <c:dLbls>
            <c:dLbl>
              <c:idx val="0"/>
              <c:delete val="1"/>
            </c:dLbl>
            <c:dLbl>
              <c:idx val="2"/>
              <c:delete val="1"/>
            </c:dLbl>
            <c:dLbl>
              <c:idx val="3"/>
              <c:delete val="1"/>
            </c:dLbl>
            <c:dLbl>
              <c:idx val="4"/>
              <c:delete val="1"/>
            </c:dLbl>
            <c:dLbl>
              <c:idx val="5"/>
              <c:delete val="1"/>
            </c:dLbl>
            <c:dLbl>
              <c:idx val="6"/>
              <c:delete val="1"/>
            </c:dLbl>
            <c:dLbl>
              <c:idx val="7"/>
              <c:delete val="1"/>
            </c:dLbl>
            <c:txPr>
              <a:bodyPr/>
              <a:lstStyle/>
              <a:p>
                <a:pPr>
                  <a:defRPr sz="2000">
                    <a:solidFill>
                      <a:sysClr val="windowText" lastClr="000000"/>
                    </a:solidFill>
                  </a:defRPr>
                </a:pPr>
                <a:endParaRPr lang="ru-RU"/>
              </a:p>
            </c:txPr>
            <c:showLegendKey val="0"/>
            <c:showVal val="0"/>
            <c:showCatName val="0"/>
            <c:showSerName val="0"/>
            <c:showPercent val="1"/>
            <c:showBubbleSize val="0"/>
            <c:showLeaderLines val="0"/>
          </c:dLbls>
          <c:cat>
            <c:strRef>
              <c:f>Лист4!$B$14:$B$21</c:f>
              <c:strCache>
                <c:ptCount val="8"/>
                <c:pt idx="0">
                  <c:v>МАТЕМАТИЧЕСКИЕ И ЕСТЕСТВЕННЫЕ НАУКИ</c:v>
                </c:pt>
                <c:pt idx="1">
                  <c:v>ИНЖЕНЕРНОЕ ДЕЛО, ТЕХНОЛОГИИ И ТЕХНИЧЕСКИЕ НАУКИ</c:v>
                </c:pt>
                <c:pt idx="2">
                  <c:v>ЗДРАВООХРАНЕНИЕ И МЕДИЦИНСКИЕ НАУКИ</c:v>
                </c:pt>
                <c:pt idx="3">
                  <c:v>СЕЛЬСКОЕ ХОЗЯЙСТВО И СЕЛЬСКОХОЗЯЙСТВЕННЫЕ НАУКИ</c:v>
                </c:pt>
                <c:pt idx="4">
                  <c:v>НАУКИ ОБ ОБЩЕСТВЕ</c:v>
                </c:pt>
                <c:pt idx="5">
                  <c:v>ОБРАЗОВАНИЕ И ПЕДАГОГИЧЕСКИЕ НАУКИ</c:v>
                </c:pt>
                <c:pt idx="6">
                  <c:v>ГУМАНИТАРНЫЕ НАУКИ</c:v>
                </c:pt>
                <c:pt idx="7">
                  <c:v>ИСКУССТВО И КУЛЬТУРА</c:v>
                </c:pt>
              </c:strCache>
            </c:strRef>
          </c:cat>
          <c:val>
            <c:numRef>
              <c:f>Лист4!$D$14:$D$21</c:f>
              <c:numCache>
                <c:formatCode>General</c:formatCode>
                <c:ptCount val="8"/>
                <c:pt idx="0">
                  <c:v>44753</c:v>
                </c:pt>
                <c:pt idx="1">
                  <c:v>1342328</c:v>
                </c:pt>
                <c:pt idx="2">
                  <c:v>149824</c:v>
                </c:pt>
                <c:pt idx="3">
                  <c:v>190536</c:v>
                </c:pt>
                <c:pt idx="4">
                  <c:v>355457</c:v>
                </c:pt>
                <c:pt idx="5">
                  <c:v>125472</c:v>
                </c:pt>
                <c:pt idx="6">
                  <c:v>39697</c:v>
                </c:pt>
                <c:pt idx="7">
                  <c:v>95750</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34149289854401"/>
          <c:y val="0.14492358916917689"/>
          <c:w val="0.30744389671316374"/>
          <c:h val="0.49111151155496691"/>
        </c:manualLayout>
      </c:layout>
      <c:pieChart>
        <c:varyColors val="1"/>
        <c:ser>
          <c:idx val="0"/>
          <c:order val="0"/>
          <c:tx>
            <c:strRef>
              <c:f>Лист1!$B$1</c:f>
              <c:strCache>
                <c:ptCount val="1"/>
                <c:pt idx="0">
                  <c:v>Контингент, бюджет, очное</c:v>
                </c:pt>
              </c:strCache>
            </c:strRef>
          </c:tx>
          <c:explosion val="6"/>
          <c:dPt>
            <c:idx val="1"/>
            <c:bubble3D val="0"/>
            <c:spPr>
              <a:solidFill>
                <a:schemeClr val="accent6">
                  <a:lumMod val="40000"/>
                  <a:lumOff val="60000"/>
                </a:schemeClr>
              </a:solidFill>
            </c:spPr>
          </c:dPt>
          <c:dPt>
            <c:idx val="2"/>
            <c:bubble3D val="0"/>
            <c:spPr>
              <a:solidFill>
                <a:schemeClr val="tx2">
                  <a:lumMod val="50000"/>
                </a:schemeClr>
              </a:solidFill>
            </c:spPr>
          </c:dPt>
          <c:dPt>
            <c:idx val="3"/>
            <c:bubble3D val="0"/>
            <c:spPr>
              <a:solidFill>
                <a:schemeClr val="tx2">
                  <a:lumMod val="75000"/>
                </a:schemeClr>
              </a:solidFill>
            </c:spPr>
          </c:dPt>
          <c:dPt>
            <c:idx val="4"/>
            <c:bubble3D val="0"/>
            <c:spPr>
              <a:solidFill>
                <a:schemeClr val="accent1">
                  <a:lumMod val="75000"/>
                </a:schemeClr>
              </a:solidFill>
            </c:spPr>
          </c:dPt>
          <c:dPt>
            <c:idx val="5"/>
            <c:bubble3D val="0"/>
            <c:spPr>
              <a:solidFill>
                <a:schemeClr val="tx2">
                  <a:lumMod val="40000"/>
                  <a:lumOff val="60000"/>
                </a:schemeClr>
              </a:solidFill>
            </c:spPr>
          </c:dPt>
          <c:dPt>
            <c:idx val="6"/>
            <c:bubble3D val="0"/>
            <c:spPr>
              <a:solidFill>
                <a:schemeClr val="tx2">
                  <a:lumMod val="20000"/>
                  <a:lumOff val="80000"/>
                </a:schemeClr>
              </a:solidFill>
            </c:spPr>
          </c:dPt>
          <c:dPt>
            <c:idx val="7"/>
            <c:bubble3D val="0"/>
            <c:spPr>
              <a:solidFill>
                <a:schemeClr val="accent1">
                  <a:lumMod val="20000"/>
                  <a:lumOff val="80000"/>
                </a:schemeClr>
              </a:solidFill>
            </c:spPr>
          </c:dPt>
          <c:dLbls>
            <c:dLbl>
              <c:idx val="0"/>
              <c:delete val="1"/>
            </c:dLbl>
            <c:dLbl>
              <c:idx val="2"/>
              <c:delete val="1"/>
            </c:dLbl>
            <c:dLbl>
              <c:idx val="3"/>
              <c:delete val="1"/>
            </c:dLbl>
            <c:dLbl>
              <c:idx val="4"/>
              <c:delete val="1"/>
            </c:dLbl>
            <c:dLbl>
              <c:idx val="5"/>
              <c:delete val="1"/>
            </c:dLbl>
            <c:dLbl>
              <c:idx val="6"/>
              <c:delete val="1"/>
            </c:dLbl>
            <c:dLbl>
              <c:idx val="7"/>
              <c:delete val="1"/>
            </c:dLbl>
            <c:txPr>
              <a:bodyPr/>
              <a:lstStyle/>
              <a:p>
                <a:pPr>
                  <a:defRPr sz="2000">
                    <a:solidFill>
                      <a:sysClr val="windowText" lastClr="000000"/>
                    </a:solidFill>
                  </a:defRPr>
                </a:pPr>
                <a:endParaRPr lang="ru-RU"/>
              </a:p>
            </c:txPr>
            <c:showLegendKey val="0"/>
            <c:showVal val="0"/>
            <c:showCatName val="0"/>
            <c:showSerName val="0"/>
            <c:showPercent val="1"/>
            <c:showBubbleSize val="0"/>
            <c:showLeaderLines val="0"/>
          </c:dLbls>
          <c:cat>
            <c:strRef>
              <c:f>Лист1!$A$2:$A$9</c:f>
              <c:strCache>
                <c:ptCount val="8"/>
                <c:pt idx="0">
                  <c:v>МАТЕМАТИЧЕСКИЕ И ЕСТЕСТВЕННЫЕ НАУКИ</c:v>
                </c:pt>
                <c:pt idx="1">
                  <c:v>ИНЖЕНЕРНОЕ ДЕЛО, ТЕХНОЛОГИИ И ТЕХНИЧЕСКИЕ НАУКИ</c:v>
                </c:pt>
                <c:pt idx="2">
                  <c:v>ЗДРАВООХРАНЕНИЕ И МЕДИЦИНСКИЕ НАУКИ</c:v>
                </c:pt>
                <c:pt idx="3">
                  <c:v>СЕЛЬСКОЕ ХОЗЯЙСТВО И СЕЛЬСКОХОЗЯЙСТВЕННЫЕ НАУКИ</c:v>
                </c:pt>
                <c:pt idx="4">
                  <c:v>НАУКИ ОБ ОБЩЕСТВЕ</c:v>
                </c:pt>
                <c:pt idx="5">
                  <c:v>ОБРАЗОВАНИЕ И ПЕДАГОГИЧЕСКИЕ НАУКИ</c:v>
                </c:pt>
                <c:pt idx="6">
                  <c:v>ГУМАНИТАРНЫЕ НАУКИ</c:v>
                </c:pt>
                <c:pt idx="7">
                  <c:v>ИСКУССТВО И КУЛЬТУРА</c:v>
                </c:pt>
              </c:strCache>
            </c:strRef>
          </c:cat>
          <c:val>
            <c:numRef>
              <c:f>Лист1!$B$2:$B$9</c:f>
              <c:numCache>
                <c:formatCode>General</c:formatCode>
                <c:ptCount val="8"/>
                <c:pt idx="0">
                  <c:v>1077</c:v>
                </c:pt>
                <c:pt idx="1">
                  <c:v>1162484</c:v>
                </c:pt>
                <c:pt idx="2">
                  <c:v>162117</c:v>
                </c:pt>
                <c:pt idx="3">
                  <c:v>139726</c:v>
                </c:pt>
                <c:pt idx="4">
                  <c:v>257507</c:v>
                </c:pt>
                <c:pt idx="5">
                  <c:v>93116</c:v>
                </c:pt>
                <c:pt idx="6">
                  <c:v>43977</c:v>
                </c:pt>
                <c:pt idx="7">
                  <c:v>88480</c:v>
                </c:pt>
              </c:numCache>
            </c:numRef>
          </c:val>
        </c:ser>
        <c:dLbls>
          <c:showLegendKey val="0"/>
          <c:showVal val="0"/>
          <c:showCatName val="0"/>
          <c:showSerName val="0"/>
          <c:showPercent val="1"/>
          <c:showBubbleSize val="0"/>
          <c:showLeaderLines val="0"/>
        </c:dLbls>
        <c:firstSliceAng val="0"/>
      </c:pieChart>
    </c:plotArea>
    <c:plotVisOnly val="1"/>
    <c:dispBlanksAs val="zero"/>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Лист1!$B$1</c:f>
              <c:strCache>
                <c:ptCount val="1"/>
                <c:pt idx="0">
                  <c:v>Федеральный округа</c:v>
                </c:pt>
              </c:strCache>
            </c:strRef>
          </c:tx>
          <c:spPr>
            <a:gradFill flip="none" rotWithShape="1">
              <a:gsLst>
                <a:gs pos="0">
                  <a:srgbClr val="BC5090">
                    <a:shade val="30000"/>
                    <a:satMod val="115000"/>
                  </a:srgbClr>
                </a:gs>
                <a:gs pos="50000">
                  <a:srgbClr val="BC5090">
                    <a:shade val="67500"/>
                    <a:satMod val="115000"/>
                  </a:srgbClr>
                </a:gs>
                <a:gs pos="100000">
                  <a:srgbClr val="BC5090">
                    <a:shade val="100000"/>
                    <a:satMod val="115000"/>
                  </a:srgbClr>
                </a:gs>
              </a:gsLst>
              <a:lin ang="18900000" scaled="1"/>
              <a:tileRect/>
            </a:gradFill>
          </c:spPr>
          <c:invertIfNegative val="0"/>
          <c:dPt>
            <c:idx val="0"/>
            <c:invertIfNegative val="0"/>
            <c:bubble3D val="0"/>
            <c:spPr>
              <a:solidFill>
                <a:schemeClr val="tx2">
                  <a:lumMod val="60000"/>
                  <a:lumOff val="40000"/>
                </a:schemeClr>
              </a:solidFill>
            </c:spPr>
          </c:dPt>
          <c:dPt>
            <c:idx val="1"/>
            <c:invertIfNegative val="0"/>
            <c:bubble3D val="0"/>
            <c:spPr>
              <a:solidFill>
                <a:schemeClr val="tx2">
                  <a:lumMod val="60000"/>
                  <a:lumOff val="40000"/>
                </a:schemeClr>
              </a:solidFill>
            </c:spPr>
          </c:dPt>
          <c:dPt>
            <c:idx val="2"/>
            <c:invertIfNegative val="0"/>
            <c:bubble3D val="0"/>
            <c:spPr>
              <a:solidFill>
                <a:schemeClr val="tx2">
                  <a:lumMod val="60000"/>
                  <a:lumOff val="40000"/>
                </a:schemeClr>
              </a:solidFill>
            </c:spPr>
          </c:dPt>
          <c:dPt>
            <c:idx val="3"/>
            <c:invertIfNegative val="0"/>
            <c:bubble3D val="0"/>
            <c:spPr>
              <a:solidFill>
                <a:schemeClr val="tx2">
                  <a:lumMod val="60000"/>
                  <a:lumOff val="40000"/>
                </a:schemeClr>
              </a:solidFill>
            </c:spPr>
          </c:dPt>
          <c:dPt>
            <c:idx val="4"/>
            <c:invertIfNegative val="0"/>
            <c:bubble3D val="0"/>
            <c:spPr>
              <a:solidFill>
                <a:schemeClr val="tx2">
                  <a:lumMod val="60000"/>
                  <a:lumOff val="40000"/>
                </a:schemeClr>
              </a:solidFill>
            </c:spPr>
          </c:dPt>
          <c:dPt>
            <c:idx val="5"/>
            <c:invertIfNegative val="0"/>
            <c:bubble3D val="0"/>
            <c:spPr>
              <a:pattFill prst="wdUpDiag">
                <a:fgClr>
                  <a:schemeClr val="bg1">
                    <a:lumMod val="50000"/>
                  </a:schemeClr>
                </a:fgClr>
                <a:bgClr>
                  <a:schemeClr val="bg1"/>
                </a:bgClr>
              </a:pattFill>
              <a:ln>
                <a:solidFill>
                  <a:schemeClr val="tx1">
                    <a:lumMod val="50000"/>
                    <a:lumOff val="50000"/>
                  </a:schemeClr>
                </a:solidFill>
              </a:ln>
            </c:spPr>
          </c:dPt>
          <c:dPt>
            <c:idx val="6"/>
            <c:invertIfNegative val="0"/>
            <c:bubble3D val="0"/>
            <c:spPr>
              <a:pattFill prst="wdUpDiag">
                <a:fgClr>
                  <a:schemeClr val="bg1">
                    <a:lumMod val="50000"/>
                  </a:schemeClr>
                </a:fgClr>
                <a:bgClr>
                  <a:schemeClr val="bg1"/>
                </a:bgClr>
              </a:pattFill>
              <a:ln>
                <a:solidFill>
                  <a:schemeClr val="tx1">
                    <a:lumMod val="50000"/>
                    <a:lumOff val="50000"/>
                  </a:schemeClr>
                </a:solidFill>
              </a:ln>
            </c:spPr>
          </c:dPt>
          <c:dPt>
            <c:idx val="7"/>
            <c:invertIfNegative val="0"/>
            <c:bubble3D val="0"/>
            <c:spPr>
              <a:pattFill prst="wdUpDiag">
                <a:fgClr>
                  <a:schemeClr val="bg1">
                    <a:lumMod val="50000"/>
                  </a:schemeClr>
                </a:fgClr>
                <a:bgClr>
                  <a:schemeClr val="bg1"/>
                </a:bgClr>
              </a:pattFill>
              <a:ln>
                <a:solidFill>
                  <a:schemeClr val="tx1">
                    <a:lumMod val="50000"/>
                    <a:lumOff val="50000"/>
                  </a:schemeClr>
                </a:solidFill>
              </a:ln>
            </c:spPr>
          </c:dPt>
          <c:dLbls>
            <c:dLbl>
              <c:idx val="5"/>
              <c:spPr>
                <a:solidFill>
                  <a:schemeClr val="tx1">
                    <a:lumMod val="65000"/>
                    <a:lumOff val="35000"/>
                  </a:schemeClr>
                </a:solidFill>
              </c:spPr>
              <c:txPr>
                <a:bodyPr/>
                <a:lstStyle/>
                <a:p>
                  <a:pPr>
                    <a:defRPr b="1">
                      <a:solidFill>
                        <a:schemeClr val="bg1"/>
                      </a:solidFill>
                    </a:defRPr>
                  </a:pPr>
                  <a:endParaRPr lang="ru-RU"/>
                </a:p>
              </c:txPr>
              <c:dLblPos val="inBase"/>
              <c:showLegendKey val="0"/>
              <c:showVal val="1"/>
              <c:showCatName val="0"/>
              <c:showSerName val="0"/>
              <c:showPercent val="0"/>
              <c:showBubbleSize val="0"/>
            </c:dLbl>
            <c:dLbl>
              <c:idx val="6"/>
              <c:spPr>
                <a:solidFill>
                  <a:schemeClr val="tx1">
                    <a:lumMod val="65000"/>
                    <a:lumOff val="35000"/>
                  </a:schemeClr>
                </a:solidFill>
              </c:spPr>
              <c:txPr>
                <a:bodyPr/>
                <a:lstStyle/>
                <a:p>
                  <a:pPr>
                    <a:defRPr b="1">
                      <a:solidFill>
                        <a:schemeClr val="bg1"/>
                      </a:solidFill>
                    </a:defRPr>
                  </a:pPr>
                  <a:endParaRPr lang="ru-RU"/>
                </a:p>
              </c:txPr>
              <c:dLblPos val="inBase"/>
              <c:showLegendKey val="0"/>
              <c:showVal val="1"/>
              <c:showCatName val="0"/>
              <c:showSerName val="0"/>
              <c:showPercent val="0"/>
              <c:showBubbleSize val="0"/>
            </c:dLbl>
            <c:dLbl>
              <c:idx val="7"/>
              <c:spPr>
                <a:solidFill>
                  <a:schemeClr val="tx1">
                    <a:lumMod val="65000"/>
                    <a:lumOff val="35000"/>
                  </a:schemeClr>
                </a:solidFill>
              </c:spPr>
              <c:txPr>
                <a:bodyPr/>
                <a:lstStyle/>
                <a:p>
                  <a:pPr>
                    <a:defRPr b="1">
                      <a:solidFill>
                        <a:schemeClr val="bg1"/>
                      </a:solidFill>
                    </a:defRPr>
                  </a:pPr>
                  <a:endParaRPr lang="ru-RU"/>
                </a:p>
              </c:txPr>
              <c:dLblPos val="inBase"/>
              <c:showLegendKey val="0"/>
              <c:showVal val="1"/>
              <c:showCatName val="0"/>
              <c:showSerName val="0"/>
              <c:showPercent val="0"/>
              <c:showBubbleSize val="0"/>
            </c:dLbl>
            <c:txPr>
              <a:bodyPr/>
              <a:lstStyle/>
              <a:p>
                <a:pPr>
                  <a:defRPr b="1">
                    <a:solidFill>
                      <a:schemeClr val="bg1"/>
                    </a:solidFill>
                  </a:defRPr>
                </a:pPr>
                <a:endParaRPr lang="ru-RU"/>
              </a:p>
            </c:txPr>
            <c:dLblPos val="inBase"/>
            <c:showLegendKey val="0"/>
            <c:showVal val="1"/>
            <c:showCatName val="0"/>
            <c:showSerName val="0"/>
            <c:showPercent val="0"/>
            <c:showBubbleSize val="0"/>
            <c:showLeaderLines val="0"/>
          </c:dLbls>
          <c:cat>
            <c:strRef>
              <c:f>Лист1!$A$2:$A$9</c:f>
              <c:strCache>
                <c:ptCount val="8"/>
                <c:pt idx="0">
                  <c:v>ЮФО</c:v>
                </c:pt>
                <c:pt idx="1">
                  <c:v>ПФО</c:v>
                </c:pt>
                <c:pt idx="2">
                  <c:v>ЦФО</c:v>
                </c:pt>
                <c:pt idx="3">
                  <c:v>СФО</c:v>
                </c:pt>
                <c:pt idx="4">
                  <c:v>СЗФО</c:v>
                </c:pt>
                <c:pt idx="5">
                  <c:v>СКФО</c:v>
                </c:pt>
                <c:pt idx="6">
                  <c:v>УФО</c:v>
                </c:pt>
                <c:pt idx="7">
                  <c:v>ДФО</c:v>
                </c:pt>
              </c:strCache>
            </c:strRef>
          </c:cat>
          <c:val>
            <c:numRef>
              <c:f>Лист1!$B$2:$B$9</c:f>
              <c:numCache>
                <c:formatCode>General</c:formatCode>
                <c:ptCount val="8"/>
                <c:pt idx="0">
                  <c:v>79</c:v>
                </c:pt>
                <c:pt idx="1">
                  <c:v>79</c:v>
                </c:pt>
                <c:pt idx="2">
                  <c:v>78</c:v>
                </c:pt>
                <c:pt idx="3">
                  <c:v>78</c:v>
                </c:pt>
                <c:pt idx="4">
                  <c:v>77</c:v>
                </c:pt>
                <c:pt idx="5">
                  <c:v>71</c:v>
                </c:pt>
                <c:pt idx="6">
                  <c:v>68</c:v>
                </c:pt>
                <c:pt idx="7">
                  <c:v>63</c:v>
                </c:pt>
              </c:numCache>
            </c:numRef>
          </c:val>
        </c:ser>
        <c:dLbls>
          <c:showLegendKey val="0"/>
          <c:showVal val="0"/>
          <c:showCatName val="0"/>
          <c:showSerName val="0"/>
          <c:showPercent val="0"/>
          <c:showBubbleSize val="0"/>
        </c:dLbls>
        <c:gapWidth val="52"/>
        <c:axId val="78249984"/>
        <c:axId val="80183296"/>
      </c:barChart>
      <c:lineChart>
        <c:grouping val="standard"/>
        <c:varyColors val="0"/>
        <c:ser>
          <c:idx val="1"/>
          <c:order val="1"/>
          <c:tx>
            <c:strRef>
              <c:f>Лист1!$C$1</c:f>
              <c:strCache>
                <c:ptCount val="1"/>
                <c:pt idx="0">
                  <c:v>Российская Федерация</c:v>
                </c:pt>
              </c:strCache>
            </c:strRef>
          </c:tx>
          <c:spPr>
            <a:ln w="28575">
              <a:solidFill>
                <a:schemeClr val="bg1">
                  <a:lumMod val="50000"/>
                </a:schemeClr>
              </a:solidFill>
            </a:ln>
          </c:spPr>
          <c:marker>
            <c:spPr>
              <a:solidFill>
                <a:schemeClr val="bg1"/>
              </a:solidFill>
              <a:ln w="28575">
                <a:solidFill>
                  <a:schemeClr val="bg1">
                    <a:lumMod val="50000"/>
                  </a:schemeClr>
                </a:solidFill>
              </a:ln>
            </c:spPr>
          </c:marker>
          <c:dLbls>
            <c:dLbl>
              <c:idx val="7"/>
              <c:layout/>
              <c:spPr/>
              <c:txPr>
                <a:bodyPr/>
                <a:lstStyle/>
                <a:p>
                  <a:pPr>
                    <a:defRPr sz="2000" b="1">
                      <a:solidFill>
                        <a:schemeClr val="tx2"/>
                      </a:solidFill>
                    </a:defRPr>
                  </a:pPr>
                  <a:endParaRPr lang="ru-RU"/>
                </a:p>
              </c:txPr>
              <c:showLegendKey val="0"/>
              <c:showVal val="1"/>
              <c:showCatName val="0"/>
              <c:showSerName val="0"/>
              <c:showPercent val="0"/>
              <c:showBubbleSize val="0"/>
            </c:dLbl>
            <c:txPr>
              <a:bodyPr/>
              <a:lstStyle/>
              <a:p>
                <a:pPr>
                  <a:defRPr sz="2000" b="1">
                    <a:solidFill>
                      <a:srgbClr val="0033CC"/>
                    </a:solidFill>
                  </a:defRPr>
                </a:pPr>
                <a:endParaRPr lang="ru-RU"/>
              </a:p>
            </c:txPr>
            <c:showLegendKey val="0"/>
            <c:showVal val="0"/>
            <c:showCatName val="0"/>
            <c:showSerName val="0"/>
            <c:showPercent val="0"/>
            <c:showBubbleSize val="0"/>
          </c:dLbls>
          <c:cat>
            <c:strRef>
              <c:f>Лист1!$A$2:$A$9</c:f>
              <c:strCache>
                <c:ptCount val="8"/>
                <c:pt idx="0">
                  <c:v>ЮФО</c:v>
                </c:pt>
                <c:pt idx="1">
                  <c:v>ПФО</c:v>
                </c:pt>
                <c:pt idx="2">
                  <c:v>ЦФО</c:v>
                </c:pt>
                <c:pt idx="3">
                  <c:v>СФО</c:v>
                </c:pt>
                <c:pt idx="4">
                  <c:v>СЗФО</c:v>
                </c:pt>
                <c:pt idx="5">
                  <c:v>СКФО</c:v>
                </c:pt>
                <c:pt idx="6">
                  <c:v>УФО</c:v>
                </c:pt>
                <c:pt idx="7">
                  <c:v>ДФО</c:v>
                </c:pt>
              </c:strCache>
            </c:strRef>
          </c:cat>
          <c:val>
            <c:numRef>
              <c:f>Лист1!$C$2:$C$9</c:f>
              <c:numCache>
                <c:formatCode>General</c:formatCode>
                <c:ptCount val="8"/>
                <c:pt idx="0">
                  <c:v>76</c:v>
                </c:pt>
                <c:pt idx="1">
                  <c:v>76</c:v>
                </c:pt>
                <c:pt idx="2">
                  <c:v>76</c:v>
                </c:pt>
                <c:pt idx="3">
                  <c:v>76</c:v>
                </c:pt>
                <c:pt idx="4">
                  <c:v>76</c:v>
                </c:pt>
                <c:pt idx="5">
                  <c:v>76</c:v>
                </c:pt>
                <c:pt idx="6">
                  <c:v>76</c:v>
                </c:pt>
                <c:pt idx="7">
                  <c:v>76</c:v>
                </c:pt>
              </c:numCache>
            </c:numRef>
          </c:val>
          <c:smooth val="0"/>
        </c:ser>
        <c:dLbls>
          <c:showLegendKey val="0"/>
          <c:showVal val="0"/>
          <c:showCatName val="0"/>
          <c:showSerName val="0"/>
          <c:showPercent val="0"/>
          <c:showBubbleSize val="0"/>
        </c:dLbls>
        <c:marker val="1"/>
        <c:smooth val="0"/>
        <c:axId val="78249984"/>
        <c:axId val="80183296"/>
      </c:lineChart>
      <c:catAx>
        <c:axId val="78249984"/>
        <c:scaling>
          <c:orientation val="minMax"/>
        </c:scaling>
        <c:delete val="0"/>
        <c:axPos val="b"/>
        <c:majorTickMark val="out"/>
        <c:minorTickMark val="none"/>
        <c:tickLblPos val="nextTo"/>
        <c:crossAx val="80183296"/>
        <c:crosses val="autoZero"/>
        <c:auto val="1"/>
        <c:lblAlgn val="ctr"/>
        <c:lblOffset val="100"/>
        <c:noMultiLvlLbl val="0"/>
      </c:catAx>
      <c:valAx>
        <c:axId val="80183296"/>
        <c:scaling>
          <c:orientation val="minMax"/>
        </c:scaling>
        <c:delete val="0"/>
        <c:axPos val="l"/>
        <c:majorGridlines/>
        <c:numFmt formatCode="General" sourceLinked="1"/>
        <c:majorTickMark val="out"/>
        <c:minorTickMark val="none"/>
        <c:tickLblPos val="nextTo"/>
        <c:crossAx val="78249984"/>
        <c:crosses val="autoZero"/>
        <c:crossBetween val="between"/>
      </c:valAx>
      <c:spPr>
        <a:ln>
          <a:solidFill>
            <a:schemeClr val="bg1">
              <a:lumMod val="50000"/>
            </a:schemeClr>
          </a:solidFill>
        </a:ln>
      </c:spPr>
    </c:plotArea>
    <c:legend>
      <c:legendPos val="b"/>
      <c:layout/>
      <c:overlay val="0"/>
    </c:legend>
    <c:plotVisOnly val="1"/>
    <c:dispBlanksAs val="gap"/>
    <c:showDLblsOverMax val="0"/>
  </c:chart>
  <c:txPr>
    <a:bodyPr/>
    <a:lstStyle/>
    <a:p>
      <a:pPr>
        <a:defRPr sz="1600"/>
      </a:pPr>
      <a:endParaRPr lang="ru-RU"/>
    </a:p>
  </c:txPr>
  <c:externalData r:id="rId1">
    <c:autoUpdate val="0"/>
  </c:externalData>
  <c:userShapes r:id="rId2"/>
</c:chartSpace>
</file>

<file path=ppt/diagrams/_rels/data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9.jpeg"/><Relationship Id="rId7" Type="http://schemas.openxmlformats.org/officeDocument/2006/relationships/image" Target="../media/image21.png"/><Relationship Id="rId2" Type="http://schemas.microsoft.com/office/2007/relationships/hdphoto" Target="../media/hdphoto6.wdp"/><Relationship Id="rId1" Type="http://schemas.openxmlformats.org/officeDocument/2006/relationships/image" Target="../media/image18.jpeg"/><Relationship Id="rId6" Type="http://schemas.microsoft.com/office/2007/relationships/hdphoto" Target="../media/hdphoto8.wdp"/><Relationship Id="rId5" Type="http://schemas.openxmlformats.org/officeDocument/2006/relationships/image" Target="../media/image20.jpeg"/><Relationship Id="rId4" Type="http://schemas.microsoft.com/office/2007/relationships/hdphoto" Target="../media/hdphoto7.wdp"/></Relationships>
</file>

<file path=ppt/diagrams/_rels/drawing2.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9.jpeg"/><Relationship Id="rId7" Type="http://schemas.openxmlformats.org/officeDocument/2006/relationships/image" Target="../media/image21.png"/><Relationship Id="rId2" Type="http://schemas.microsoft.com/office/2007/relationships/hdphoto" Target="../media/hdphoto6.wdp"/><Relationship Id="rId1" Type="http://schemas.openxmlformats.org/officeDocument/2006/relationships/image" Target="../media/image18.jpeg"/><Relationship Id="rId6" Type="http://schemas.microsoft.com/office/2007/relationships/hdphoto" Target="../media/hdphoto8.wdp"/><Relationship Id="rId5" Type="http://schemas.openxmlformats.org/officeDocument/2006/relationships/image" Target="../media/image20.jpeg"/><Relationship Id="rId4" Type="http://schemas.microsoft.com/office/2007/relationships/hdphoto" Target="../media/hdphoto7.wd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79BF0-28AC-47C5-AD8C-BE86648CDCD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C114615-053C-46C1-BC17-AA6E7F98C5C0}">
      <dgm:prSet phldrT="[Текст]" custT="1"/>
      <dgm:spPr>
        <a:solidFill>
          <a:srgbClr val="FCD5B5">
            <a:alpha val="80000"/>
          </a:srgbClr>
        </a:solidFill>
        <a:ln w="3175">
          <a:solidFill>
            <a:schemeClr val="tx2">
              <a:lumMod val="60000"/>
              <a:lumOff val="40000"/>
            </a:schemeClr>
          </a:solidFill>
        </a:ln>
      </dgm:spPr>
      <dgm:t>
        <a:bodyPr/>
        <a:lstStyle/>
        <a:p>
          <a:r>
            <a:rPr lang="ru-RU" sz="1400" dirty="0" smtClean="0"/>
            <a:t>Федеральная программа модернизации ПОО</a:t>
          </a:r>
          <a:endParaRPr lang="ru-RU" sz="1400" dirty="0"/>
        </a:p>
      </dgm:t>
    </dgm:pt>
    <dgm:pt modelId="{D1A143D4-A6E4-49B6-B9D1-A9B3254EB6FA}" type="parTrans" cxnId="{E9E0A1BA-B889-436E-A63F-C53CE7102FEE}">
      <dgm:prSet/>
      <dgm:spPr/>
      <dgm:t>
        <a:bodyPr/>
        <a:lstStyle/>
        <a:p>
          <a:endParaRPr lang="ru-RU"/>
        </a:p>
      </dgm:t>
    </dgm:pt>
    <dgm:pt modelId="{3A2058C5-77F1-4445-9647-D24173BEC40B}" type="sibTrans" cxnId="{E9E0A1BA-B889-436E-A63F-C53CE7102FEE}">
      <dgm:prSet/>
      <dgm:spPr/>
      <dgm:t>
        <a:bodyPr/>
        <a:lstStyle/>
        <a:p>
          <a:endParaRPr lang="ru-RU"/>
        </a:p>
      </dgm:t>
    </dgm:pt>
    <dgm:pt modelId="{B9A98B1B-EBE4-4CA1-B427-02DD7C872FCA}" type="asst">
      <dgm:prSet phldrT="[Текст]" custT="1"/>
      <dgm:spPr>
        <a:solidFill>
          <a:srgbClr val="FCD5B5">
            <a:alpha val="80000"/>
          </a:srgbClr>
        </a:solidFill>
        <a:ln w="3175">
          <a:solidFill>
            <a:schemeClr val="tx2">
              <a:lumMod val="60000"/>
              <a:lumOff val="40000"/>
            </a:schemeClr>
          </a:solidFill>
        </a:ln>
      </dgm:spPr>
      <dgm:t>
        <a:bodyPr/>
        <a:lstStyle/>
        <a:p>
          <a:r>
            <a:rPr lang="ru-RU" sz="1400" dirty="0" smtClean="0"/>
            <a:t>Региональная программа развития профессионального образования</a:t>
          </a:r>
          <a:endParaRPr lang="ru-RU" sz="1400" dirty="0"/>
        </a:p>
      </dgm:t>
    </dgm:pt>
    <dgm:pt modelId="{0521CE6A-C67C-4C8A-A897-3151CA36A04D}" type="parTrans" cxnId="{AD1E4E5F-B9BC-450A-9D9E-B973712C7EE2}">
      <dgm:prSet/>
      <dgm:spPr>
        <a:ln w="3175">
          <a:solidFill>
            <a:schemeClr val="tx2">
              <a:lumMod val="60000"/>
              <a:lumOff val="40000"/>
            </a:schemeClr>
          </a:solidFill>
        </a:ln>
      </dgm:spPr>
      <dgm:t>
        <a:bodyPr/>
        <a:lstStyle/>
        <a:p>
          <a:endParaRPr lang="ru-RU"/>
        </a:p>
      </dgm:t>
    </dgm:pt>
    <dgm:pt modelId="{71E63C82-0B7B-4CFD-9D21-292EF69D07C1}" type="sibTrans" cxnId="{AD1E4E5F-B9BC-450A-9D9E-B973712C7EE2}">
      <dgm:prSet/>
      <dgm:spPr/>
      <dgm:t>
        <a:bodyPr/>
        <a:lstStyle/>
        <a:p>
          <a:endParaRPr lang="ru-RU"/>
        </a:p>
      </dgm:t>
    </dgm:pt>
    <dgm:pt modelId="{A06BB181-BBAD-4104-8A82-042CBFD8415E}">
      <dgm:prSet/>
      <dgm:spPr>
        <a:solidFill>
          <a:srgbClr val="FCD5B5">
            <a:alpha val="80000"/>
          </a:srgbClr>
        </a:solidFill>
        <a:ln w="3175">
          <a:solidFill>
            <a:schemeClr val="tx2">
              <a:lumMod val="60000"/>
              <a:lumOff val="40000"/>
            </a:schemeClr>
          </a:solidFill>
        </a:ln>
      </dgm:spPr>
      <dgm:t>
        <a:bodyPr/>
        <a:lstStyle/>
        <a:p>
          <a:r>
            <a:rPr lang="ru-RU" dirty="0" smtClean="0"/>
            <a:t>Программа развития ПОО</a:t>
          </a:r>
          <a:endParaRPr lang="ru-RU" dirty="0"/>
        </a:p>
      </dgm:t>
    </dgm:pt>
    <dgm:pt modelId="{0C852671-93CE-49A2-9E4B-05F37377E7F8}" type="parTrans" cxnId="{3058D82D-4B8B-4E1B-8E41-68D8F433AC12}">
      <dgm:prSet/>
      <dgm:spPr>
        <a:ln w="3175">
          <a:solidFill>
            <a:schemeClr val="tx2">
              <a:lumMod val="60000"/>
              <a:lumOff val="40000"/>
            </a:schemeClr>
          </a:solidFill>
        </a:ln>
      </dgm:spPr>
      <dgm:t>
        <a:bodyPr/>
        <a:lstStyle/>
        <a:p>
          <a:endParaRPr lang="ru-RU"/>
        </a:p>
      </dgm:t>
    </dgm:pt>
    <dgm:pt modelId="{3843F93E-EF0D-414B-99E2-33BBA2282BB3}" type="sibTrans" cxnId="{3058D82D-4B8B-4E1B-8E41-68D8F433AC12}">
      <dgm:prSet/>
      <dgm:spPr/>
      <dgm:t>
        <a:bodyPr/>
        <a:lstStyle/>
        <a:p>
          <a:endParaRPr lang="ru-RU"/>
        </a:p>
      </dgm:t>
    </dgm:pt>
    <dgm:pt modelId="{237B5CA1-1A38-4A77-999A-FB1AA0D7B436}">
      <dgm:prSet/>
      <dgm:spPr>
        <a:solidFill>
          <a:srgbClr val="FCD5B5">
            <a:alpha val="80000"/>
          </a:srgbClr>
        </a:solidFill>
        <a:ln w="3175">
          <a:solidFill>
            <a:schemeClr val="tx2">
              <a:lumMod val="60000"/>
              <a:lumOff val="40000"/>
            </a:schemeClr>
          </a:solidFill>
        </a:ln>
      </dgm:spPr>
      <dgm:t>
        <a:bodyPr/>
        <a:lstStyle/>
        <a:p>
          <a:r>
            <a:rPr lang="ru-RU" dirty="0" smtClean="0"/>
            <a:t>Программа развития ПОО</a:t>
          </a:r>
          <a:endParaRPr lang="ru-RU" dirty="0"/>
        </a:p>
      </dgm:t>
    </dgm:pt>
    <dgm:pt modelId="{9DD94355-198C-41AE-956A-EB3FBA0A8E7A}" type="parTrans" cxnId="{F1EA9F11-74A6-4018-9182-9EC2FFABAC3A}">
      <dgm:prSet/>
      <dgm:spPr>
        <a:ln w="3175">
          <a:solidFill>
            <a:schemeClr val="tx2">
              <a:lumMod val="60000"/>
              <a:lumOff val="40000"/>
            </a:schemeClr>
          </a:solidFill>
        </a:ln>
      </dgm:spPr>
      <dgm:t>
        <a:bodyPr/>
        <a:lstStyle/>
        <a:p>
          <a:endParaRPr lang="ru-RU"/>
        </a:p>
      </dgm:t>
    </dgm:pt>
    <dgm:pt modelId="{EC0D90D1-B7EB-4C03-ACC7-1BB4DE83B81C}" type="sibTrans" cxnId="{F1EA9F11-74A6-4018-9182-9EC2FFABAC3A}">
      <dgm:prSet/>
      <dgm:spPr/>
      <dgm:t>
        <a:bodyPr/>
        <a:lstStyle/>
        <a:p>
          <a:endParaRPr lang="ru-RU"/>
        </a:p>
      </dgm:t>
    </dgm:pt>
    <dgm:pt modelId="{DECB9250-9B2C-410C-85F9-875EE91E242F}">
      <dgm:prSet/>
      <dgm:spPr>
        <a:solidFill>
          <a:srgbClr val="FCD5B5">
            <a:alpha val="80000"/>
          </a:srgbClr>
        </a:solidFill>
        <a:ln w="3175">
          <a:solidFill>
            <a:schemeClr val="tx2">
              <a:lumMod val="60000"/>
              <a:lumOff val="40000"/>
            </a:schemeClr>
          </a:solidFill>
        </a:ln>
      </dgm:spPr>
      <dgm:t>
        <a:bodyPr/>
        <a:lstStyle/>
        <a:p>
          <a:r>
            <a:rPr lang="ru-RU" dirty="0" smtClean="0"/>
            <a:t>Программа развития ПОО</a:t>
          </a:r>
          <a:endParaRPr lang="ru-RU" dirty="0"/>
        </a:p>
      </dgm:t>
    </dgm:pt>
    <dgm:pt modelId="{E0DC16BA-9642-4069-8D3A-D9A589D5B306}" type="parTrans" cxnId="{52600454-9E69-4BFA-AD2B-0C652B6F5D06}">
      <dgm:prSet/>
      <dgm:spPr>
        <a:ln w="3175">
          <a:solidFill>
            <a:schemeClr val="tx2">
              <a:lumMod val="60000"/>
              <a:lumOff val="40000"/>
            </a:schemeClr>
          </a:solidFill>
        </a:ln>
      </dgm:spPr>
      <dgm:t>
        <a:bodyPr/>
        <a:lstStyle/>
        <a:p>
          <a:endParaRPr lang="ru-RU"/>
        </a:p>
      </dgm:t>
    </dgm:pt>
    <dgm:pt modelId="{1068823C-3A7C-4605-B8D8-7B3FCD59DA2C}" type="sibTrans" cxnId="{52600454-9E69-4BFA-AD2B-0C652B6F5D06}">
      <dgm:prSet/>
      <dgm:spPr/>
      <dgm:t>
        <a:bodyPr/>
        <a:lstStyle/>
        <a:p>
          <a:endParaRPr lang="ru-RU"/>
        </a:p>
      </dgm:t>
    </dgm:pt>
    <dgm:pt modelId="{123C6A2F-4BA3-4F97-B5C9-41544210AFFA}">
      <dgm:prSet/>
      <dgm:spPr>
        <a:solidFill>
          <a:srgbClr val="FCD5B5">
            <a:alpha val="80000"/>
          </a:srgbClr>
        </a:solidFill>
        <a:ln w="3175">
          <a:solidFill>
            <a:schemeClr val="tx2">
              <a:lumMod val="60000"/>
              <a:lumOff val="40000"/>
            </a:schemeClr>
          </a:solidFill>
        </a:ln>
      </dgm:spPr>
      <dgm:t>
        <a:bodyPr/>
        <a:lstStyle/>
        <a:p>
          <a:r>
            <a:rPr lang="ru-RU" dirty="0" smtClean="0"/>
            <a:t>Программа развития ПОО</a:t>
          </a:r>
          <a:endParaRPr lang="ru-RU" dirty="0"/>
        </a:p>
      </dgm:t>
    </dgm:pt>
    <dgm:pt modelId="{31622804-B34A-4036-80EB-2FEA71583A3C}" type="parTrans" cxnId="{55BD15B4-6E9E-439B-ADD3-5394815AAA81}">
      <dgm:prSet/>
      <dgm:spPr>
        <a:ln w="3175">
          <a:solidFill>
            <a:schemeClr val="tx2">
              <a:lumMod val="60000"/>
              <a:lumOff val="40000"/>
            </a:schemeClr>
          </a:solidFill>
        </a:ln>
      </dgm:spPr>
      <dgm:t>
        <a:bodyPr/>
        <a:lstStyle/>
        <a:p>
          <a:endParaRPr lang="ru-RU"/>
        </a:p>
      </dgm:t>
    </dgm:pt>
    <dgm:pt modelId="{EC02BB05-078D-421C-B19D-1D7F41E4C23F}" type="sibTrans" cxnId="{55BD15B4-6E9E-439B-ADD3-5394815AAA81}">
      <dgm:prSet/>
      <dgm:spPr/>
      <dgm:t>
        <a:bodyPr/>
        <a:lstStyle/>
        <a:p>
          <a:endParaRPr lang="ru-RU"/>
        </a:p>
      </dgm:t>
    </dgm:pt>
    <dgm:pt modelId="{2242BCE6-CFE0-476D-9E9F-8B9C89476DE8}" type="asst">
      <dgm:prSet phldrT="[Текст]" custT="1"/>
      <dgm:spPr>
        <a:solidFill>
          <a:srgbClr val="FCD5B5">
            <a:alpha val="80000"/>
          </a:srgbClr>
        </a:solidFill>
        <a:ln w="3175">
          <a:solidFill>
            <a:schemeClr val="tx2">
              <a:lumMod val="60000"/>
              <a:lumOff val="40000"/>
            </a:schemeClr>
          </a:solidFill>
        </a:ln>
      </dgm:spPr>
      <dgm:t>
        <a:bodyPr/>
        <a:lstStyle/>
        <a:p>
          <a:r>
            <a:rPr lang="ru-RU" sz="1400" dirty="0" smtClean="0"/>
            <a:t>Региональная программа развития профессионального образования</a:t>
          </a:r>
          <a:endParaRPr lang="ru-RU" sz="1400" dirty="0"/>
        </a:p>
      </dgm:t>
    </dgm:pt>
    <dgm:pt modelId="{3F95C13A-6E94-4445-95F8-C1AAF48A38AE}" type="sibTrans" cxnId="{60222DDE-AF82-4E02-8001-D68D6A8DC19A}">
      <dgm:prSet/>
      <dgm:spPr/>
      <dgm:t>
        <a:bodyPr/>
        <a:lstStyle/>
        <a:p>
          <a:endParaRPr lang="ru-RU"/>
        </a:p>
      </dgm:t>
    </dgm:pt>
    <dgm:pt modelId="{7C18C99E-D9C6-4738-941C-9408BB455482}" type="parTrans" cxnId="{60222DDE-AF82-4E02-8001-D68D6A8DC19A}">
      <dgm:prSet/>
      <dgm:spPr>
        <a:ln w="3175">
          <a:solidFill>
            <a:schemeClr val="tx2">
              <a:lumMod val="60000"/>
              <a:lumOff val="40000"/>
            </a:schemeClr>
          </a:solidFill>
        </a:ln>
      </dgm:spPr>
      <dgm:t>
        <a:bodyPr/>
        <a:lstStyle/>
        <a:p>
          <a:endParaRPr lang="ru-RU"/>
        </a:p>
      </dgm:t>
    </dgm:pt>
    <dgm:pt modelId="{5D2AE736-F276-4AEF-B166-BF901D0E3502}" type="pres">
      <dgm:prSet presAssocID="{55279BF0-28AC-47C5-AD8C-BE86648CDCDB}" presName="hierChild1" presStyleCnt="0">
        <dgm:presLayoutVars>
          <dgm:chPref val="1"/>
          <dgm:dir/>
          <dgm:animOne val="branch"/>
          <dgm:animLvl val="lvl"/>
          <dgm:resizeHandles/>
        </dgm:presLayoutVars>
      </dgm:prSet>
      <dgm:spPr/>
      <dgm:t>
        <a:bodyPr/>
        <a:lstStyle/>
        <a:p>
          <a:endParaRPr lang="ru-RU"/>
        </a:p>
      </dgm:t>
    </dgm:pt>
    <dgm:pt modelId="{3FC3A4B0-6EF8-4218-B6A8-35B35A45EABD}" type="pres">
      <dgm:prSet presAssocID="{3C114615-053C-46C1-BC17-AA6E7F98C5C0}" presName="hierRoot1" presStyleCnt="0"/>
      <dgm:spPr/>
    </dgm:pt>
    <dgm:pt modelId="{BDE97B81-C170-48CD-B471-331C771505FF}" type="pres">
      <dgm:prSet presAssocID="{3C114615-053C-46C1-BC17-AA6E7F98C5C0}" presName="composite" presStyleCnt="0"/>
      <dgm:spPr/>
    </dgm:pt>
    <dgm:pt modelId="{3B787B18-F1CA-4FA8-9801-45FF65DD4277}" type="pres">
      <dgm:prSet presAssocID="{3C114615-053C-46C1-BC17-AA6E7F98C5C0}" presName="background" presStyleLbl="node0" presStyleIdx="0" presStyleCnt="1"/>
      <dgm:spPr>
        <a:prstGeom prst="triangle">
          <a:avLst/>
        </a:prstGeom>
        <a:solidFill>
          <a:schemeClr val="tx2">
            <a:lumMod val="20000"/>
            <a:lumOff val="80000"/>
          </a:schemeClr>
        </a:solidFill>
      </dgm:spPr>
      <dgm:t>
        <a:bodyPr/>
        <a:lstStyle/>
        <a:p>
          <a:endParaRPr lang="ru-RU"/>
        </a:p>
      </dgm:t>
    </dgm:pt>
    <dgm:pt modelId="{6CF82E60-882F-4550-B8E6-3BC192226856}" type="pres">
      <dgm:prSet presAssocID="{3C114615-053C-46C1-BC17-AA6E7F98C5C0}" presName="text" presStyleLbl="fgAcc0" presStyleIdx="0" presStyleCnt="1" custScaleX="173970" custScaleY="127582">
        <dgm:presLayoutVars>
          <dgm:chPref val="3"/>
        </dgm:presLayoutVars>
      </dgm:prSet>
      <dgm:spPr/>
      <dgm:t>
        <a:bodyPr/>
        <a:lstStyle/>
        <a:p>
          <a:endParaRPr lang="ru-RU"/>
        </a:p>
      </dgm:t>
    </dgm:pt>
    <dgm:pt modelId="{1D662E50-D445-4315-8B70-FBE744869016}" type="pres">
      <dgm:prSet presAssocID="{3C114615-053C-46C1-BC17-AA6E7F98C5C0}" presName="hierChild2" presStyleCnt="0"/>
      <dgm:spPr/>
    </dgm:pt>
    <dgm:pt modelId="{7633411C-9F30-4AE7-A6EC-C2C86D49D7F5}" type="pres">
      <dgm:prSet presAssocID="{7C18C99E-D9C6-4738-941C-9408BB455482}" presName="Name10" presStyleLbl="parChTrans1D2" presStyleIdx="0" presStyleCnt="2"/>
      <dgm:spPr/>
      <dgm:t>
        <a:bodyPr/>
        <a:lstStyle/>
        <a:p>
          <a:endParaRPr lang="ru-RU"/>
        </a:p>
      </dgm:t>
    </dgm:pt>
    <dgm:pt modelId="{8036A518-AB97-4E2C-A3B8-0F9B30601F60}" type="pres">
      <dgm:prSet presAssocID="{2242BCE6-CFE0-476D-9E9F-8B9C89476DE8}" presName="hierRoot2" presStyleCnt="0"/>
      <dgm:spPr/>
    </dgm:pt>
    <dgm:pt modelId="{E2BD89F0-B4FD-4FC8-97C5-3C2584C5E0E0}" type="pres">
      <dgm:prSet presAssocID="{2242BCE6-CFE0-476D-9E9F-8B9C89476DE8}" presName="composite2" presStyleCnt="0"/>
      <dgm:spPr/>
    </dgm:pt>
    <dgm:pt modelId="{75CC2AD9-C702-43AC-B8D6-307B4C8D55A4}" type="pres">
      <dgm:prSet presAssocID="{2242BCE6-CFE0-476D-9E9F-8B9C89476DE8}" presName="background2" presStyleLbl="asst1" presStyleIdx="0" presStyleCnt="2"/>
      <dgm:spPr>
        <a:prstGeom prst="triangle">
          <a:avLst/>
        </a:prstGeom>
        <a:solidFill>
          <a:schemeClr val="tx2">
            <a:lumMod val="20000"/>
            <a:lumOff val="80000"/>
          </a:schemeClr>
        </a:solidFill>
      </dgm:spPr>
      <dgm:t>
        <a:bodyPr/>
        <a:lstStyle/>
        <a:p>
          <a:endParaRPr lang="ru-RU"/>
        </a:p>
      </dgm:t>
    </dgm:pt>
    <dgm:pt modelId="{51FF1804-A449-48D0-A690-A38620649F66}" type="pres">
      <dgm:prSet presAssocID="{2242BCE6-CFE0-476D-9E9F-8B9C89476DE8}" presName="text2" presStyleLbl="fgAcc2" presStyleIdx="0" presStyleCnt="2" custScaleX="157647">
        <dgm:presLayoutVars>
          <dgm:chPref val="3"/>
        </dgm:presLayoutVars>
      </dgm:prSet>
      <dgm:spPr/>
      <dgm:t>
        <a:bodyPr/>
        <a:lstStyle/>
        <a:p>
          <a:endParaRPr lang="ru-RU"/>
        </a:p>
      </dgm:t>
    </dgm:pt>
    <dgm:pt modelId="{5EE7DA30-5CBE-4832-8A1E-93515FA32514}" type="pres">
      <dgm:prSet presAssocID="{2242BCE6-CFE0-476D-9E9F-8B9C89476DE8}" presName="hierChild3" presStyleCnt="0"/>
      <dgm:spPr/>
    </dgm:pt>
    <dgm:pt modelId="{0805D90A-2933-47C7-8730-3B3DBE5D37B4}" type="pres">
      <dgm:prSet presAssocID="{31622804-B34A-4036-80EB-2FEA71583A3C}" presName="Name17" presStyleLbl="parChTrans1D3" presStyleIdx="0" presStyleCnt="4"/>
      <dgm:spPr/>
      <dgm:t>
        <a:bodyPr/>
        <a:lstStyle/>
        <a:p>
          <a:endParaRPr lang="ru-RU"/>
        </a:p>
      </dgm:t>
    </dgm:pt>
    <dgm:pt modelId="{B7C35BF5-65A4-48DF-8FFB-3A05B8A335CE}" type="pres">
      <dgm:prSet presAssocID="{123C6A2F-4BA3-4F97-B5C9-41544210AFFA}" presName="hierRoot3" presStyleCnt="0"/>
      <dgm:spPr/>
    </dgm:pt>
    <dgm:pt modelId="{9079891C-5307-4368-99BB-B3F0632295C1}" type="pres">
      <dgm:prSet presAssocID="{123C6A2F-4BA3-4F97-B5C9-41544210AFFA}" presName="composite3" presStyleCnt="0"/>
      <dgm:spPr/>
    </dgm:pt>
    <dgm:pt modelId="{418DDE21-4F08-45E0-A883-A6DA38F965E2}" type="pres">
      <dgm:prSet presAssocID="{123C6A2F-4BA3-4F97-B5C9-41544210AFFA}" presName="background3" presStyleLbl="node3" presStyleIdx="0" presStyleCnt="4"/>
      <dgm:spPr>
        <a:prstGeom prst="triangle">
          <a:avLst/>
        </a:prstGeom>
        <a:solidFill>
          <a:schemeClr val="tx2">
            <a:lumMod val="20000"/>
            <a:lumOff val="80000"/>
          </a:schemeClr>
        </a:solidFill>
      </dgm:spPr>
      <dgm:t>
        <a:bodyPr/>
        <a:lstStyle/>
        <a:p>
          <a:endParaRPr lang="ru-RU"/>
        </a:p>
      </dgm:t>
    </dgm:pt>
    <dgm:pt modelId="{F1616E1B-9FB0-4815-A122-4398ED3FE6D3}" type="pres">
      <dgm:prSet presAssocID="{123C6A2F-4BA3-4F97-B5C9-41544210AFFA}" presName="text3" presStyleLbl="fgAcc3" presStyleIdx="0" presStyleCnt="4">
        <dgm:presLayoutVars>
          <dgm:chPref val="3"/>
        </dgm:presLayoutVars>
      </dgm:prSet>
      <dgm:spPr/>
      <dgm:t>
        <a:bodyPr/>
        <a:lstStyle/>
        <a:p>
          <a:endParaRPr lang="ru-RU"/>
        </a:p>
      </dgm:t>
    </dgm:pt>
    <dgm:pt modelId="{B82251E0-A7B1-47DF-94DE-91C2B2F38CD3}" type="pres">
      <dgm:prSet presAssocID="{123C6A2F-4BA3-4F97-B5C9-41544210AFFA}" presName="hierChild4" presStyleCnt="0"/>
      <dgm:spPr/>
    </dgm:pt>
    <dgm:pt modelId="{EF59BBA4-0E15-4741-B1F7-CEFB21B941AB}" type="pres">
      <dgm:prSet presAssocID="{E0DC16BA-9642-4069-8D3A-D9A589D5B306}" presName="Name17" presStyleLbl="parChTrans1D3" presStyleIdx="1" presStyleCnt="4"/>
      <dgm:spPr/>
      <dgm:t>
        <a:bodyPr/>
        <a:lstStyle/>
        <a:p>
          <a:endParaRPr lang="ru-RU"/>
        </a:p>
      </dgm:t>
    </dgm:pt>
    <dgm:pt modelId="{9E235251-DA96-46E2-A3F9-525EC9F588BE}" type="pres">
      <dgm:prSet presAssocID="{DECB9250-9B2C-410C-85F9-875EE91E242F}" presName="hierRoot3" presStyleCnt="0"/>
      <dgm:spPr/>
    </dgm:pt>
    <dgm:pt modelId="{6FBA8599-7151-4292-B07F-26AC4D4A2C45}" type="pres">
      <dgm:prSet presAssocID="{DECB9250-9B2C-410C-85F9-875EE91E242F}" presName="composite3" presStyleCnt="0"/>
      <dgm:spPr/>
    </dgm:pt>
    <dgm:pt modelId="{7DBA73F6-5AF5-4540-AEFA-B1EFEFB0A8BE}" type="pres">
      <dgm:prSet presAssocID="{DECB9250-9B2C-410C-85F9-875EE91E242F}" presName="background3" presStyleLbl="node3" presStyleIdx="1" presStyleCnt="4"/>
      <dgm:spPr>
        <a:prstGeom prst="triangle">
          <a:avLst/>
        </a:prstGeom>
        <a:solidFill>
          <a:schemeClr val="tx2">
            <a:lumMod val="20000"/>
            <a:lumOff val="80000"/>
          </a:schemeClr>
        </a:solidFill>
      </dgm:spPr>
      <dgm:t>
        <a:bodyPr/>
        <a:lstStyle/>
        <a:p>
          <a:endParaRPr lang="ru-RU"/>
        </a:p>
      </dgm:t>
    </dgm:pt>
    <dgm:pt modelId="{FE769937-4B11-4317-8261-49AEB85B6C54}" type="pres">
      <dgm:prSet presAssocID="{DECB9250-9B2C-410C-85F9-875EE91E242F}" presName="text3" presStyleLbl="fgAcc3" presStyleIdx="1" presStyleCnt="4">
        <dgm:presLayoutVars>
          <dgm:chPref val="3"/>
        </dgm:presLayoutVars>
      </dgm:prSet>
      <dgm:spPr/>
      <dgm:t>
        <a:bodyPr/>
        <a:lstStyle/>
        <a:p>
          <a:endParaRPr lang="ru-RU"/>
        </a:p>
      </dgm:t>
    </dgm:pt>
    <dgm:pt modelId="{00B19E5B-81F2-46D9-9840-BFE5D65B5889}" type="pres">
      <dgm:prSet presAssocID="{DECB9250-9B2C-410C-85F9-875EE91E242F}" presName="hierChild4" presStyleCnt="0"/>
      <dgm:spPr/>
    </dgm:pt>
    <dgm:pt modelId="{8BCC5A53-A073-4C22-A3F9-A85A3EEF0381}" type="pres">
      <dgm:prSet presAssocID="{0521CE6A-C67C-4C8A-A897-3151CA36A04D}" presName="Name10" presStyleLbl="parChTrans1D2" presStyleIdx="1" presStyleCnt="2"/>
      <dgm:spPr/>
      <dgm:t>
        <a:bodyPr/>
        <a:lstStyle/>
        <a:p>
          <a:endParaRPr lang="ru-RU"/>
        </a:p>
      </dgm:t>
    </dgm:pt>
    <dgm:pt modelId="{CEA8ED51-71D1-4A5B-A0FB-DBD94CD1CA36}" type="pres">
      <dgm:prSet presAssocID="{B9A98B1B-EBE4-4CA1-B427-02DD7C872FCA}" presName="hierRoot2" presStyleCnt="0"/>
      <dgm:spPr/>
    </dgm:pt>
    <dgm:pt modelId="{B4A85EAB-D457-4192-B6C6-222B300241F1}" type="pres">
      <dgm:prSet presAssocID="{B9A98B1B-EBE4-4CA1-B427-02DD7C872FCA}" presName="composite2" presStyleCnt="0"/>
      <dgm:spPr/>
    </dgm:pt>
    <dgm:pt modelId="{D161F8EC-BE6F-4543-87F1-C27A77392CCB}" type="pres">
      <dgm:prSet presAssocID="{B9A98B1B-EBE4-4CA1-B427-02DD7C872FCA}" presName="background2" presStyleLbl="asst1" presStyleIdx="1" presStyleCnt="2"/>
      <dgm:spPr>
        <a:prstGeom prst="triangle">
          <a:avLst/>
        </a:prstGeom>
        <a:solidFill>
          <a:schemeClr val="tx2">
            <a:lumMod val="20000"/>
            <a:lumOff val="80000"/>
          </a:schemeClr>
        </a:solidFill>
      </dgm:spPr>
      <dgm:t>
        <a:bodyPr/>
        <a:lstStyle/>
        <a:p>
          <a:endParaRPr lang="ru-RU"/>
        </a:p>
      </dgm:t>
    </dgm:pt>
    <dgm:pt modelId="{38953EB8-C12D-42C9-AB60-0C13B5D70115}" type="pres">
      <dgm:prSet presAssocID="{B9A98B1B-EBE4-4CA1-B427-02DD7C872FCA}" presName="text2" presStyleLbl="fgAcc2" presStyleIdx="1" presStyleCnt="2" custScaleX="157739">
        <dgm:presLayoutVars>
          <dgm:chPref val="3"/>
        </dgm:presLayoutVars>
      </dgm:prSet>
      <dgm:spPr/>
      <dgm:t>
        <a:bodyPr/>
        <a:lstStyle/>
        <a:p>
          <a:endParaRPr lang="ru-RU"/>
        </a:p>
      </dgm:t>
    </dgm:pt>
    <dgm:pt modelId="{BF38C7CD-BCFD-4F14-B6CB-06841C732C69}" type="pres">
      <dgm:prSet presAssocID="{B9A98B1B-EBE4-4CA1-B427-02DD7C872FCA}" presName="hierChild3" presStyleCnt="0"/>
      <dgm:spPr/>
    </dgm:pt>
    <dgm:pt modelId="{273FF431-1E86-403B-ADA7-A328FC732B43}" type="pres">
      <dgm:prSet presAssocID="{0C852671-93CE-49A2-9E4B-05F37377E7F8}" presName="Name17" presStyleLbl="parChTrans1D3" presStyleIdx="2" presStyleCnt="4"/>
      <dgm:spPr/>
      <dgm:t>
        <a:bodyPr/>
        <a:lstStyle/>
        <a:p>
          <a:endParaRPr lang="ru-RU"/>
        </a:p>
      </dgm:t>
    </dgm:pt>
    <dgm:pt modelId="{A564AD9F-9ACA-423F-B13C-81A9CC10DE65}" type="pres">
      <dgm:prSet presAssocID="{A06BB181-BBAD-4104-8A82-042CBFD8415E}" presName="hierRoot3" presStyleCnt="0"/>
      <dgm:spPr/>
    </dgm:pt>
    <dgm:pt modelId="{BB12079B-A37E-40A4-ABC4-BA90170613A7}" type="pres">
      <dgm:prSet presAssocID="{A06BB181-BBAD-4104-8A82-042CBFD8415E}" presName="composite3" presStyleCnt="0"/>
      <dgm:spPr/>
    </dgm:pt>
    <dgm:pt modelId="{71730164-67DE-40FD-AA8B-BA269810AC56}" type="pres">
      <dgm:prSet presAssocID="{A06BB181-BBAD-4104-8A82-042CBFD8415E}" presName="background3" presStyleLbl="node3" presStyleIdx="2" presStyleCnt="4"/>
      <dgm:spPr>
        <a:prstGeom prst="triangle">
          <a:avLst/>
        </a:prstGeom>
        <a:solidFill>
          <a:schemeClr val="tx2">
            <a:lumMod val="20000"/>
            <a:lumOff val="80000"/>
          </a:schemeClr>
        </a:solidFill>
      </dgm:spPr>
      <dgm:t>
        <a:bodyPr/>
        <a:lstStyle/>
        <a:p>
          <a:endParaRPr lang="ru-RU"/>
        </a:p>
      </dgm:t>
    </dgm:pt>
    <dgm:pt modelId="{1133E732-2BD0-4936-B377-90FB94BDBA19}" type="pres">
      <dgm:prSet presAssocID="{A06BB181-BBAD-4104-8A82-042CBFD8415E}" presName="text3" presStyleLbl="fgAcc3" presStyleIdx="2" presStyleCnt="4">
        <dgm:presLayoutVars>
          <dgm:chPref val="3"/>
        </dgm:presLayoutVars>
      </dgm:prSet>
      <dgm:spPr/>
      <dgm:t>
        <a:bodyPr/>
        <a:lstStyle/>
        <a:p>
          <a:endParaRPr lang="ru-RU"/>
        </a:p>
      </dgm:t>
    </dgm:pt>
    <dgm:pt modelId="{A9EECD5B-B377-4891-B09B-459AB0EF5649}" type="pres">
      <dgm:prSet presAssocID="{A06BB181-BBAD-4104-8A82-042CBFD8415E}" presName="hierChild4" presStyleCnt="0"/>
      <dgm:spPr/>
    </dgm:pt>
    <dgm:pt modelId="{219444D6-D005-4EDF-9B4F-2F8CEFFA17C4}" type="pres">
      <dgm:prSet presAssocID="{9DD94355-198C-41AE-956A-EB3FBA0A8E7A}" presName="Name17" presStyleLbl="parChTrans1D3" presStyleIdx="3" presStyleCnt="4"/>
      <dgm:spPr/>
      <dgm:t>
        <a:bodyPr/>
        <a:lstStyle/>
        <a:p>
          <a:endParaRPr lang="ru-RU"/>
        </a:p>
      </dgm:t>
    </dgm:pt>
    <dgm:pt modelId="{C9DFDCCF-BC7A-471A-93DD-80F3B5EC4906}" type="pres">
      <dgm:prSet presAssocID="{237B5CA1-1A38-4A77-999A-FB1AA0D7B436}" presName="hierRoot3" presStyleCnt="0"/>
      <dgm:spPr/>
    </dgm:pt>
    <dgm:pt modelId="{9350A843-4CF7-4BCA-BB24-AC084B498821}" type="pres">
      <dgm:prSet presAssocID="{237B5CA1-1A38-4A77-999A-FB1AA0D7B436}" presName="composite3" presStyleCnt="0"/>
      <dgm:spPr/>
    </dgm:pt>
    <dgm:pt modelId="{499EBC80-378A-416A-8043-0A3602D0ABF7}" type="pres">
      <dgm:prSet presAssocID="{237B5CA1-1A38-4A77-999A-FB1AA0D7B436}" presName="background3" presStyleLbl="node3" presStyleIdx="3" presStyleCnt="4"/>
      <dgm:spPr>
        <a:prstGeom prst="triangle">
          <a:avLst/>
        </a:prstGeom>
        <a:solidFill>
          <a:schemeClr val="tx2">
            <a:lumMod val="20000"/>
            <a:lumOff val="80000"/>
          </a:schemeClr>
        </a:solidFill>
      </dgm:spPr>
      <dgm:t>
        <a:bodyPr/>
        <a:lstStyle/>
        <a:p>
          <a:endParaRPr lang="ru-RU"/>
        </a:p>
      </dgm:t>
    </dgm:pt>
    <dgm:pt modelId="{AA73EA4C-D44E-4FF3-B203-4EFB1E837289}" type="pres">
      <dgm:prSet presAssocID="{237B5CA1-1A38-4A77-999A-FB1AA0D7B436}" presName="text3" presStyleLbl="fgAcc3" presStyleIdx="3" presStyleCnt="4">
        <dgm:presLayoutVars>
          <dgm:chPref val="3"/>
        </dgm:presLayoutVars>
      </dgm:prSet>
      <dgm:spPr/>
      <dgm:t>
        <a:bodyPr/>
        <a:lstStyle/>
        <a:p>
          <a:endParaRPr lang="ru-RU"/>
        </a:p>
      </dgm:t>
    </dgm:pt>
    <dgm:pt modelId="{48831900-F8B8-4B26-876E-AEDC52D95E5C}" type="pres">
      <dgm:prSet presAssocID="{237B5CA1-1A38-4A77-999A-FB1AA0D7B436}" presName="hierChild4" presStyleCnt="0"/>
      <dgm:spPr/>
    </dgm:pt>
  </dgm:ptLst>
  <dgm:cxnLst>
    <dgm:cxn modelId="{3FC8F3DD-E54F-4080-864D-C4303AFEDEF6}" type="presOf" srcId="{31622804-B34A-4036-80EB-2FEA71583A3C}" destId="{0805D90A-2933-47C7-8730-3B3DBE5D37B4}" srcOrd="0" destOrd="0" presId="urn:microsoft.com/office/officeart/2005/8/layout/hierarchy1"/>
    <dgm:cxn modelId="{F5E13AB8-FF00-49E5-A617-1F490C8DAB30}" type="presOf" srcId="{0521CE6A-C67C-4C8A-A897-3151CA36A04D}" destId="{8BCC5A53-A073-4C22-A3F9-A85A3EEF0381}" srcOrd="0" destOrd="0" presId="urn:microsoft.com/office/officeart/2005/8/layout/hierarchy1"/>
    <dgm:cxn modelId="{DEA3D163-A18F-4741-8327-77FA631396B4}" type="presOf" srcId="{7C18C99E-D9C6-4738-941C-9408BB455482}" destId="{7633411C-9F30-4AE7-A6EC-C2C86D49D7F5}" srcOrd="0" destOrd="0" presId="urn:microsoft.com/office/officeart/2005/8/layout/hierarchy1"/>
    <dgm:cxn modelId="{F1EA9F11-74A6-4018-9182-9EC2FFABAC3A}" srcId="{B9A98B1B-EBE4-4CA1-B427-02DD7C872FCA}" destId="{237B5CA1-1A38-4A77-999A-FB1AA0D7B436}" srcOrd="1" destOrd="0" parTransId="{9DD94355-198C-41AE-956A-EB3FBA0A8E7A}" sibTransId="{EC0D90D1-B7EB-4C03-ACC7-1BB4DE83B81C}"/>
    <dgm:cxn modelId="{280CD505-79B4-4608-A5EE-FEFD3053E608}" type="presOf" srcId="{2242BCE6-CFE0-476D-9E9F-8B9C89476DE8}" destId="{51FF1804-A449-48D0-A690-A38620649F66}" srcOrd="0" destOrd="0" presId="urn:microsoft.com/office/officeart/2005/8/layout/hierarchy1"/>
    <dgm:cxn modelId="{D9D85E44-E5CD-4FC8-86B2-B613A172F327}" type="presOf" srcId="{E0DC16BA-9642-4069-8D3A-D9A589D5B306}" destId="{EF59BBA4-0E15-4741-B1F7-CEFB21B941AB}" srcOrd="0" destOrd="0" presId="urn:microsoft.com/office/officeart/2005/8/layout/hierarchy1"/>
    <dgm:cxn modelId="{3058D82D-4B8B-4E1B-8E41-68D8F433AC12}" srcId="{B9A98B1B-EBE4-4CA1-B427-02DD7C872FCA}" destId="{A06BB181-BBAD-4104-8A82-042CBFD8415E}" srcOrd="0" destOrd="0" parTransId="{0C852671-93CE-49A2-9E4B-05F37377E7F8}" sibTransId="{3843F93E-EF0D-414B-99E2-33BBA2282BB3}"/>
    <dgm:cxn modelId="{52600454-9E69-4BFA-AD2B-0C652B6F5D06}" srcId="{2242BCE6-CFE0-476D-9E9F-8B9C89476DE8}" destId="{DECB9250-9B2C-410C-85F9-875EE91E242F}" srcOrd="1" destOrd="0" parTransId="{E0DC16BA-9642-4069-8D3A-D9A589D5B306}" sibTransId="{1068823C-3A7C-4605-B8D8-7B3FCD59DA2C}"/>
    <dgm:cxn modelId="{DAA6E6A1-A40F-4793-AEB1-DDA20F2B9EE3}" type="presOf" srcId="{237B5CA1-1A38-4A77-999A-FB1AA0D7B436}" destId="{AA73EA4C-D44E-4FF3-B203-4EFB1E837289}" srcOrd="0" destOrd="0" presId="urn:microsoft.com/office/officeart/2005/8/layout/hierarchy1"/>
    <dgm:cxn modelId="{E9E0A1BA-B889-436E-A63F-C53CE7102FEE}" srcId="{55279BF0-28AC-47C5-AD8C-BE86648CDCDB}" destId="{3C114615-053C-46C1-BC17-AA6E7F98C5C0}" srcOrd="0" destOrd="0" parTransId="{D1A143D4-A6E4-49B6-B9D1-A9B3254EB6FA}" sibTransId="{3A2058C5-77F1-4445-9647-D24173BEC40B}"/>
    <dgm:cxn modelId="{AD1E4E5F-B9BC-450A-9D9E-B973712C7EE2}" srcId="{3C114615-053C-46C1-BC17-AA6E7F98C5C0}" destId="{B9A98B1B-EBE4-4CA1-B427-02DD7C872FCA}" srcOrd="1" destOrd="0" parTransId="{0521CE6A-C67C-4C8A-A897-3151CA36A04D}" sibTransId="{71E63C82-0B7B-4CFD-9D21-292EF69D07C1}"/>
    <dgm:cxn modelId="{D5BF07DC-2C08-4AE2-9510-ED7733F3F345}" type="presOf" srcId="{A06BB181-BBAD-4104-8A82-042CBFD8415E}" destId="{1133E732-2BD0-4936-B377-90FB94BDBA19}" srcOrd="0" destOrd="0" presId="urn:microsoft.com/office/officeart/2005/8/layout/hierarchy1"/>
    <dgm:cxn modelId="{E50E7238-8F1D-42D1-A4F3-5BAAF7CEA681}" type="presOf" srcId="{123C6A2F-4BA3-4F97-B5C9-41544210AFFA}" destId="{F1616E1B-9FB0-4815-A122-4398ED3FE6D3}" srcOrd="0" destOrd="0" presId="urn:microsoft.com/office/officeart/2005/8/layout/hierarchy1"/>
    <dgm:cxn modelId="{D9C33BDE-11BF-4232-A6E6-080647318A8E}" type="presOf" srcId="{0C852671-93CE-49A2-9E4B-05F37377E7F8}" destId="{273FF431-1E86-403B-ADA7-A328FC732B43}" srcOrd="0" destOrd="0" presId="urn:microsoft.com/office/officeart/2005/8/layout/hierarchy1"/>
    <dgm:cxn modelId="{198493CE-1937-4EEA-A919-C977187D1939}" type="presOf" srcId="{55279BF0-28AC-47C5-AD8C-BE86648CDCDB}" destId="{5D2AE736-F276-4AEF-B166-BF901D0E3502}" srcOrd="0" destOrd="0" presId="urn:microsoft.com/office/officeart/2005/8/layout/hierarchy1"/>
    <dgm:cxn modelId="{55654987-3C7E-42AA-BD8B-B0A5C3DA6C08}" type="presOf" srcId="{9DD94355-198C-41AE-956A-EB3FBA0A8E7A}" destId="{219444D6-D005-4EDF-9B4F-2F8CEFFA17C4}" srcOrd="0" destOrd="0" presId="urn:microsoft.com/office/officeart/2005/8/layout/hierarchy1"/>
    <dgm:cxn modelId="{E3824117-9077-46A8-B5E7-78724F00EF31}" type="presOf" srcId="{3C114615-053C-46C1-BC17-AA6E7F98C5C0}" destId="{6CF82E60-882F-4550-B8E6-3BC192226856}" srcOrd="0" destOrd="0" presId="urn:microsoft.com/office/officeart/2005/8/layout/hierarchy1"/>
    <dgm:cxn modelId="{28DC7C90-8289-4E0E-835C-95A8055F5791}" type="presOf" srcId="{B9A98B1B-EBE4-4CA1-B427-02DD7C872FCA}" destId="{38953EB8-C12D-42C9-AB60-0C13B5D70115}" srcOrd="0" destOrd="0" presId="urn:microsoft.com/office/officeart/2005/8/layout/hierarchy1"/>
    <dgm:cxn modelId="{55BD15B4-6E9E-439B-ADD3-5394815AAA81}" srcId="{2242BCE6-CFE0-476D-9E9F-8B9C89476DE8}" destId="{123C6A2F-4BA3-4F97-B5C9-41544210AFFA}" srcOrd="0" destOrd="0" parTransId="{31622804-B34A-4036-80EB-2FEA71583A3C}" sibTransId="{EC02BB05-078D-421C-B19D-1D7F41E4C23F}"/>
    <dgm:cxn modelId="{4DD9AE58-50E1-4689-8B73-0E9ADAC1778D}" type="presOf" srcId="{DECB9250-9B2C-410C-85F9-875EE91E242F}" destId="{FE769937-4B11-4317-8261-49AEB85B6C54}" srcOrd="0" destOrd="0" presId="urn:microsoft.com/office/officeart/2005/8/layout/hierarchy1"/>
    <dgm:cxn modelId="{60222DDE-AF82-4E02-8001-D68D6A8DC19A}" srcId="{3C114615-053C-46C1-BC17-AA6E7F98C5C0}" destId="{2242BCE6-CFE0-476D-9E9F-8B9C89476DE8}" srcOrd="0" destOrd="0" parTransId="{7C18C99E-D9C6-4738-941C-9408BB455482}" sibTransId="{3F95C13A-6E94-4445-95F8-C1AAF48A38AE}"/>
    <dgm:cxn modelId="{C7DEC5EF-22DF-4453-A6FA-CBC6B2CECE76}" type="presParOf" srcId="{5D2AE736-F276-4AEF-B166-BF901D0E3502}" destId="{3FC3A4B0-6EF8-4218-B6A8-35B35A45EABD}" srcOrd="0" destOrd="0" presId="urn:microsoft.com/office/officeart/2005/8/layout/hierarchy1"/>
    <dgm:cxn modelId="{90D44C03-71EA-44DE-BCC2-089755ECC578}" type="presParOf" srcId="{3FC3A4B0-6EF8-4218-B6A8-35B35A45EABD}" destId="{BDE97B81-C170-48CD-B471-331C771505FF}" srcOrd="0" destOrd="0" presId="urn:microsoft.com/office/officeart/2005/8/layout/hierarchy1"/>
    <dgm:cxn modelId="{115FC81B-7C55-4369-BA4A-4B48A7E24CAD}" type="presParOf" srcId="{BDE97B81-C170-48CD-B471-331C771505FF}" destId="{3B787B18-F1CA-4FA8-9801-45FF65DD4277}" srcOrd="0" destOrd="0" presId="urn:microsoft.com/office/officeart/2005/8/layout/hierarchy1"/>
    <dgm:cxn modelId="{04C36B7E-1F29-4D0F-832D-12B0D4651DA8}" type="presParOf" srcId="{BDE97B81-C170-48CD-B471-331C771505FF}" destId="{6CF82E60-882F-4550-B8E6-3BC192226856}" srcOrd="1" destOrd="0" presId="urn:microsoft.com/office/officeart/2005/8/layout/hierarchy1"/>
    <dgm:cxn modelId="{1AEC2A84-03DD-4F40-8130-381A9798CCA0}" type="presParOf" srcId="{3FC3A4B0-6EF8-4218-B6A8-35B35A45EABD}" destId="{1D662E50-D445-4315-8B70-FBE744869016}" srcOrd="1" destOrd="0" presId="urn:microsoft.com/office/officeart/2005/8/layout/hierarchy1"/>
    <dgm:cxn modelId="{1E74417C-20CD-4517-AE99-D5A22DEF7CC0}" type="presParOf" srcId="{1D662E50-D445-4315-8B70-FBE744869016}" destId="{7633411C-9F30-4AE7-A6EC-C2C86D49D7F5}" srcOrd="0" destOrd="0" presId="urn:microsoft.com/office/officeart/2005/8/layout/hierarchy1"/>
    <dgm:cxn modelId="{C2843042-3B74-48C7-BEC1-703A075A7A96}" type="presParOf" srcId="{1D662E50-D445-4315-8B70-FBE744869016}" destId="{8036A518-AB97-4E2C-A3B8-0F9B30601F60}" srcOrd="1" destOrd="0" presId="urn:microsoft.com/office/officeart/2005/8/layout/hierarchy1"/>
    <dgm:cxn modelId="{6342F677-4452-4E74-B118-C38E585F229C}" type="presParOf" srcId="{8036A518-AB97-4E2C-A3B8-0F9B30601F60}" destId="{E2BD89F0-B4FD-4FC8-97C5-3C2584C5E0E0}" srcOrd="0" destOrd="0" presId="urn:microsoft.com/office/officeart/2005/8/layout/hierarchy1"/>
    <dgm:cxn modelId="{B7307934-7081-41C8-A2B7-4E11F6C0F9CB}" type="presParOf" srcId="{E2BD89F0-B4FD-4FC8-97C5-3C2584C5E0E0}" destId="{75CC2AD9-C702-43AC-B8D6-307B4C8D55A4}" srcOrd="0" destOrd="0" presId="urn:microsoft.com/office/officeart/2005/8/layout/hierarchy1"/>
    <dgm:cxn modelId="{F338CAC8-C05D-4EFC-B5B1-F71B46E1A71A}" type="presParOf" srcId="{E2BD89F0-B4FD-4FC8-97C5-3C2584C5E0E0}" destId="{51FF1804-A449-48D0-A690-A38620649F66}" srcOrd="1" destOrd="0" presId="urn:microsoft.com/office/officeart/2005/8/layout/hierarchy1"/>
    <dgm:cxn modelId="{31A1B1DB-FEBD-4272-BAA5-C2AC8EDE04EB}" type="presParOf" srcId="{8036A518-AB97-4E2C-A3B8-0F9B30601F60}" destId="{5EE7DA30-5CBE-4832-8A1E-93515FA32514}" srcOrd="1" destOrd="0" presId="urn:microsoft.com/office/officeart/2005/8/layout/hierarchy1"/>
    <dgm:cxn modelId="{3060F76D-EBC7-4BD4-8236-DB9B8D36CEF4}" type="presParOf" srcId="{5EE7DA30-5CBE-4832-8A1E-93515FA32514}" destId="{0805D90A-2933-47C7-8730-3B3DBE5D37B4}" srcOrd="0" destOrd="0" presId="urn:microsoft.com/office/officeart/2005/8/layout/hierarchy1"/>
    <dgm:cxn modelId="{728DA257-0A2B-438A-9224-ACD12E89B191}" type="presParOf" srcId="{5EE7DA30-5CBE-4832-8A1E-93515FA32514}" destId="{B7C35BF5-65A4-48DF-8FFB-3A05B8A335CE}" srcOrd="1" destOrd="0" presId="urn:microsoft.com/office/officeart/2005/8/layout/hierarchy1"/>
    <dgm:cxn modelId="{79D6CDD7-2C6E-4128-AF3B-277BD0506230}" type="presParOf" srcId="{B7C35BF5-65A4-48DF-8FFB-3A05B8A335CE}" destId="{9079891C-5307-4368-99BB-B3F0632295C1}" srcOrd="0" destOrd="0" presId="urn:microsoft.com/office/officeart/2005/8/layout/hierarchy1"/>
    <dgm:cxn modelId="{38B04546-128A-495D-8C05-A16573622CCC}" type="presParOf" srcId="{9079891C-5307-4368-99BB-B3F0632295C1}" destId="{418DDE21-4F08-45E0-A883-A6DA38F965E2}" srcOrd="0" destOrd="0" presId="urn:microsoft.com/office/officeart/2005/8/layout/hierarchy1"/>
    <dgm:cxn modelId="{245413D7-7A7A-41D0-83CF-2216DDABABE1}" type="presParOf" srcId="{9079891C-5307-4368-99BB-B3F0632295C1}" destId="{F1616E1B-9FB0-4815-A122-4398ED3FE6D3}" srcOrd="1" destOrd="0" presId="urn:microsoft.com/office/officeart/2005/8/layout/hierarchy1"/>
    <dgm:cxn modelId="{737E1FAD-59B1-4F0E-BF2A-A9EFD3D11298}" type="presParOf" srcId="{B7C35BF5-65A4-48DF-8FFB-3A05B8A335CE}" destId="{B82251E0-A7B1-47DF-94DE-91C2B2F38CD3}" srcOrd="1" destOrd="0" presId="urn:microsoft.com/office/officeart/2005/8/layout/hierarchy1"/>
    <dgm:cxn modelId="{95B505BA-E228-47BB-8E31-24DD1D5ECE3C}" type="presParOf" srcId="{5EE7DA30-5CBE-4832-8A1E-93515FA32514}" destId="{EF59BBA4-0E15-4741-B1F7-CEFB21B941AB}" srcOrd="2" destOrd="0" presId="urn:microsoft.com/office/officeart/2005/8/layout/hierarchy1"/>
    <dgm:cxn modelId="{BDEAF99B-6814-4FC9-ABA4-10253F8FEE94}" type="presParOf" srcId="{5EE7DA30-5CBE-4832-8A1E-93515FA32514}" destId="{9E235251-DA96-46E2-A3F9-525EC9F588BE}" srcOrd="3" destOrd="0" presId="urn:microsoft.com/office/officeart/2005/8/layout/hierarchy1"/>
    <dgm:cxn modelId="{32941E89-80E3-4F6C-B75D-169FDB771098}" type="presParOf" srcId="{9E235251-DA96-46E2-A3F9-525EC9F588BE}" destId="{6FBA8599-7151-4292-B07F-26AC4D4A2C45}" srcOrd="0" destOrd="0" presId="urn:microsoft.com/office/officeart/2005/8/layout/hierarchy1"/>
    <dgm:cxn modelId="{A5B934E5-A6D6-46B1-8751-88CB0997BF32}" type="presParOf" srcId="{6FBA8599-7151-4292-B07F-26AC4D4A2C45}" destId="{7DBA73F6-5AF5-4540-AEFA-B1EFEFB0A8BE}" srcOrd="0" destOrd="0" presId="urn:microsoft.com/office/officeart/2005/8/layout/hierarchy1"/>
    <dgm:cxn modelId="{E99B4C03-6610-4B18-8722-95FEE0888758}" type="presParOf" srcId="{6FBA8599-7151-4292-B07F-26AC4D4A2C45}" destId="{FE769937-4B11-4317-8261-49AEB85B6C54}" srcOrd="1" destOrd="0" presId="urn:microsoft.com/office/officeart/2005/8/layout/hierarchy1"/>
    <dgm:cxn modelId="{C89E6675-77AA-415E-9D1A-7D5ADD5B517C}" type="presParOf" srcId="{9E235251-DA96-46E2-A3F9-525EC9F588BE}" destId="{00B19E5B-81F2-46D9-9840-BFE5D65B5889}" srcOrd="1" destOrd="0" presId="urn:microsoft.com/office/officeart/2005/8/layout/hierarchy1"/>
    <dgm:cxn modelId="{4DC2FCA6-2996-471D-A954-F705E5DEF6E2}" type="presParOf" srcId="{1D662E50-D445-4315-8B70-FBE744869016}" destId="{8BCC5A53-A073-4C22-A3F9-A85A3EEF0381}" srcOrd="2" destOrd="0" presId="urn:microsoft.com/office/officeart/2005/8/layout/hierarchy1"/>
    <dgm:cxn modelId="{650D3F1C-DD3A-479D-A846-9539F244D1A1}" type="presParOf" srcId="{1D662E50-D445-4315-8B70-FBE744869016}" destId="{CEA8ED51-71D1-4A5B-A0FB-DBD94CD1CA36}" srcOrd="3" destOrd="0" presId="urn:microsoft.com/office/officeart/2005/8/layout/hierarchy1"/>
    <dgm:cxn modelId="{CD28652A-2CA0-458D-BF5F-66DE46D6DE07}" type="presParOf" srcId="{CEA8ED51-71D1-4A5B-A0FB-DBD94CD1CA36}" destId="{B4A85EAB-D457-4192-B6C6-222B300241F1}" srcOrd="0" destOrd="0" presId="urn:microsoft.com/office/officeart/2005/8/layout/hierarchy1"/>
    <dgm:cxn modelId="{4E8E5EDD-44FF-405E-97EC-FB3963C70453}" type="presParOf" srcId="{B4A85EAB-D457-4192-B6C6-222B300241F1}" destId="{D161F8EC-BE6F-4543-87F1-C27A77392CCB}" srcOrd="0" destOrd="0" presId="urn:microsoft.com/office/officeart/2005/8/layout/hierarchy1"/>
    <dgm:cxn modelId="{7028BDD7-B665-443C-9E29-C5CCA2D68FB7}" type="presParOf" srcId="{B4A85EAB-D457-4192-B6C6-222B300241F1}" destId="{38953EB8-C12D-42C9-AB60-0C13B5D70115}" srcOrd="1" destOrd="0" presId="urn:microsoft.com/office/officeart/2005/8/layout/hierarchy1"/>
    <dgm:cxn modelId="{437E69AE-A0FE-4C8E-AEBA-91D4FF86A2D1}" type="presParOf" srcId="{CEA8ED51-71D1-4A5B-A0FB-DBD94CD1CA36}" destId="{BF38C7CD-BCFD-4F14-B6CB-06841C732C69}" srcOrd="1" destOrd="0" presId="urn:microsoft.com/office/officeart/2005/8/layout/hierarchy1"/>
    <dgm:cxn modelId="{A24C494E-2A2A-4E51-A200-F6971345B7E2}" type="presParOf" srcId="{BF38C7CD-BCFD-4F14-B6CB-06841C732C69}" destId="{273FF431-1E86-403B-ADA7-A328FC732B43}" srcOrd="0" destOrd="0" presId="urn:microsoft.com/office/officeart/2005/8/layout/hierarchy1"/>
    <dgm:cxn modelId="{71836FC5-7C19-4D09-B88A-AE25B6F32B61}" type="presParOf" srcId="{BF38C7CD-BCFD-4F14-B6CB-06841C732C69}" destId="{A564AD9F-9ACA-423F-B13C-81A9CC10DE65}" srcOrd="1" destOrd="0" presId="urn:microsoft.com/office/officeart/2005/8/layout/hierarchy1"/>
    <dgm:cxn modelId="{1E1340CC-16BF-47D5-8E4D-F2863B447782}" type="presParOf" srcId="{A564AD9F-9ACA-423F-B13C-81A9CC10DE65}" destId="{BB12079B-A37E-40A4-ABC4-BA90170613A7}" srcOrd="0" destOrd="0" presId="urn:microsoft.com/office/officeart/2005/8/layout/hierarchy1"/>
    <dgm:cxn modelId="{6A76EA15-2F13-48AE-85D0-0880BC747216}" type="presParOf" srcId="{BB12079B-A37E-40A4-ABC4-BA90170613A7}" destId="{71730164-67DE-40FD-AA8B-BA269810AC56}" srcOrd="0" destOrd="0" presId="urn:microsoft.com/office/officeart/2005/8/layout/hierarchy1"/>
    <dgm:cxn modelId="{99794861-A339-40F0-8EBA-4332B5FA8CA1}" type="presParOf" srcId="{BB12079B-A37E-40A4-ABC4-BA90170613A7}" destId="{1133E732-2BD0-4936-B377-90FB94BDBA19}" srcOrd="1" destOrd="0" presId="urn:microsoft.com/office/officeart/2005/8/layout/hierarchy1"/>
    <dgm:cxn modelId="{17E86FDC-2BE8-45D2-AD7B-90E96A683249}" type="presParOf" srcId="{A564AD9F-9ACA-423F-B13C-81A9CC10DE65}" destId="{A9EECD5B-B377-4891-B09B-459AB0EF5649}" srcOrd="1" destOrd="0" presId="urn:microsoft.com/office/officeart/2005/8/layout/hierarchy1"/>
    <dgm:cxn modelId="{CEA0272E-2CE8-469F-8C3D-109BC974BC74}" type="presParOf" srcId="{BF38C7CD-BCFD-4F14-B6CB-06841C732C69}" destId="{219444D6-D005-4EDF-9B4F-2F8CEFFA17C4}" srcOrd="2" destOrd="0" presId="urn:microsoft.com/office/officeart/2005/8/layout/hierarchy1"/>
    <dgm:cxn modelId="{3597E1E2-AD28-4A7D-A299-F2DC0D217C9E}" type="presParOf" srcId="{BF38C7CD-BCFD-4F14-B6CB-06841C732C69}" destId="{C9DFDCCF-BC7A-471A-93DD-80F3B5EC4906}" srcOrd="3" destOrd="0" presId="urn:microsoft.com/office/officeart/2005/8/layout/hierarchy1"/>
    <dgm:cxn modelId="{F446CDC3-7617-48F3-BE1F-1E3DFDF59348}" type="presParOf" srcId="{C9DFDCCF-BC7A-471A-93DD-80F3B5EC4906}" destId="{9350A843-4CF7-4BCA-BB24-AC084B498821}" srcOrd="0" destOrd="0" presId="urn:microsoft.com/office/officeart/2005/8/layout/hierarchy1"/>
    <dgm:cxn modelId="{0F7E2204-65DB-46D4-A645-BB0D51FB915E}" type="presParOf" srcId="{9350A843-4CF7-4BCA-BB24-AC084B498821}" destId="{499EBC80-378A-416A-8043-0A3602D0ABF7}" srcOrd="0" destOrd="0" presId="urn:microsoft.com/office/officeart/2005/8/layout/hierarchy1"/>
    <dgm:cxn modelId="{F49C59C3-4A51-460E-92E8-67F3B54B44EF}" type="presParOf" srcId="{9350A843-4CF7-4BCA-BB24-AC084B498821}" destId="{AA73EA4C-D44E-4FF3-B203-4EFB1E837289}" srcOrd="1" destOrd="0" presId="urn:microsoft.com/office/officeart/2005/8/layout/hierarchy1"/>
    <dgm:cxn modelId="{DA95D1BE-3C32-4CD6-B471-CF9777A6C8B9}" type="presParOf" srcId="{C9DFDCCF-BC7A-471A-93DD-80F3B5EC4906}" destId="{48831900-F8B8-4B26-876E-AEDC52D95E5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F2F53-6D5B-45CC-BB72-633C3B2104A6}"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ru-RU"/>
        </a:p>
      </dgm:t>
    </dgm:pt>
    <dgm:pt modelId="{F30FEA0F-0DEA-4775-AE23-8F476F4A0AEE}">
      <dgm:prSet phldrT="[Текст]" custT="1"/>
      <dgm:spPr>
        <a:blipFill dpi="0" rotWithShape="0">
          <a:blip xmlns:r="http://schemas.openxmlformats.org/officeDocument/2006/relationships" r:embed="rId1">
            <a:extLst>
              <a:ext uri="{BEBA8EAE-BF5A-486C-A8C5-ECC9F3942E4B}">
                <a14:imgProps xmlns:a14="http://schemas.microsoft.com/office/drawing/2010/main">
                  <a14:imgLayer r:embed="rId2">
                    <a14:imgEffect>
                      <a14:brightnessContrast bright="40000" contrast="-20000"/>
                    </a14:imgEffect>
                  </a14:imgLayer>
                </a14:imgProps>
              </a:ext>
            </a:extLst>
          </a:blip>
          <a:srcRect/>
          <a:stretch>
            <a:fillRect l="-63000" r="-132000"/>
          </a:stretch>
        </a:blipFill>
      </dgm:spPr>
      <dgm:t>
        <a:bodyPr/>
        <a:lstStyle/>
        <a:p>
          <a:endParaRPr lang="ru-RU" sz="1200" dirty="0">
            <a:solidFill>
              <a:schemeClr val="tx1"/>
            </a:solidFill>
          </a:endParaRPr>
        </a:p>
      </dgm:t>
    </dgm:pt>
    <dgm:pt modelId="{53C4019F-115C-4DF5-B288-93C04D4E9F20}" type="parTrans" cxnId="{60587224-5610-4462-BE97-359DE93E19F0}">
      <dgm:prSet/>
      <dgm:spPr/>
      <dgm:t>
        <a:bodyPr/>
        <a:lstStyle/>
        <a:p>
          <a:endParaRPr lang="ru-RU"/>
        </a:p>
      </dgm:t>
    </dgm:pt>
    <dgm:pt modelId="{9C020B99-4A4F-4310-BF6A-7EB063CDCF91}" type="sibTrans" cxnId="{60587224-5610-4462-BE97-359DE93E19F0}">
      <dgm:prSet/>
      <dgm:spPr/>
      <dgm:t>
        <a:bodyPr/>
        <a:lstStyle/>
        <a:p>
          <a:endParaRPr lang="ru-RU"/>
        </a:p>
      </dgm:t>
    </dgm:pt>
    <dgm:pt modelId="{BFF0E561-1293-4A02-B439-72BE2F8D33D1}">
      <dgm:prSet phldrT="[Текст]"/>
      <dgm:spPr>
        <a:blipFill dpi="0" rotWithShape="0">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l="-42000" r="-28000"/>
          </a:stretch>
        </a:blipFill>
      </dgm:spPr>
      <dgm:t>
        <a:bodyPr/>
        <a:lstStyle/>
        <a:p>
          <a:endParaRPr lang="ru-RU" b="0" dirty="0">
            <a:solidFill>
              <a:schemeClr val="tx1"/>
            </a:solidFill>
          </a:endParaRPr>
        </a:p>
      </dgm:t>
    </dgm:pt>
    <dgm:pt modelId="{A259757B-9A60-4338-83F8-E1239B2BAF75}" type="parTrans" cxnId="{542E8278-7A15-4EAC-81C5-0EB9DE570C3C}">
      <dgm:prSet/>
      <dgm:spPr/>
      <dgm:t>
        <a:bodyPr/>
        <a:lstStyle/>
        <a:p>
          <a:endParaRPr lang="ru-RU"/>
        </a:p>
      </dgm:t>
    </dgm:pt>
    <dgm:pt modelId="{F630471E-FC1B-4518-B689-3CBCCB8D9724}" type="sibTrans" cxnId="{542E8278-7A15-4EAC-81C5-0EB9DE570C3C}">
      <dgm:prSet/>
      <dgm:spPr/>
      <dgm:t>
        <a:bodyPr/>
        <a:lstStyle/>
        <a:p>
          <a:endParaRPr lang="ru-RU"/>
        </a:p>
      </dgm:t>
    </dgm:pt>
    <dgm:pt modelId="{977FFD4D-79E2-4670-9B44-25B4E0A53747}">
      <dgm:prSet phldrT="[Текст]" custT="1"/>
      <dgm:spPr>
        <a:blipFill dpi="0" rotWithShape="0">
          <a:blip xmlns:r="http://schemas.openxmlformats.org/officeDocument/2006/relationships" r:embed="rId5">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l="-42000" r="-16000"/>
          </a:stretch>
        </a:blipFill>
      </dgm:spPr>
      <dgm:t>
        <a:bodyPr/>
        <a:lstStyle/>
        <a:p>
          <a:endParaRPr lang="ru-RU" sz="1600" b="0" dirty="0">
            <a:solidFill>
              <a:schemeClr val="tx1"/>
            </a:solidFill>
          </a:endParaRPr>
        </a:p>
      </dgm:t>
    </dgm:pt>
    <dgm:pt modelId="{6513D0E5-4426-4343-A71E-3A121921F284}" type="parTrans" cxnId="{C58E0EA9-E04F-4397-99AE-2C9AD795AEB9}">
      <dgm:prSet/>
      <dgm:spPr/>
      <dgm:t>
        <a:bodyPr/>
        <a:lstStyle/>
        <a:p>
          <a:endParaRPr lang="ru-RU"/>
        </a:p>
      </dgm:t>
    </dgm:pt>
    <dgm:pt modelId="{C3D0D0D2-BEBC-466F-BE7B-01BDF70C9EA8}" type="sibTrans" cxnId="{C58E0EA9-E04F-4397-99AE-2C9AD795AEB9}">
      <dgm:prSet/>
      <dgm:spPr/>
      <dgm:t>
        <a:bodyPr/>
        <a:lstStyle/>
        <a:p>
          <a:endParaRPr lang="ru-RU"/>
        </a:p>
      </dgm:t>
    </dgm:pt>
    <dgm:pt modelId="{9A773BF0-A509-4DE9-9AA5-9C7C3C24ACA1}">
      <dgm:prSet phldrT="[Текст]"/>
      <dgm:spPr>
        <a:blipFill rotWithShape="0">
          <a:blip xmlns:r="http://schemas.openxmlformats.org/officeDocument/2006/relationships"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a:blipFill>
      </dgm:spPr>
      <dgm:t>
        <a:bodyPr/>
        <a:lstStyle/>
        <a:p>
          <a:endParaRPr lang="ru-RU" b="1" dirty="0">
            <a:solidFill>
              <a:schemeClr val="tx1"/>
            </a:solidFill>
          </a:endParaRPr>
        </a:p>
      </dgm:t>
    </dgm:pt>
    <dgm:pt modelId="{6B11D586-1137-459C-B2F8-F1E840B183E3}" type="parTrans" cxnId="{4A16EBC9-E6CD-4232-91CD-059812708C6C}">
      <dgm:prSet/>
      <dgm:spPr/>
      <dgm:t>
        <a:bodyPr/>
        <a:lstStyle/>
        <a:p>
          <a:endParaRPr lang="ru-RU"/>
        </a:p>
      </dgm:t>
    </dgm:pt>
    <dgm:pt modelId="{F578F7BE-E770-4D97-A59C-E9734A289F30}" type="sibTrans" cxnId="{4A16EBC9-E6CD-4232-91CD-059812708C6C}">
      <dgm:prSet/>
      <dgm:spPr/>
      <dgm:t>
        <a:bodyPr/>
        <a:lstStyle/>
        <a:p>
          <a:endParaRPr lang="ru-RU"/>
        </a:p>
      </dgm:t>
    </dgm:pt>
    <dgm:pt modelId="{FF807A14-F75D-4C28-BFBF-AACCEC9CAC6E}" type="pres">
      <dgm:prSet presAssocID="{C99F2F53-6D5B-45CC-BB72-633C3B2104A6}" presName="compositeShape" presStyleCnt="0">
        <dgm:presLayoutVars>
          <dgm:chMax val="9"/>
          <dgm:dir/>
          <dgm:resizeHandles val="exact"/>
        </dgm:presLayoutVars>
      </dgm:prSet>
      <dgm:spPr/>
      <dgm:t>
        <a:bodyPr/>
        <a:lstStyle/>
        <a:p>
          <a:endParaRPr lang="ru-RU"/>
        </a:p>
      </dgm:t>
    </dgm:pt>
    <dgm:pt modelId="{6E8C8D22-1B8E-4E33-9D04-9780E36FF9A1}" type="pres">
      <dgm:prSet presAssocID="{C99F2F53-6D5B-45CC-BB72-633C3B2104A6}" presName="triangle1" presStyleLbl="node1" presStyleIdx="0" presStyleCnt="4" custScaleX="113055" custScaleY="120648">
        <dgm:presLayoutVars>
          <dgm:bulletEnabled val="1"/>
        </dgm:presLayoutVars>
      </dgm:prSet>
      <dgm:spPr/>
      <dgm:t>
        <a:bodyPr/>
        <a:lstStyle/>
        <a:p>
          <a:endParaRPr lang="ru-RU"/>
        </a:p>
      </dgm:t>
    </dgm:pt>
    <dgm:pt modelId="{7DA9AEB2-C831-4F7C-B277-E7F371867C71}" type="pres">
      <dgm:prSet presAssocID="{C99F2F53-6D5B-45CC-BB72-633C3B2104A6}" presName="triangle2" presStyleLbl="node1" presStyleIdx="1" presStyleCnt="4">
        <dgm:presLayoutVars>
          <dgm:bulletEnabled val="1"/>
        </dgm:presLayoutVars>
      </dgm:prSet>
      <dgm:spPr/>
      <dgm:t>
        <a:bodyPr/>
        <a:lstStyle/>
        <a:p>
          <a:endParaRPr lang="ru-RU"/>
        </a:p>
      </dgm:t>
    </dgm:pt>
    <dgm:pt modelId="{44FE805F-3F67-4999-9F16-661B558F74A3}" type="pres">
      <dgm:prSet presAssocID="{C99F2F53-6D5B-45CC-BB72-633C3B2104A6}" presName="triangle3" presStyleLbl="node1" presStyleIdx="2" presStyleCnt="4">
        <dgm:presLayoutVars>
          <dgm:bulletEnabled val="1"/>
        </dgm:presLayoutVars>
      </dgm:prSet>
      <dgm:spPr/>
      <dgm:t>
        <a:bodyPr/>
        <a:lstStyle/>
        <a:p>
          <a:endParaRPr lang="ru-RU"/>
        </a:p>
      </dgm:t>
    </dgm:pt>
    <dgm:pt modelId="{DEFABDD4-2FFF-4ABE-81BB-BF719A20F3FA}" type="pres">
      <dgm:prSet presAssocID="{C99F2F53-6D5B-45CC-BB72-633C3B2104A6}" presName="triangle4" presStyleLbl="node1" presStyleIdx="3" presStyleCnt="4">
        <dgm:presLayoutVars>
          <dgm:bulletEnabled val="1"/>
        </dgm:presLayoutVars>
      </dgm:prSet>
      <dgm:spPr/>
      <dgm:t>
        <a:bodyPr/>
        <a:lstStyle/>
        <a:p>
          <a:endParaRPr lang="ru-RU"/>
        </a:p>
      </dgm:t>
    </dgm:pt>
  </dgm:ptLst>
  <dgm:cxnLst>
    <dgm:cxn modelId="{480784CD-DCA5-4BFC-99F2-F5734D6C77C0}" type="presOf" srcId="{F30FEA0F-0DEA-4775-AE23-8F476F4A0AEE}" destId="{6E8C8D22-1B8E-4E33-9D04-9780E36FF9A1}" srcOrd="0" destOrd="0" presId="urn:microsoft.com/office/officeart/2005/8/layout/pyramid4"/>
    <dgm:cxn modelId="{61FCEBF4-BD6D-4F62-80CD-86DF6E20BAAF}" type="presOf" srcId="{977FFD4D-79E2-4670-9B44-25B4E0A53747}" destId="{44FE805F-3F67-4999-9F16-661B558F74A3}" srcOrd="0" destOrd="0" presId="urn:microsoft.com/office/officeart/2005/8/layout/pyramid4"/>
    <dgm:cxn modelId="{A28D09F8-58C8-4C9F-9767-9168773A0F21}" type="presOf" srcId="{9A773BF0-A509-4DE9-9AA5-9C7C3C24ACA1}" destId="{DEFABDD4-2FFF-4ABE-81BB-BF719A20F3FA}" srcOrd="0" destOrd="0" presId="urn:microsoft.com/office/officeart/2005/8/layout/pyramid4"/>
    <dgm:cxn modelId="{542E8278-7A15-4EAC-81C5-0EB9DE570C3C}" srcId="{C99F2F53-6D5B-45CC-BB72-633C3B2104A6}" destId="{BFF0E561-1293-4A02-B439-72BE2F8D33D1}" srcOrd="1" destOrd="0" parTransId="{A259757B-9A60-4338-83F8-E1239B2BAF75}" sibTransId="{F630471E-FC1B-4518-B689-3CBCCB8D9724}"/>
    <dgm:cxn modelId="{BCD6D5AD-AF2B-4837-B81D-44830A6AB14F}" type="presOf" srcId="{BFF0E561-1293-4A02-B439-72BE2F8D33D1}" destId="{7DA9AEB2-C831-4F7C-B277-E7F371867C71}" srcOrd="0" destOrd="0" presId="urn:microsoft.com/office/officeart/2005/8/layout/pyramid4"/>
    <dgm:cxn modelId="{4A16EBC9-E6CD-4232-91CD-059812708C6C}" srcId="{C99F2F53-6D5B-45CC-BB72-633C3B2104A6}" destId="{9A773BF0-A509-4DE9-9AA5-9C7C3C24ACA1}" srcOrd="3" destOrd="0" parTransId="{6B11D586-1137-459C-B2F8-F1E840B183E3}" sibTransId="{F578F7BE-E770-4D97-A59C-E9734A289F30}"/>
    <dgm:cxn modelId="{60587224-5610-4462-BE97-359DE93E19F0}" srcId="{C99F2F53-6D5B-45CC-BB72-633C3B2104A6}" destId="{F30FEA0F-0DEA-4775-AE23-8F476F4A0AEE}" srcOrd="0" destOrd="0" parTransId="{53C4019F-115C-4DF5-B288-93C04D4E9F20}" sibTransId="{9C020B99-4A4F-4310-BF6A-7EB063CDCF91}"/>
    <dgm:cxn modelId="{CED069BA-DD58-48F6-BD7B-D1A64629CB3C}" type="presOf" srcId="{C99F2F53-6D5B-45CC-BB72-633C3B2104A6}" destId="{FF807A14-F75D-4C28-BFBF-AACCEC9CAC6E}" srcOrd="0" destOrd="0" presId="urn:microsoft.com/office/officeart/2005/8/layout/pyramid4"/>
    <dgm:cxn modelId="{C58E0EA9-E04F-4397-99AE-2C9AD795AEB9}" srcId="{C99F2F53-6D5B-45CC-BB72-633C3B2104A6}" destId="{977FFD4D-79E2-4670-9B44-25B4E0A53747}" srcOrd="2" destOrd="0" parTransId="{6513D0E5-4426-4343-A71E-3A121921F284}" sibTransId="{C3D0D0D2-BEBC-466F-BE7B-01BDF70C9EA8}"/>
    <dgm:cxn modelId="{883E3BBF-33C0-4CF8-909B-A644A7A86AD2}" type="presParOf" srcId="{FF807A14-F75D-4C28-BFBF-AACCEC9CAC6E}" destId="{6E8C8D22-1B8E-4E33-9D04-9780E36FF9A1}" srcOrd="0" destOrd="0" presId="urn:microsoft.com/office/officeart/2005/8/layout/pyramid4"/>
    <dgm:cxn modelId="{8374A7C9-CBA4-41E5-BBEF-00086354A77F}" type="presParOf" srcId="{FF807A14-F75D-4C28-BFBF-AACCEC9CAC6E}" destId="{7DA9AEB2-C831-4F7C-B277-E7F371867C71}" srcOrd="1" destOrd="0" presId="urn:microsoft.com/office/officeart/2005/8/layout/pyramid4"/>
    <dgm:cxn modelId="{AE35AE46-D995-4F9A-870C-44F6C752C1C9}" type="presParOf" srcId="{FF807A14-F75D-4C28-BFBF-AACCEC9CAC6E}" destId="{44FE805F-3F67-4999-9F16-661B558F74A3}" srcOrd="2" destOrd="0" presId="urn:microsoft.com/office/officeart/2005/8/layout/pyramid4"/>
    <dgm:cxn modelId="{1D2FEA08-EAB3-4068-B34A-AE30BD39993E}" type="presParOf" srcId="{FF807A14-F75D-4C28-BFBF-AACCEC9CAC6E}" destId="{DEFABDD4-2FFF-4ABE-81BB-BF719A20F3FA}" srcOrd="3" destOrd="0" presId="urn:microsoft.com/office/officeart/2005/8/layout/pyramid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444D6-D005-4EDF-9B4F-2F8CEFFA17C4}">
      <dsp:nvSpPr>
        <dsp:cNvPr id="0" name=""/>
        <dsp:cNvSpPr/>
      </dsp:nvSpPr>
      <dsp:spPr>
        <a:xfrm>
          <a:off x="4321233" y="2371244"/>
          <a:ext cx="742419" cy="353324"/>
        </a:xfrm>
        <a:custGeom>
          <a:avLst/>
          <a:gdLst/>
          <a:ahLst/>
          <a:cxnLst/>
          <a:rect l="0" t="0" r="0" b="0"/>
          <a:pathLst>
            <a:path>
              <a:moveTo>
                <a:pt x="0" y="0"/>
              </a:moveTo>
              <a:lnTo>
                <a:pt x="0" y="240780"/>
              </a:lnTo>
              <a:lnTo>
                <a:pt x="742419" y="240780"/>
              </a:lnTo>
              <a:lnTo>
                <a:pt x="742419" y="353324"/>
              </a:lnTo>
            </a:path>
          </a:pathLst>
        </a:custGeom>
        <a:noFill/>
        <a:ln w="3175"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273FF431-1E86-403B-ADA7-A328FC732B43}">
      <dsp:nvSpPr>
        <dsp:cNvPr id="0" name=""/>
        <dsp:cNvSpPr/>
      </dsp:nvSpPr>
      <dsp:spPr>
        <a:xfrm>
          <a:off x="3578813" y="2371244"/>
          <a:ext cx="742419" cy="353324"/>
        </a:xfrm>
        <a:custGeom>
          <a:avLst/>
          <a:gdLst/>
          <a:ahLst/>
          <a:cxnLst/>
          <a:rect l="0" t="0" r="0" b="0"/>
          <a:pathLst>
            <a:path>
              <a:moveTo>
                <a:pt x="742419" y="0"/>
              </a:moveTo>
              <a:lnTo>
                <a:pt x="742419" y="240780"/>
              </a:lnTo>
              <a:lnTo>
                <a:pt x="0" y="240780"/>
              </a:lnTo>
              <a:lnTo>
                <a:pt x="0" y="353324"/>
              </a:lnTo>
            </a:path>
          </a:pathLst>
        </a:custGeom>
        <a:noFill/>
        <a:ln w="3175"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8BCC5A53-A073-4C22-A3F9-A85A3EEF0381}">
      <dsp:nvSpPr>
        <dsp:cNvPr id="0" name=""/>
        <dsp:cNvSpPr/>
      </dsp:nvSpPr>
      <dsp:spPr>
        <a:xfrm>
          <a:off x="2836673" y="1246479"/>
          <a:ext cx="1484559" cy="353324"/>
        </a:xfrm>
        <a:custGeom>
          <a:avLst/>
          <a:gdLst/>
          <a:ahLst/>
          <a:cxnLst/>
          <a:rect l="0" t="0" r="0" b="0"/>
          <a:pathLst>
            <a:path>
              <a:moveTo>
                <a:pt x="0" y="0"/>
              </a:moveTo>
              <a:lnTo>
                <a:pt x="0" y="240780"/>
              </a:lnTo>
              <a:lnTo>
                <a:pt x="1484559" y="240780"/>
              </a:lnTo>
              <a:lnTo>
                <a:pt x="1484559" y="353324"/>
              </a:lnTo>
            </a:path>
          </a:pathLst>
        </a:custGeom>
        <a:noFill/>
        <a:ln w="3175"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EF59BBA4-0E15-4741-B1F7-CEFB21B941AB}">
      <dsp:nvSpPr>
        <dsp:cNvPr id="0" name=""/>
        <dsp:cNvSpPr/>
      </dsp:nvSpPr>
      <dsp:spPr>
        <a:xfrm>
          <a:off x="1351555" y="2371244"/>
          <a:ext cx="742419" cy="353324"/>
        </a:xfrm>
        <a:custGeom>
          <a:avLst/>
          <a:gdLst/>
          <a:ahLst/>
          <a:cxnLst/>
          <a:rect l="0" t="0" r="0" b="0"/>
          <a:pathLst>
            <a:path>
              <a:moveTo>
                <a:pt x="0" y="0"/>
              </a:moveTo>
              <a:lnTo>
                <a:pt x="0" y="240780"/>
              </a:lnTo>
              <a:lnTo>
                <a:pt x="742419" y="240780"/>
              </a:lnTo>
              <a:lnTo>
                <a:pt x="742419" y="353324"/>
              </a:lnTo>
            </a:path>
          </a:pathLst>
        </a:custGeom>
        <a:noFill/>
        <a:ln w="3175"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0805D90A-2933-47C7-8730-3B3DBE5D37B4}">
      <dsp:nvSpPr>
        <dsp:cNvPr id="0" name=""/>
        <dsp:cNvSpPr/>
      </dsp:nvSpPr>
      <dsp:spPr>
        <a:xfrm>
          <a:off x="609135" y="2371244"/>
          <a:ext cx="742419" cy="353324"/>
        </a:xfrm>
        <a:custGeom>
          <a:avLst/>
          <a:gdLst/>
          <a:ahLst/>
          <a:cxnLst/>
          <a:rect l="0" t="0" r="0" b="0"/>
          <a:pathLst>
            <a:path>
              <a:moveTo>
                <a:pt x="742419" y="0"/>
              </a:moveTo>
              <a:lnTo>
                <a:pt x="742419" y="240780"/>
              </a:lnTo>
              <a:lnTo>
                <a:pt x="0" y="240780"/>
              </a:lnTo>
              <a:lnTo>
                <a:pt x="0" y="353324"/>
              </a:lnTo>
            </a:path>
          </a:pathLst>
        </a:custGeom>
        <a:noFill/>
        <a:ln w="3175"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7633411C-9F30-4AE7-A6EC-C2C86D49D7F5}">
      <dsp:nvSpPr>
        <dsp:cNvPr id="0" name=""/>
        <dsp:cNvSpPr/>
      </dsp:nvSpPr>
      <dsp:spPr>
        <a:xfrm>
          <a:off x="1351555" y="1246479"/>
          <a:ext cx="1485118" cy="353324"/>
        </a:xfrm>
        <a:custGeom>
          <a:avLst/>
          <a:gdLst/>
          <a:ahLst/>
          <a:cxnLst/>
          <a:rect l="0" t="0" r="0" b="0"/>
          <a:pathLst>
            <a:path>
              <a:moveTo>
                <a:pt x="1485118" y="0"/>
              </a:moveTo>
              <a:lnTo>
                <a:pt x="1485118" y="240780"/>
              </a:lnTo>
              <a:lnTo>
                <a:pt x="0" y="240780"/>
              </a:lnTo>
              <a:lnTo>
                <a:pt x="0" y="353324"/>
              </a:lnTo>
            </a:path>
          </a:pathLst>
        </a:custGeom>
        <a:noFill/>
        <a:ln w="3175" cap="flat" cmpd="sng" algn="ctr">
          <a:solidFill>
            <a:schemeClr val="tx2">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3B787B18-F1CA-4FA8-9801-45FF65DD4277}">
      <dsp:nvSpPr>
        <dsp:cNvPr id="0" name=""/>
        <dsp:cNvSpPr/>
      </dsp:nvSpPr>
      <dsp:spPr>
        <a:xfrm>
          <a:off x="1779920" y="262258"/>
          <a:ext cx="2113506" cy="984220"/>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82E60-882F-4550-B8E6-3BC192226856}">
      <dsp:nvSpPr>
        <dsp:cNvPr id="0" name=""/>
        <dsp:cNvSpPr/>
      </dsp:nvSpPr>
      <dsp:spPr>
        <a:xfrm>
          <a:off x="1914905" y="390494"/>
          <a:ext cx="2113506" cy="984220"/>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Федеральная программа модернизации ПОО</a:t>
          </a:r>
          <a:endParaRPr lang="ru-RU" sz="1400" kern="1200" dirty="0"/>
        </a:p>
      </dsp:txBody>
      <dsp:txXfrm>
        <a:off x="1943732" y="419321"/>
        <a:ext cx="2055852" cy="926566"/>
      </dsp:txXfrm>
    </dsp:sp>
    <dsp:sp modelId="{75CC2AD9-C702-43AC-B8D6-307B4C8D55A4}">
      <dsp:nvSpPr>
        <dsp:cNvPr id="0" name=""/>
        <dsp:cNvSpPr/>
      </dsp:nvSpPr>
      <dsp:spPr>
        <a:xfrm>
          <a:off x="393953" y="1599803"/>
          <a:ext cx="1915203" cy="77144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F1804-A449-48D0-A690-A38620649F66}">
      <dsp:nvSpPr>
        <dsp:cNvPr id="0" name=""/>
        <dsp:cNvSpPr/>
      </dsp:nvSpPr>
      <dsp:spPr>
        <a:xfrm>
          <a:off x="528938" y="1728039"/>
          <a:ext cx="1915203" cy="771441"/>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Региональная программа развития профессионального образования</a:t>
          </a:r>
          <a:endParaRPr lang="ru-RU" sz="1400" kern="1200" dirty="0"/>
        </a:p>
      </dsp:txBody>
      <dsp:txXfrm>
        <a:off x="551533" y="1750634"/>
        <a:ext cx="1870013" cy="726251"/>
      </dsp:txXfrm>
    </dsp:sp>
    <dsp:sp modelId="{418DDE21-4F08-45E0-A883-A6DA38F965E2}">
      <dsp:nvSpPr>
        <dsp:cNvPr id="0" name=""/>
        <dsp:cNvSpPr/>
      </dsp:nvSpPr>
      <dsp:spPr>
        <a:xfrm>
          <a:off x="1701" y="2724568"/>
          <a:ext cx="1214868" cy="77144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16E1B-9FB0-4815-A122-4398ED3FE6D3}">
      <dsp:nvSpPr>
        <dsp:cNvPr id="0" name=""/>
        <dsp:cNvSpPr/>
      </dsp:nvSpPr>
      <dsp:spPr>
        <a:xfrm>
          <a:off x="136686" y="2852804"/>
          <a:ext cx="1214868" cy="771441"/>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Программа развития ПОО</a:t>
          </a:r>
          <a:endParaRPr lang="ru-RU" sz="1400" kern="1200" dirty="0"/>
        </a:p>
      </dsp:txBody>
      <dsp:txXfrm>
        <a:off x="159281" y="2875399"/>
        <a:ext cx="1169678" cy="726251"/>
      </dsp:txXfrm>
    </dsp:sp>
    <dsp:sp modelId="{7DBA73F6-5AF5-4540-AEFA-B1EFEFB0A8BE}">
      <dsp:nvSpPr>
        <dsp:cNvPr id="0" name=""/>
        <dsp:cNvSpPr/>
      </dsp:nvSpPr>
      <dsp:spPr>
        <a:xfrm>
          <a:off x="1486540" y="2724568"/>
          <a:ext cx="1214868" cy="77144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69937-4B11-4317-8261-49AEB85B6C54}">
      <dsp:nvSpPr>
        <dsp:cNvPr id="0" name=""/>
        <dsp:cNvSpPr/>
      </dsp:nvSpPr>
      <dsp:spPr>
        <a:xfrm>
          <a:off x="1621525" y="2852804"/>
          <a:ext cx="1214868" cy="771441"/>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Программа развития ПОО</a:t>
          </a:r>
          <a:endParaRPr lang="ru-RU" sz="1400" kern="1200" dirty="0"/>
        </a:p>
      </dsp:txBody>
      <dsp:txXfrm>
        <a:off x="1644120" y="2875399"/>
        <a:ext cx="1169678" cy="726251"/>
      </dsp:txXfrm>
    </dsp:sp>
    <dsp:sp modelId="{D161F8EC-BE6F-4543-87F1-C27A77392CCB}">
      <dsp:nvSpPr>
        <dsp:cNvPr id="0" name=""/>
        <dsp:cNvSpPr/>
      </dsp:nvSpPr>
      <dsp:spPr>
        <a:xfrm>
          <a:off x="3363072" y="1599803"/>
          <a:ext cx="1916321" cy="77144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53EB8-C12D-42C9-AB60-0C13B5D70115}">
      <dsp:nvSpPr>
        <dsp:cNvPr id="0" name=""/>
        <dsp:cNvSpPr/>
      </dsp:nvSpPr>
      <dsp:spPr>
        <a:xfrm>
          <a:off x="3498058" y="1728039"/>
          <a:ext cx="1916321" cy="771441"/>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Региональная программа развития профессионального образования</a:t>
          </a:r>
          <a:endParaRPr lang="ru-RU" sz="1400" kern="1200" dirty="0"/>
        </a:p>
      </dsp:txBody>
      <dsp:txXfrm>
        <a:off x="3520653" y="1750634"/>
        <a:ext cx="1871131" cy="726251"/>
      </dsp:txXfrm>
    </dsp:sp>
    <dsp:sp modelId="{71730164-67DE-40FD-AA8B-BA269810AC56}">
      <dsp:nvSpPr>
        <dsp:cNvPr id="0" name=""/>
        <dsp:cNvSpPr/>
      </dsp:nvSpPr>
      <dsp:spPr>
        <a:xfrm>
          <a:off x="2971379" y="2724568"/>
          <a:ext cx="1214868" cy="77144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3E732-2BD0-4936-B377-90FB94BDBA19}">
      <dsp:nvSpPr>
        <dsp:cNvPr id="0" name=""/>
        <dsp:cNvSpPr/>
      </dsp:nvSpPr>
      <dsp:spPr>
        <a:xfrm>
          <a:off x="3106365" y="2852804"/>
          <a:ext cx="1214868" cy="771441"/>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Программа развития ПОО</a:t>
          </a:r>
          <a:endParaRPr lang="ru-RU" sz="1400" kern="1200" dirty="0"/>
        </a:p>
      </dsp:txBody>
      <dsp:txXfrm>
        <a:off x="3128960" y="2875399"/>
        <a:ext cx="1169678" cy="726251"/>
      </dsp:txXfrm>
    </dsp:sp>
    <dsp:sp modelId="{499EBC80-378A-416A-8043-0A3602D0ABF7}">
      <dsp:nvSpPr>
        <dsp:cNvPr id="0" name=""/>
        <dsp:cNvSpPr/>
      </dsp:nvSpPr>
      <dsp:spPr>
        <a:xfrm>
          <a:off x="4456218" y="2724568"/>
          <a:ext cx="1214868" cy="771441"/>
        </a:xfrm>
        <a:prstGeom prst="triangl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73EA4C-D44E-4FF3-B203-4EFB1E837289}">
      <dsp:nvSpPr>
        <dsp:cNvPr id="0" name=""/>
        <dsp:cNvSpPr/>
      </dsp:nvSpPr>
      <dsp:spPr>
        <a:xfrm>
          <a:off x="4591204" y="2852804"/>
          <a:ext cx="1214868" cy="771441"/>
        </a:xfrm>
        <a:prstGeom prst="roundRect">
          <a:avLst>
            <a:gd name="adj" fmla="val 10000"/>
          </a:avLst>
        </a:prstGeom>
        <a:solidFill>
          <a:srgbClr val="FCD5B5">
            <a:alpha val="80000"/>
          </a:srgbClr>
        </a:solidFill>
        <a:ln w="3175"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t>Программа развития ПОО</a:t>
          </a:r>
          <a:endParaRPr lang="ru-RU" sz="1400" kern="1200" dirty="0"/>
        </a:p>
      </dsp:txBody>
      <dsp:txXfrm>
        <a:off x="4613799" y="2875399"/>
        <a:ext cx="1169678" cy="726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C8D22-1B8E-4E33-9D04-9780E36FF9A1}">
      <dsp:nvSpPr>
        <dsp:cNvPr id="0" name=""/>
        <dsp:cNvSpPr/>
      </dsp:nvSpPr>
      <dsp:spPr>
        <a:xfrm>
          <a:off x="1440157" y="-95434"/>
          <a:ext cx="2090138" cy="2230516"/>
        </a:xfrm>
        <a:prstGeom prst="triangle">
          <a:avLst/>
        </a:prstGeom>
        <a:blipFill dpi="0" rotWithShape="0">
          <a:blip xmlns:r="http://schemas.openxmlformats.org/officeDocument/2006/relationships" r:embed="rId1">
            <a:extLst>
              <a:ext uri="{BEBA8EAE-BF5A-486C-A8C5-ECC9F3942E4B}">
                <a14:imgProps xmlns:a14="http://schemas.microsoft.com/office/drawing/2010/main">
                  <a14:imgLayer r:embed="rId2">
                    <a14:imgEffect>
                      <a14:brightnessContrast bright="40000" contrast="-20000"/>
                    </a14:imgEffect>
                  </a14:imgLayer>
                </a14:imgProps>
              </a:ext>
            </a:extLst>
          </a:blip>
          <a:srcRect/>
          <a:stretch>
            <a:fillRect l="-63000" r="-1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ru-RU" sz="1200" kern="1200" dirty="0">
            <a:solidFill>
              <a:schemeClr val="tx1"/>
            </a:solidFill>
          </a:endParaRPr>
        </a:p>
      </dsp:txBody>
      <dsp:txXfrm>
        <a:off x="1962692" y="1019824"/>
        <a:ext cx="1045069" cy="1115258"/>
      </dsp:txXfrm>
    </dsp:sp>
    <dsp:sp modelId="{7DA9AEB2-C831-4F7C-B277-E7F371867C71}">
      <dsp:nvSpPr>
        <dsp:cNvPr id="0" name=""/>
        <dsp:cNvSpPr/>
      </dsp:nvSpPr>
      <dsp:spPr>
        <a:xfrm>
          <a:off x="636445" y="1944214"/>
          <a:ext cx="1848780" cy="1848780"/>
        </a:xfrm>
        <a:prstGeom prst="triangle">
          <a:avLst/>
        </a:prstGeom>
        <a:blipFill dpi="0" rotWithShape="0">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l="-42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ru-RU" sz="4200" b="0" kern="1200" dirty="0">
            <a:solidFill>
              <a:schemeClr val="tx1"/>
            </a:solidFill>
          </a:endParaRPr>
        </a:p>
      </dsp:txBody>
      <dsp:txXfrm>
        <a:off x="1098640" y="2868604"/>
        <a:ext cx="924390" cy="924390"/>
      </dsp:txXfrm>
    </dsp:sp>
    <dsp:sp modelId="{44FE805F-3F67-4999-9F16-661B558F74A3}">
      <dsp:nvSpPr>
        <dsp:cNvPr id="0" name=""/>
        <dsp:cNvSpPr/>
      </dsp:nvSpPr>
      <dsp:spPr>
        <a:xfrm rot="10800000">
          <a:off x="1560836" y="1944214"/>
          <a:ext cx="1848780" cy="1848780"/>
        </a:xfrm>
        <a:prstGeom prst="triangle">
          <a:avLst/>
        </a:prstGeom>
        <a:blipFill dpi="0" rotWithShape="0">
          <a:blip xmlns:r="http://schemas.openxmlformats.org/officeDocument/2006/relationships" r:embed="rId5">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l="-42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b="0" kern="1200" dirty="0">
            <a:solidFill>
              <a:schemeClr val="tx1"/>
            </a:solidFill>
          </a:endParaRPr>
        </a:p>
      </dsp:txBody>
      <dsp:txXfrm rot="10800000">
        <a:off x="2023031" y="1944214"/>
        <a:ext cx="924390" cy="924390"/>
      </dsp:txXfrm>
    </dsp:sp>
    <dsp:sp modelId="{DEFABDD4-2FFF-4ABE-81BB-BF719A20F3FA}">
      <dsp:nvSpPr>
        <dsp:cNvPr id="0" name=""/>
        <dsp:cNvSpPr/>
      </dsp:nvSpPr>
      <dsp:spPr>
        <a:xfrm>
          <a:off x="2485226" y="1944214"/>
          <a:ext cx="1848780" cy="1848780"/>
        </a:xfrm>
        <a:prstGeom prst="triangle">
          <a:avLst/>
        </a:prstGeom>
        <a:blipFill rotWithShape="0">
          <a:blip xmlns:r="http://schemas.openxmlformats.org/officeDocument/2006/relationships"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ru-RU" sz="4200" b="1" kern="1200" dirty="0">
            <a:solidFill>
              <a:schemeClr val="tx1"/>
            </a:solidFill>
          </a:endParaRPr>
        </a:p>
      </dsp:txBody>
      <dsp:txXfrm>
        <a:off x="2947421" y="2868604"/>
        <a:ext cx="924390" cy="9243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0.09083</cdr:x>
      <cdr:y>0.50253</cdr:y>
    </cdr:from>
    <cdr:to>
      <cdr:x>0.22529</cdr:x>
      <cdr:y>0.56423</cdr:y>
    </cdr:to>
    <cdr:sp macro="" textlink="">
      <cdr:nvSpPr>
        <cdr:cNvPr id="2" name="TextBox 1"/>
        <cdr:cNvSpPr txBox="1"/>
      </cdr:nvSpPr>
      <cdr:spPr>
        <a:xfrm xmlns:a="http://schemas.openxmlformats.org/drawingml/2006/main">
          <a:off x="475320" y="1690246"/>
          <a:ext cx="703594" cy="2075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0.01342</cdr:x>
      <cdr:y>0.52</cdr:y>
    </cdr:from>
    <cdr:to>
      <cdr:x>1</cdr:x>
      <cdr:y>0.58667</cdr:y>
    </cdr:to>
    <cdr:sp macro="" textlink="">
      <cdr:nvSpPr>
        <cdr:cNvPr id="3" name="TextBox 2"/>
        <cdr:cNvSpPr txBox="1"/>
      </cdr:nvSpPr>
      <cdr:spPr>
        <a:xfrm xmlns:a="http://schemas.openxmlformats.org/drawingml/2006/main">
          <a:off x="70284" y="2808315"/>
          <a:ext cx="5165340" cy="3600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dirty="0" smtClean="0"/>
            <a:t>** Официальные данные Росстата (с 2016 г. без учета краткосрочно обученных)</a:t>
          </a:r>
          <a:endParaRPr lang="ru-RU"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0.58824</cdr:y>
    </cdr:from>
    <cdr:to>
      <cdr:x>0.30435</cdr:x>
      <cdr:y>0.75167</cdr:y>
    </cdr:to>
    <cdr:sp macro="" textlink="">
      <cdr:nvSpPr>
        <cdr:cNvPr id="2" name="TextBox 14"/>
        <cdr:cNvSpPr txBox="1"/>
      </cdr:nvSpPr>
      <cdr:spPr>
        <a:xfrm xmlns:a="http://schemas.openxmlformats.org/drawingml/2006/main">
          <a:off x="0" y="1440160"/>
          <a:ext cx="1008119" cy="4001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2000" b="1" dirty="0" smtClean="0">
              <a:solidFill>
                <a:schemeClr val="tx2"/>
              </a:solidFill>
            </a:rPr>
            <a:t>2012</a:t>
          </a:r>
          <a:endParaRPr lang="ru-RU" sz="2000" b="1" dirty="0">
            <a:solidFill>
              <a:schemeClr val="tx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0.09231</cdr:x>
      <cdr:y>0.56523</cdr:y>
    </cdr:from>
    <cdr:to>
      <cdr:x>0.29794</cdr:x>
      <cdr:y>0.70347</cdr:y>
    </cdr:to>
    <cdr:sp macro="" textlink="">
      <cdr:nvSpPr>
        <cdr:cNvPr id="2" name="TextBox 1"/>
        <cdr:cNvSpPr txBox="1"/>
      </cdr:nvSpPr>
      <cdr:spPr>
        <a:xfrm xmlns:a="http://schemas.openxmlformats.org/drawingml/2006/main">
          <a:off x="432059" y="1635951"/>
          <a:ext cx="962455"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ru-RU" sz="2000" b="1" dirty="0" smtClean="0">
              <a:solidFill>
                <a:schemeClr val="tx2"/>
              </a:solidFill>
            </a:rPr>
            <a:t>2017</a:t>
          </a:r>
          <a:endParaRPr lang="ru-RU" sz="2000" b="1" dirty="0">
            <a:solidFill>
              <a:schemeClr val="tx2"/>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0.20395</cdr:x>
      <cdr:y>0.86209</cdr:y>
    </cdr:from>
    <cdr:to>
      <cdr:x>0.27811</cdr:x>
      <cdr:y>0.89358</cdr:y>
    </cdr:to>
    <cdr:sp macro="" textlink="">
      <cdr:nvSpPr>
        <cdr:cNvPr id="2" name="Прямоугольник 1"/>
        <cdr:cNvSpPr/>
      </cdr:nvSpPr>
      <cdr:spPr>
        <a:xfrm xmlns:a="http://schemas.openxmlformats.org/drawingml/2006/main">
          <a:off x="792088" y="3943164"/>
          <a:ext cx="288032" cy="144016"/>
        </a:xfrm>
        <a:prstGeom xmlns:a="http://schemas.openxmlformats.org/drawingml/2006/main" prst="rect">
          <a:avLst/>
        </a:prstGeom>
        <a:solidFill xmlns:a="http://schemas.openxmlformats.org/drawingml/2006/main">
          <a:schemeClr val="tx2">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5ECBFBDB-BDD2-41BD-8BA7-9D2D8CD3AAC7}" type="datetimeFigureOut">
              <a:rPr lang="ru-RU" smtClean="0"/>
              <a:t>16.05.2018</a:t>
            </a:fld>
            <a:endParaRPr lang="ru-RU"/>
          </a:p>
        </p:txBody>
      </p:sp>
      <p:sp>
        <p:nvSpPr>
          <p:cNvPr id="4" name="Образ слайда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7B55C255-599C-4993-B790-C5ED9FA9E965}" type="slidenum">
              <a:rPr lang="ru-RU" smtClean="0"/>
              <a:t>‹#›</a:t>
            </a:fld>
            <a:endParaRPr lang="ru-RU"/>
          </a:p>
        </p:txBody>
      </p:sp>
    </p:spTree>
    <p:extLst>
      <p:ext uri="{BB962C8B-B14F-4D97-AF65-F5344CB8AC3E}">
        <p14:creationId xmlns:p14="http://schemas.microsoft.com/office/powerpoint/2010/main" val="72752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 последние несколько лет в системе среднего профессионального образования произошли существенные изменения, ориентированные на потребности экономики и социальные инновации. Система по-прежнему выполняет важную социальную функцию </a:t>
            </a:r>
            <a:r>
              <a:rPr lang="ru-RU" sz="1200" b="1" kern="1200" dirty="0" smtClean="0">
                <a:solidFill>
                  <a:schemeClr val="tx1"/>
                </a:solidFill>
                <a:effectLst/>
                <a:latin typeface="+mn-lt"/>
                <a:ea typeface="+mn-ea"/>
                <a:cs typeface="+mn-cs"/>
              </a:rPr>
              <a:t>доступности</a:t>
            </a:r>
            <a:r>
              <a:rPr lang="ru-RU" sz="1200" kern="1200" dirty="0" smtClean="0">
                <a:solidFill>
                  <a:schemeClr val="tx1"/>
                </a:solidFill>
                <a:effectLst/>
                <a:latin typeface="+mn-lt"/>
                <a:ea typeface="+mn-ea"/>
                <a:cs typeface="+mn-cs"/>
              </a:rPr>
              <a:t> профессионального образования для граждан, однако </a:t>
            </a:r>
            <a:r>
              <a:rPr lang="ru-RU" sz="1200" b="1" kern="1200" dirty="0" smtClean="0">
                <a:solidFill>
                  <a:schemeClr val="tx1"/>
                </a:solidFill>
                <a:effectLst/>
                <a:latin typeface="+mn-lt"/>
                <a:ea typeface="+mn-ea"/>
                <a:cs typeface="+mn-cs"/>
              </a:rPr>
              <a:t>качество</a:t>
            </a:r>
            <a:r>
              <a:rPr lang="ru-RU" sz="1200" kern="1200" dirty="0" smtClean="0">
                <a:solidFill>
                  <a:schemeClr val="tx1"/>
                </a:solidFill>
                <a:effectLst/>
                <a:latin typeface="+mn-lt"/>
                <a:ea typeface="+mn-ea"/>
                <a:cs typeface="+mn-cs"/>
              </a:rPr>
              <a:t> СПО в передовых колледжах уже ориентировано на уровень мировых стандартов. Появились иные механизмы обеспечения доступности и качества СПО. Речь идет об эффективном взаимодействии с работодателями, сетевой реализации программ, развитии онлайн-обучения.</a:t>
            </a:r>
          </a:p>
          <a:p>
            <a:r>
              <a:rPr lang="ru-RU" sz="1200" kern="1200" dirty="0" smtClean="0">
                <a:solidFill>
                  <a:schemeClr val="tx1"/>
                </a:solidFill>
                <a:effectLst/>
                <a:latin typeface="+mn-lt"/>
                <a:ea typeface="+mn-ea"/>
                <a:cs typeface="+mn-cs"/>
              </a:rPr>
              <a:t>В центре обозначенных механизмов находится профессиональная образовательная организация и эффективные модели подготовки кадров  на уровне субъектов.</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55C255-599C-4993-B790-C5ED9FA9E965}" type="slidenum">
              <a:rPr lang="ru-RU" smtClean="0"/>
              <a:t>1</a:t>
            </a:fld>
            <a:endParaRPr lang="ru-RU"/>
          </a:p>
        </p:txBody>
      </p:sp>
    </p:spTree>
    <p:extLst>
      <p:ext uri="{BB962C8B-B14F-4D97-AF65-F5344CB8AC3E}">
        <p14:creationId xmlns:p14="http://schemas.microsoft.com/office/powerpoint/2010/main" val="367045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55C255-599C-4993-B790-C5ED9FA9E965}" type="slidenum">
              <a:rPr lang="ru-RU" smtClean="0"/>
              <a:t>10</a:t>
            </a:fld>
            <a:endParaRPr lang="ru-RU"/>
          </a:p>
        </p:txBody>
      </p:sp>
    </p:spTree>
    <p:extLst>
      <p:ext uri="{BB962C8B-B14F-4D97-AF65-F5344CB8AC3E}">
        <p14:creationId xmlns:p14="http://schemas.microsoft.com/office/powerpoint/2010/main" val="384929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слайде представлены майские указы Президента, всего 12 приоритетных проектов, один их которых «Образование». В рамках него все проекты будут собраны в один приоритетный, где стоят задачи переформатирования и выделения новых ключевых ориентиров, с точки зрения приоритетных проектов, и цифра будет пронизывает все проекты. Сейчас перед СПО стоит ряд задач.</a:t>
            </a:r>
          </a:p>
          <a:p>
            <a:r>
              <a:rPr lang="ru-RU" sz="1200" b="1" kern="1200" dirty="0" smtClean="0">
                <a:solidFill>
                  <a:schemeClr val="tx1"/>
                </a:solidFill>
                <a:effectLst/>
                <a:latin typeface="+mn-lt"/>
                <a:ea typeface="+mn-ea"/>
                <a:cs typeface="+mn-cs"/>
              </a:rPr>
              <a:t>Создание современной и безопасной цифровой образовательной среды</a:t>
            </a:r>
            <a:r>
              <a:rPr lang="ru-RU" sz="1200" kern="1200" dirty="0" smtClean="0">
                <a:solidFill>
                  <a:schemeClr val="tx1"/>
                </a:solidFill>
                <a:effectLst/>
                <a:latin typeface="+mn-lt"/>
                <a:ea typeface="+mn-ea"/>
                <a:cs typeface="+mn-cs"/>
              </a:rPr>
              <a:t>. Система СПО подключилась к проекту с 2018 года. У нас сейчас 5 пилотных субъектов Российской Федерации, по приказу </a:t>
            </a:r>
            <a:r>
              <a:rPr lang="ru-RU" sz="1200" kern="1200" dirty="0" err="1" smtClean="0">
                <a:solidFill>
                  <a:schemeClr val="tx1"/>
                </a:solidFill>
                <a:effectLst/>
                <a:latin typeface="+mn-lt"/>
                <a:ea typeface="+mn-ea"/>
                <a:cs typeface="+mn-cs"/>
              </a:rPr>
              <a:t>Минобрнауки</a:t>
            </a:r>
            <a:r>
              <a:rPr lang="ru-RU" sz="1200" kern="1200" dirty="0" smtClean="0">
                <a:solidFill>
                  <a:schemeClr val="tx1"/>
                </a:solidFill>
                <a:effectLst/>
                <a:latin typeface="+mn-lt"/>
                <a:ea typeface="+mn-ea"/>
                <a:cs typeface="+mn-cs"/>
              </a:rPr>
              <a:t> создано единое окно, в июне в нем планируется регистрация двух платформ по СПО, это платформы «Академия-Медиа» и Московской области.</a:t>
            </a:r>
          </a:p>
          <a:p>
            <a:r>
              <a:rPr lang="ru-RU" sz="1200" kern="1200" dirty="0" smtClean="0">
                <a:solidFill>
                  <a:schemeClr val="tx1"/>
                </a:solidFill>
                <a:effectLst/>
                <a:latin typeface="+mn-lt"/>
                <a:ea typeface="+mn-ea"/>
                <a:cs typeface="+mn-cs"/>
              </a:rPr>
              <a:t>Вторая задача связана с модернизацией профессионального образования, в том числе введение адаптивных практико-ориентированных и гибких образовательных программ. Так как эта задача вошла в приоритетный проект и майские указы, сегодня слово модернизация у нас будет ключевое.</a:t>
            </a:r>
          </a:p>
          <a:p>
            <a:r>
              <a:rPr lang="ru-RU" sz="1200" kern="1200" dirty="0" smtClean="0">
                <a:solidFill>
                  <a:schemeClr val="tx1"/>
                </a:solidFill>
                <a:effectLst/>
                <a:latin typeface="+mn-lt"/>
                <a:ea typeface="+mn-ea"/>
                <a:cs typeface="+mn-cs"/>
              </a:rPr>
              <a:t>У нас есть задача формирования системы непрерывного обновления работающими гражданами профессиональных знаний и приобретения новых профессиональных навыков, включая компетенции в области цифровой экономики всеми желающими. Это значит, что на систему СПО ложится задача обучения работающего населения в рамках коротких программ. В 2012 году был издан указ (№599) о повышении квалификации занятого населения в возрасте 25-65 лет. К 2015 году доля граждан прошедших повышение квалификации должна была составить 37%, но она составляет чуть более 21%.</a:t>
            </a:r>
          </a:p>
          <a:p>
            <a:r>
              <a:rPr lang="ru-RU" sz="1200" kern="1200" dirty="0" smtClean="0">
                <a:solidFill>
                  <a:schemeClr val="tx1"/>
                </a:solidFill>
                <a:effectLst/>
                <a:latin typeface="+mn-lt"/>
                <a:ea typeface="+mn-ea"/>
                <a:cs typeface="+mn-cs"/>
              </a:rPr>
              <a:t>В программах модернизации должны появиться целевые индикаторы, показатели, направленные на развитие коротких учебных программ, система не должна работать только с выпускниками школ. В стране порядка 3 тыс. учебных заведений, устойчивое взаимодействие с работодателями в части коротких программ демонстрируют около 500 образовательных организаций, на базе которых были созданы МЦПК. Но важно понимать, что они работают с определенным сегментом работодателей. </a:t>
            </a:r>
          </a:p>
          <a:p>
            <a:r>
              <a:rPr lang="ru-RU" sz="1200" kern="1200" dirty="0" smtClean="0">
                <a:solidFill>
                  <a:schemeClr val="tx1"/>
                </a:solidFill>
                <a:effectLst/>
                <a:latin typeface="+mn-lt"/>
                <a:ea typeface="+mn-ea"/>
                <a:cs typeface="+mn-cs"/>
              </a:rPr>
              <a:t>Следующая задача - это внедрение национальной системы профессионального роста педагогических работников. Одной федеральной поддержки через академию «</a:t>
            </a:r>
            <a:r>
              <a:rPr lang="ru-RU" sz="1200" kern="1200" dirty="0" err="1" smtClean="0">
                <a:solidFill>
                  <a:schemeClr val="tx1"/>
                </a:solidFill>
                <a:effectLst/>
                <a:latin typeface="+mn-lt"/>
                <a:ea typeface="+mn-ea"/>
                <a:cs typeface="+mn-cs"/>
              </a:rPr>
              <a:t>Ворлдскиллс</a:t>
            </a:r>
            <a:r>
              <a:rPr lang="ru-RU" sz="1200" kern="1200" dirty="0" smtClean="0">
                <a:solidFill>
                  <a:schemeClr val="tx1"/>
                </a:solidFill>
                <a:effectLst/>
                <a:latin typeface="+mn-lt"/>
                <a:ea typeface="+mn-ea"/>
                <a:cs typeface="+mn-cs"/>
              </a:rPr>
              <a:t>», недостаточно, в этом случае мы создаем точки роста, но никак не массовую переподготовку. От нас ждут повышения качества образования не только по Топ -50, это наш пилотный проект, а теперь настал момент тиражирования этих практик на другие профессии и специальности.</a:t>
            </a:r>
          </a:p>
          <a:p>
            <a:r>
              <a:rPr lang="ru-RU" sz="1200" kern="1200" dirty="0" smtClean="0">
                <a:solidFill>
                  <a:schemeClr val="tx1"/>
                </a:solidFill>
                <a:effectLst/>
                <a:latin typeface="+mn-lt"/>
                <a:ea typeface="+mn-ea"/>
                <a:cs typeface="+mn-cs"/>
              </a:rPr>
              <a:t>Задача формирования системы профессиональных конкурсов, нацелена на предоставление гражданам возможностей профессионального и карьерного роста.</a:t>
            </a:r>
          </a:p>
          <a:p>
            <a:r>
              <a:rPr lang="ru-RU" sz="1200" kern="1200" dirty="0" smtClean="0">
                <a:solidFill>
                  <a:schemeClr val="tx1"/>
                </a:solidFill>
                <a:effectLst/>
                <a:latin typeface="+mn-lt"/>
                <a:ea typeface="+mn-ea"/>
                <a:cs typeface="+mn-cs"/>
              </a:rPr>
              <a:t>Сейчас указы президента сформулированы в общих словах, поэтому Правительством и была поставлена задача наполнить их конкретикой. Д.А. Медведев в своем выступлении отметил, что майские указы должны содержать 4 составляющие это четкое планирование, финансовые ресурсы, кадры и эффективно работающие механизмы. Эти 4 составляющие хорошо ложатся на наши программы, которые мы будем модернизировать.</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55C255-599C-4993-B790-C5ED9FA9E965}" type="slidenum">
              <a:rPr lang="ru-RU" smtClean="0"/>
              <a:t>2</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Несколько слов об удовлетворении кадрового дефицита. Исследования показали, что лишь 15 % кадрового дефицита удовлетворяется за счет выпускников системы профессионального образования, остальные – за счет рынка труда. Диаграмма на слайде показывает, что структура подготовки кадров сегодня меняется в сторону технических и технологических профессий и специальностей. Колледжи технического профиля уже составляют более 60%.</a:t>
            </a:r>
          </a:p>
          <a:p>
            <a:r>
              <a:rPr lang="ru-RU" sz="1200" kern="1200" dirty="0" smtClean="0">
                <a:solidFill>
                  <a:schemeClr val="tx1"/>
                </a:solidFill>
                <a:effectLst/>
                <a:latin typeface="+mn-lt"/>
                <a:ea typeface="+mn-ea"/>
                <a:cs typeface="+mn-cs"/>
              </a:rPr>
              <a:t>Чтобы выпускники СПО легко адаптировались на развивающихся производствах в высокотехнологичном сегменте, необходимо понимать, какие профессии и специальности будут востребованы в перспективе, какими новыми компетенциями должен обладать выпускник, кто будет формировать эти компетенции, где создать соответствующую материальную базу и правильно выстроить рациональную логистику. И еще важно - как оценить конечный результат.</a:t>
            </a:r>
          </a:p>
          <a:p>
            <a:r>
              <a:rPr lang="ru-RU" sz="1200" kern="1200" dirty="0" smtClean="0">
                <a:solidFill>
                  <a:schemeClr val="tx1"/>
                </a:solidFill>
                <a:effectLst/>
                <a:latin typeface="+mn-lt"/>
                <a:ea typeface="+mn-ea"/>
                <a:cs typeface="+mn-cs"/>
              </a:rPr>
              <a:t>Со стороны системы образования важным показателем, характеризующим устранение дефицита рабочих кадров, является доля выпускников СПО, трудоустроенных на основе договоров о целевом обучении. На первом этапе реализации программы предлагаем для мониторинга показатель доля обучающихся по договорам о целевом обучении в общем количестве обучающихся в ПОО. /По нашим прогнозам, в результате реализации программы будет обеспечен прирост данного показателя на 10 % ежегодно.</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55C255-599C-4993-B790-C5ED9FA9E965}" type="slidenum">
              <a:rPr lang="ru-RU" smtClean="0"/>
              <a:t>3</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Обратимся к проблемам системы СПО, которые необходимо решить в рамках программы. Как уже говорилось, наиболее проблемными сегментами является база, кадры и система управления. Например,  износ машин и оборудования в разрезе федеральных округов  составляет от 63 до 79 %;</a:t>
            </a:r>
          </a:p>
          <a:p>
            <a:r>
              <a:rPr lang="ru-RU" sz="1200" kern="1200" dirty="0" smtClean="0">
                <a:solidFill>
                  <a:schemeClr val="tx1"/>
                </a:solidFill>
                <a:effectLst/>
                <a:latin typeface="+mn-lt"/>
                <a:ea typeface="+mn-ea"/>
                <a:cs typeface="+mn-cs"/>
              </a:rPr>
              <a:t>Нам предстоит решить ряд проблем. </a:t>
            </a:r>
            <a:r>
              <a:rPr lang="ru-RU" sz="1200" b="1" kern="1200" dirty="0" smtClean="0">
                <a:solidFill>
                  <a:schemeClr val="tx1"/>
                </a:solidFill>
                <a:effectLst/>
                <a:latin typeface="+mn-lt"/>
                <a:ea typeface="+mn-ea"/>
                <a:cs typeface="+mn-cs"/>
              </a:rPr>
              <a:t>Первое</a:t>
            </a:r>
            <a:r>
              <a:rPr lang="ru-RU" sz="1200" kern="1200" dirty="0" smtClean="0">
                <a:solidFill>
                  <a:schemeClr val="tx1"/>
                </a:solidFill>
                <a:effectLst/>
                <a:latin typeface="+mn-lt"/>
                <a:ea typeface="+mn-ea"/>
                <a:cs typeface="+mn-cs"/>
              </a:rPr>
              <a:t>. Увеличить доступность современных качественных программ для всех групп населения, независимо от места проживания, обеспечить доступ к современной инфраструктуре. </a:t>
            </a:r>
            <a:r>
              <a:rPr lang="ru-RU" sz="1200" b="1" kern="1200" dirty="0" smtClean="0">
                <a:solidFill>
                  <a:schemeClr val="tx1"/>
                </a:solidFill>
                <a:effectLst/>
                <a:latin typeface="+mn-lt"/>
                <a:ea typeface="+mn-ea"/>
                <a:cs typeface="+mn-cs"/>
              </a:rPr>
              <a:t>Второе</a:t>
            </a:r>
            <a:r>
              <a:rPr lang="ru-RU" sz="1200" kern="1200" dirty="0" smtClean="0">
                <a:solidFill>
                  <a:schemeClr val="tx1"/>
                </a:solidFill>
                <a:effectLst/>
                <a:latin typeface="+mn-lt"/>
                <a:ea typeface="+mn-ea"/>
                <a:cs typeface="+mn-cs"/>
              </a:rPr>
              <a:t>.  Обеспечить эффективность мероприятий на федеральном и региональном уровне.</a:t>
            </a:r>
          </a:p>
          <a:p>
            <a:r>
              <a:rPr lang="ru-RU" sz="1200" b="1" kern="1200" dirty="0" smtClean="0">
                <a:solidFill>
                  <a:schemeClr val="tx1"/>
                </a:solidFill>
                <a:effectLst/>
                <a:latin typeface="+mn-lt"/>
                <a:ea typeface="+mn-ea"/>
                <a:cs typeface="+mn-cs"/>
              </a:rPr>
              <a:t>Третье</a:t>
            </a:r>
            <a:r>
              <a:rPr lang="ru-RU" sz="1200" kern="1200" dirty="0" smtClean="0">
                <a:solidFill>
                  <a:schemeClr val="tx1"/>
                </a:solidFill>
                <a:effectLst/>
                <a:latin typeface="+mn-lt"/>
                <a:ea typeface="+mn-ea"/>
                <a:cs typeface="+mn-cs"/>
              </a:rPr>
              <a:t>. Осуществить подготовку кадров, способных реализовать планируемые изменения.</a:t>
            </a:r>
          </a:p>
        </p:txBody>
      </p:sp>
      <p:sp>
        <p:nvSpPr>
          <p:cNvPr id="4" name="Номер слайда 3"/>
          <p:cNvSpPr>
            <a:spLocks noGrp="1"/>
          </p:cNvSpPr>
          <p:nvPr>
            <p:ph type="sldNum" sz="quarter" idx="10"/>
          </p:nvPr>
        </p:nvSpPr>
        <p:spPr/>
        <p:txBody>
          <a:bodyPr/>
          <a:lstStyle/>
          <a:p>
            <a:fld id="{7B55C255-599C-4993-B790-C5ED9FA9E965}" type="slidenum">
              <a:rPr lang="ru-RU" smtClean="0"/>
              <a:t>4</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baseline="0" dirty="0" smtClean="0">
                <a:solidFill>
                  <a:schemeClr val="tx1"/>
                </a:solidFill>
                <a:effectLst/>
                <a:latin typeface="+mn-lt"/>
                <a:ea typeface="+mn-ea"/>
                <a:cs typeface="+mn-cs"/>
              </a:rPr>
              <a:t>У нас кроме указов есть поручения Правительства и Президента. Мы за последние 5 лет привыкли говорить про стратегию развития и изменения в системе СПО, а в поручениях совершенно конкретно в центре внимания находятся изменения в профессиональной образовательной организации. Есть федеральные задачи, есть региональные и есть задачи профессиональной образовательной организации и все эти задачи должны быть взаимоувязаны между собой. Похожие практики были, когда внедрялись стандарты ИСО 8000. С 1 сентября 2018 года нам уже необходимо обеспечить модернизацию программ образовательных организаций, у нас есть лето на то, чтобы переосмыслить свои программы, и наверное срок реализации такой программы, как и указы президента должен быть как минимум до 2024 года.</a:t>
            </a:r>
          </a:p>
        </p:txBody>
      </p:sp>
      <p:sp>
        <p:nvSpPr>
          <p:cNvPr id="4" name="Номер слайда 3"/>
          <p:cNvSpPr>
            <a:spLocks noGrp="1"/>
          </p:cNvSpPr>
          <p:nvPr>
            <p:ph type="sldNum" sz="quarter" idx="10"/>
          </p:nvPr>
        </p:nvSpPr>
        <p:spPr/>
        <p:txBody>
          <a:bodyPr/>
          <a:lstStyle/>
          <a:p>
            <a:fld id="{7B55C255-599C-4993-B790-C5ED9FA9E965}" type="slidenum">
              <a:rPr lang="ru-RU" smtClean="0"/>
              <a:t>5</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Основные цели и задачи Программы. Федеральная часть программы размещена на портале «Рабочие кадры для передовых технологий». Мы уже давно живем в рамках ФЦПРО, теперь ГПРО и приоритетных проектов, а сейчас наступила очередь перезагрузки на уровне регионов. На федеральном уровне программы мы выделили 4 основные задачи, которые не сильно будут меняться:</a:t>
            </a:r>
          </a:p>
          <a:p>
            <a:r>
              <a:rPr lang="ru-RU" sz="1200" b="1" kern="1200" dirty="0" smtClean="0">
                <a:solidFill>
                  <a:schemeClr val="tx1"/>
                </a:solidFill>
                <a:effectLst/>
                <a:latin typeface="+mn-lt"/>
                <a:ea typeface="+mn-ea"/>
                <a:cs typeface="+mn-cs"/>
              </a:rPr>
              <a:t>развитие инфраструктуры подготовки рабочих кадров</a:t>
            </a:r>
            <a:r>
              <a:rPr lang="ru-RU" sz="1200" kern="1200" dirty="0" smtClean="0">
                <a:solidFill>
                  <a:schemeClr val="tx1"/>
                </a:solidFill>
                <a:effectLst/>
                <a:latin typeface="+mn-lt"/>
                <a:ea typeface="+mn-ea"/>
                <a:cs typeface="+mn-cs"/>
              </a:rPr>
              <a:t> - </a:t>
            </a:r>
            <a:r>
              <a:rPr lang="ru-RU" sz="1200" b="1" kern="1200" dirty="0" smtClean="0">
                <a:solidFill>
                  <a:schemeClr val="tx1"/>
                </a:solidFill>
                <a:effectLst/>
                <a:latin typeface="+mn-lt"/>
                <a:ea typeface="+mn-ea"/>
                <a:cs typeface="+mn-cs"/>
              </a:rPr>
              <a:t>кадровый потенциал и его формирование, это не только повышение квалификации наших педагогов, но и привлечение новых специалистов в систему профессионального образования</a:t>
            </a:r>
            <a:r>
              <a:rPr lang="ru-RU" sz="1200" kern="1200" dirty="0" smtClean="0">
                <a:solidFill>
                  <a:schemeClr val="tx1"/>
                </a:solidFill>
                <a:effectLst/>
                <a:latin typeface="+mn-lt"/>
                <a:ea typeface="+mn-ea"/>
                <a:cs typeface="+mn-cs"/>
              </a:rPr>
              <a:t>, внедрение оценки соответствующей квалификации, независимая оценка квалификации, включая демонстрационный экзамен, может и в несколько отдаленном периоде какие-то оценки квалификаций педагогических работников и наших мастеров. Также речь идет о </a:t>
            </a:r>
            <a:r>
              <a:rPr lang="ru-RU" sz="1200" b="1" kern="1200" dirty="0" smtClean="0">
                <a:solidFill>
                  <a:schemeClr val="tx1"/>
                </a:solidFill>
                <a:effectLst/>
                <a:latin typeface="+mn-lt"/>
                <a:ea typeface="+mn-ea"/>
                <a:cs typeface="+mn-cs"/>
              </a:rPr>
              <a:t>создании современных условий для реализации всех видов программ СПО, ДПО и профобразования</a:t>
            </a:r>
            <a:r>
              <a:rPr lang="ru-RU" sz="1200" kern="1200" dirty="0" smtClean="0">
                <a:solidFill>
                  <a:schemeClr val="tx1"/>
                </a:solidFill>
                <a:effectLst/>
                <a:latin typeface="+mn-lt"/>
                <a:ea typeface="+mn-ea"/>
                <a:cs typeface="+mn-cs"/>
              </a:rPr>
              <a:t>. Туда входит и создание ЦОПП, о создании которых было дано поручение Президента РФ по итогам поездки в Екатеринбург 6 марта 2018 года.</a:t>
            </a:r>
          </a:p>
          <a:p>
            <a:r>
              <a:rPr lang="ru-RU" sz="1200" kern="1200" dirty="0" smtClean="0">
                <a:solidFill>
                  <a:schemeClr val="tx1"/>
                </a:solidFill>
                <a:effectLst/>
                <a:latin typeface="+mn-lt"/>
                <a:ea typeface="+mn-ea"/>
                <a:cs typeface="+mn-cs"/>
              </a:rPr>
              <a:t>Показатели реализации программы, пока очень условные, они пересекаются с показателями приоритетного проекта «Рабочие кадры для передовых технологий». Эта инфраструктура, скорее всего для создания демонстрационного экзамена, СЦК, ресурсных центров и центров опережающей подготовки. Но мы понимаем, что планируя инфраструктуру точек роста, мы точно не решаем проблему дефицита рабочих кадров в регионах. С этой точки зрения показатели должны быть дополнены как минимум показателями использования этой инфраструктуры. По нашим опросам в этом году регионами планируется вложить в развитие МТБ 8.7 млрд. рублей. Но какой от этого эффект будет для региона, мы ответить пока не можем, потому что проработанных финансовых механизмов на данный момент нет.</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55C255-599C-4993-B790-C5ED9FA9E965}" type="slidenum">
              <a:rPr lang="ru-RU" smtClean="0"/>
              <a:t>6</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Введенная в 2018 ГПРО уже построена по проектному принципу, то есть выделяется ряд проектов и все что касается текущей деятельности и того что не вошло в проектную часть ГПРО находится в процессной части. Работа по расширению проектной части предполагает укрупнения зон ответственности, например, в новом проекте «Равные возможности» будут объединяться инвалиды, лица с ОВЗ со школьного возраста и до повышения квалификации, то есть все уровни складываются и упаковываются в проектные технологии в единый проект. В части нашего с вами проекта «Образование» мы проводим сейчас предварительную работу, а со следующего года пойдет полная перезагрузка региональных программ под новые проектные форматы. В нашем федеральном проекте модернизации системы ПОО также выделено 4 проекта, все остальное пока в процессной части.</a:t>
            </a:r>
          </a:p>
          <a:p>
            <a:r>
              <a:rPr lang="ru-RU" sz="1200" kern="1200" dirty="0" smtClean="0">
                <a:solidFill>
                  <a:schemeClr val="tx1"/>
                </a:solidFill>
                <a:effectLst/>
                <a:latin typeface="+mn-lt"/>
                <a:ea typeface="+mn-ea"/>
                <a:cs typeface="+mn-cs"/>
              </a:rPr>
              <a:t>Государственная итоговая аттестация представляет собой все, что связано с повышением квалификации. Проект носит комплексный характер в регионе. Ряд регионов, в рамках эксперимента, уже пошли на сетевое взаимодействие и до лета они, скорее всего, разработают локальные нормативные акты. Большинство колледжей сейчас работают по принципу оснащения образовательных организаций выпускники, которых идут на выпуск, но нам нужно думать, как ЦДЭ могут по аналогии с центрами ЕГЭ стать </a:t>
            </a:r>
            <a:r>
              <a:rPr lang="ru-RU" sz="1200" kern="1200" dirty="0" err="1" smtClean="0">
                <a:solidFill>
                  <a:schemeClr val="tx1"/>
                </a:solidFill>
                <a:effectLst/>
                <a:latin typeface="+mn-lt"/>
                <a:ea typeface="+mn-ea"/>
                <a:cs typeface="+mn-cs"/>
              </a:rPr>
              <a:t>хабами</a:t>
            </a:r>
            <a:r>
              <a:rPr lang="ru-RU" sz="1200" kern="1200" dirty="0" smtClean="0">
                <a:solidFill>
                  <a:schemeClr val="tx1"/>
                </a:solidFill>
                <a:effectLst/>
                <a:latin typeface="+mn-lt"/>
                <a:ea typeface="+mn-ea"/>
                <a:cs typeface="+mn-cs"/>
              </a:rPr>
              <a:t> для выпускников по данной специальности в регионе.</a:t>
            </a:r>
          </a:p>
          <a:p>
            <a:r>
              <a:rPr lang="ru-RU" sz="1200" kern="1200" dirty="0" smtClean="0">
                <a:solidFill>
                  <a:schemeClr val="tx1"/>
                </a:solidFill>
                <a:effectLst/>
                <a:latin typeface="+mn-lt"/>
                <a:ea typeface="+mn-ea"/>
                <a:cs typeface="+mn-cs"/>
              </a:rPr>
              <a:t>Второй проект «прикладной </a:t>
            </a:r>
            <a:r>
              <a:rPr lang="ru-RU" sz="1200" kern="1200" dirty="0" err="1" smtClean="0">
                <a:solidFill>
                  <a:schemeClr val="tx1"/>
                </a:solidFill>
                <a:effectLst/>
                <a:latin typeface="+mn-lt"/>
                <a:ea typeface="+mn-ea"/>
                <a:cs typeface="+mn-cs"/>
              </a:rPr>
              <a:t>бакалавриат</a:t>
            </a:r>
            <a:r>
              <a:rPr lang="ru-RU" sz="1200" kern="1200" dirty="0" smtClean="0">
                <a:solidFill>
                  <a:schemeClr val="tx1"/>
                </a:solidFill>
                <a:effectLst/>
                <a:latin typeface="+mn-lt"/>
                <a:ea typeface="+mn-ea"/>
                <a:cs typeface="+mn-cs"/>
              </a:rPr>
              <a:t>». Все, что вы сейчас видите в описании указано в виде мероприятий по введению «прикладного </a:t>
            </a:r>
            <a:r>
              <a:rPr lang="ru-RU" sz="1200" kern="1200" dirty="0" err="1" smtClean="0">
                <a:solidFill>
                  <a:schemeClr val="tx1"/>
                </a:solidFill>
                <a:effectLst/>
                <a:latin typeface="+mn-lt"/>
                <a:ea typeface="+mn-ea"/>
                <a:cs typeface="+mn-cs"/>
              </a:rPr>
              <a:t>бакалавриата</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Центры опережающей подготовки понятны - хороший апгрейд проекта МЦПК, который фигурирует в указе президента 2012 года. И проект «Равные возможности» включающий работу с инвалидами и лицами с ОВЗ, мы много работаем в этом направлении, стоит об этом подумать как о проекте, потому что чем больше проектов и меньше процессов, тем понятнее картина взаимодействия.</a:t>
            </a:r>
          </a:p>
        </p:txBody>
      </p:sp>
      <p:sp>
        <p:nvSpPr>
          <p:cNvPr id="4" name="Номер слайда 3"/>
          <p:cNvSpPr>
            <a:spLocks noGrp="1"/>
          </p:cNvSpPr>
          <p:nvPr>
            <p:ph type="sldNum" sz="quarter" idx="10"/>
          </p:nvPr>
        </p:nvSpPr>
        <p:spPr/>
        <p:txBody>
          <a:bodyPr/>
          <a:lstStyle/>
          <a:p>
            <a:fld id="{7B55C255-599C-4993-B790-C5ED9FA9E965}" type="slidenum">
              <a:rPr lang="ru-RU" smtClean="0"/>
              <a:t>7</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2 года назад мы с вами завели мониторинг качества подготовки кадров, пока рейтинги формируются по отдельным показателям.</a:t>
            </a:r>
          </a:p>
          <a:p>
            <a:r>
              <a:rPr lang="ru-RU" sz="1200" kern="1200" dirty="0" smtClean="0">
                <a:solidFill>
                  <a:schemeClr val="tx1"/>
                </a:solidFill>
                <a:effectLst/>
                <a:latin typeface="+mn-lt"/>
                <a:ea typeface="+mn-ea"/>
                <a:cs typeface="+mn-cs"/>
              </a:rPr>
              <a:t>Мы пришли к 4 моделям колледжей как видам стратегического управления. О</a:t>
            </a:r>
            <a:r>
              <a:rPr lang="ru-RU" sz="1200" b="1" kern="1200" dirty="0" smtClean="0">
                <a:solidFill>
                  <a:schemeClr val="tx1"/>
                </a:solidFill>
                <a:effectLst/>
                <a:latin typeface="+mn-lt"/>
                <a:ea typeface="+mn-ea"/>
                <a:cs typeface="+mn-cs"/>
              </a:rPr>
              <a:t>порно-стратегическая модель управления</a:t>
            </a:r>
            <a:r>
              <a:rPr lang="ru-RU" sz="1200" kern="1200" dirty="0" smtClean="0">
                <a:solidFill>
                  <a:schemeClr val="tx1"/>
                </a:solidFill>
                <a:effectLst/>
                <a:latin typeface="+mn-lt"/>
                <a:ea typeface="+mn-ea"/>
                <a:cs typeface="+mn-cs"/>
              </a:rPr>
              <a:t>, она включает в себя МЦК, ресурсные центры и колледжи с достаточной материальной и кадровой составляющей. Такие колледжи могут работать на задачи региона и федерации и в какой-то степени стать менторами для других образовательных организаций. По нашим предварительным расчетам с учетом всех ресурсных центров в стране доля таких организаций составляет около 15%.</a:t>
            </a:r>
          </a:p>
          <a:p>
            <a:r>
              <a:rPr lang="ru-RU" sz="1200" b="1" kern="1200" dirty="0" smtClean="0">
                <a:solidFill>
                  <a:schemeClr val="tx1"/>
                </a:solidFill>
                <a:effectLst/>
                <a:latin typeface="+mn-lt"/>
                <a:ea typeface="+mn-ea"/>
                <a:cs typeface="+mn-cs"/>
              </a:rPr>
              <a:t>Ресурсно-отраслевая модель</a:t>
            </a:r>
            <a:r>
              <a:rPr lang="ru-RU" sz="1200" kern="1200" dirty="0" smtClean="0">
                <a:solidFill>
                  <a:schemeClr val="tx1"/>
                </a:solidFill>
                <a:effectLst/>
                <a:latin typeface="+mn-lt"/>
                <a:ea typeface="+mn-ea"/>
                <a:cs typeface="+mn-cs"/>
              </a:rPr>
              <a:t> - это те колледжи, которые заточены четко под конкретного работодателя, например железнодорожники, металлурги, авиация, они готовят на крупного заказчика и там зачастую бывают МЦПК и дуальное обучение, доля таких колледжей 5%.</a:t>
            </a:r>
          </a:p>
          <a:p>
            <a:r>
              <a:rPr lang="ru-RU" sz="1200" b="1" kern="1200" dirty="0" smtClean="0">
                <a:solidFill>
                  <a:schemeClr val="tx1"/>
                </a:solidFill>
                <a:effectLst/>
                <a:latin typeface="+mn-lt"/>
                <a:ea typeface="+mn-ea"/>
                <a:cs typeface="+mn-cs"/>
              </a:rPr>
              <a:t>Социальная модель управления</a:t>
            </a:r>
            <a:r>
              <a:rPr lang="ru-RU" sz="1200" kern="1200" dirty="0" smtClean="0">
                <a:solidFill>
                  <a:schemeClr val="tx1"/>
                </a:solidFill>
                <a:effectLst/>
                <a:latin typeface="+mn-lt"/>
                <a:ea typeface="+mn-ea"/>
                <a:cs typeface="+mn-cs"/>
              </a:rPr>
              <a:t> - это те колледжи, которые обучают лиц с ОВЗ, работают с инвалидами, колледжи, расположенные в сельской местности, где колледж выступает как центр развития социокультурной среды и выполняет важную социальную функцию. Доля таких колледжей около 10%.</a:t>
            </a:r>
          </a:p>
          <a:p>
            <a:r>
              <a:rPr lang="ru-RU" sz="1200" kern="1200" dirty="0" smtClean="0">
                <a:solidFill>
                  <a:schemeClr val="tx1"/>
                </a:solidFill>
                <a:effectLst/>
                <a:latin typeface="+mn-lt"/>
                <a:ea typeface="+mn-ea"/>
                <a:cs typeface="+mn-cs"/>
              </a:rPr>
              <a:t>И </a:t>
            </a:r>
            <a:r>
              <a:rPr lang="ru-RU" sz="1200" b="1" kern="1200" dirty="0" smtClean="0">
                <a:solidFill>
                  <a:schemeClr val="tx1"/>
                </a:solidFill>
                <a:effectLst/>
                <a:latin typeface="+mn-lt"/>
                <a:ea typeface="+mn-ea"/>
                <a:cs typeface="+mn-cs"/>
              </a:rPr>
              <a:t>базовая модель управления</a:t>
            </a:r>
            <a:r>
              <a:rPr lang="ru-RU" sz="1200" kern="1200" dirty="0" smtClean="0">
                <a:solidFill>
                  <a:schemeClr val="tx1"/>
                </a:solidFill>
                <a:effectLst/>
                <a:latin typeface="+mn-lt"/>
                <a:ea typeface="+mn-ea"/>
                <a:cs typeface="+mn-cs"/>
              </a:rPr>
              <a:t>, самая распространенная. За последние 5 лет сформировалось очень много колледжей такого вида. Это многопрофильные учебные заведения, которые работают на разных заказчиков, по массовым профессиям и специальностям, это, как правило, крупные образовательные организации, которые были созданы после введения нового закона об образовании и передачи колледжей в регионы.</a:t>
            </a:r>
          </a:p>
          <a:p>
            <a:r>
              <a:rPr lang="ru-RU" sz="1200" kern="1200" dirty="0" smtClean="0">
                <a:solidFill>
                  <a:schemeClr val="tx1"/>
                </a:solidFill>
                <a:effectLst/>
                <a:latin typeface="+mn-lt"/>
                <a:ea typeface="+mn-ea"/>
                <a:cs typeface="+mn-cs"/>
              </a:rPr>
              <a:t>В нашем проекте под каждую из этих моделей мы сейчас подбираем </a:t>
            </a:r>
            <a:r>
              <a:rPr lang="en-US" sz="1200" kern="1200" dirty="0" smtClean="0">
                <a:solidFill>
                  <a:schemeClr val="tx1"/>
                </a:solidFill>
                <a:effectLst/>
                <a:latin typeface="+mn-lt"/>
                <a:ea typeface="+mn-ea"/>
                <a:cs typeface="+mn-cs"/>
              </a:rPr>
              <a:t>KPI</a:t>
            </a:r>
            <a:r>
              <a:rPr lang="ru-RU" sz="1200" kern="1200" dirty="0" smtClean="0">
                <a:solidFill>
                  <a:schemeClr val="tx1"/>
                </a:solidFill>
                <a:effectLst/>
                <a:latin typeface="+mn-lt"/>
                <a:ea typeface="+mn-ea"/>
                <a:cs typeface="+mn-cs"/>
              </a:rPr>
              <a:t>. По результатам мониторинга качества подготовки кадров в 14 субъектах РФ было отобрано 14 колледжей, которые будут внедрять эти модели и их апробировать. Так к концу года мы надеемся получить свод нормативных локальных документов поясняющих как строится взаимодействие в рамках этих моделей. И если мы говорим об устранении дефицита, то невозможно исключить короткие программы подготовки и повышение квалификации.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55C255-599C-4993-B790-C5ED9FA9E965}" type="slidenum">
              <a:rPr lang="ru-RU" smtClean="0"/>
              <a:t>8</a:t>
            </a:fld>
            <a:endParaRPr lang="ru-RU"/>
          </a:p>
        </p:txBody>
      </p:sp>
    </p:spTree>
    <p:extLst>
      <p:ext uri="{BB962C8B-B14F-4D97-AF65-F5344CB8AC3E}">
        <p14:creationId xmlns:p14="http://schemas.microsoft.com/office/powerpoint/2010/main" val="95474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Мы достаточно активно работаем с инвалидами и людьми с ОВЗ. И как мы помним, одной из задач у нас стоит создание доступной образовательной среды для всех граждан. В этой области уже проведена заметная работа, но это только первые шаги в развитии инклюзии. В рамках Программы мы предлагаем вывести все мероприятия в один проект, что позволить наблюдать за учебной и карьерной траекторией участников и соответственно найти точки повышения эффективности.</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B55C255-599C-4993-B790-C5ED9FA9E965}" type="slidenum">
              <a:rPr lang="ru-RU" smtClean="0"/>
              <a:t>9</a:t>
            </a:fld>
            <a:endParaRPr lang="ru-RU"/>
          </a:p>
        </p:txBody>
      </p:sp>
    </p:spTree>
    <p:extLst>
      <p:ext uri="{BB962C8B-B14F-4D97-AF65-F5344CB8AC3E}">
        <p14:creationId xmlns:p14="http://schemas.microsoft.com/office/powerpoint/2010/main" val="95474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1" y="2130426"/>
            <a:ext cx="10361851"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3288FD-ACA5-4065-92DC-D3369399829B}" type="datetime1">
              <a:rPr lang="ru-RU" smtClean="0"/>
              <a:t>16.05.2018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86969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C907E1-AB3D-45F6-AB0C-AB17D1877534}" type="datetime1">
              <a:rPr lang="ru-RU" smtClean="0"/>
              <a:t>16.05.2018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343404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4067" y="274639"/>
            <a:ext cx="365500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694" y="274639"/>
            <a:ext cx="10768198"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811EBE1-C1DE-4922-93E4-89D41FA9B4A4}" type="datetime1">
              <a:rPr lang="ru-RU" smtClean="0"/>
              <a:t>16.05.2018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230995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64F25A-A7DE-4778-82DC-F4922858E6F8}" type="datetime1">
              <a:rPr lang="ru-RU" smtClean="0"/>
              <a:t>16.05.2018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46160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1"/>
            <a:ext cx="10361851"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CA40FF-46C0-47C0-86BC-BE627C90F9F2}" type="datetime1">
              <a:rPr lang="ru-RU" smtClean="0"/>
              <a:t>16.05.2018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291392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49A1FD-9557-4B32-B140-A5623B0F1B7D}" type="datetime1">
              <a:rPr lang="ru-RU" smtClean="0"/>
              <a:t>16.05.2018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270260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E1081EE-0EC8-4FF6-9C53-EF95EEDDA0DD}" type="datetime1">
              <a:rPr lang="ru-RU" smtClean="0"/>
              <a:t>16.05.2018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100249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39D147-1ACE-491E-B269-4D467E015E44}" type="datetime1">
              <a:rPr lang="ru-RU" smtClean="0"/>
              <a:t>16.05.2018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46341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473324-0072-43BC-AE2A-F356C967CBC8}" type="datetime1">
              <a:rPr lang="ru-RU" smtClean="0"/>
              <a:t>16.05.2018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264776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61E913-33F7-40BD-BD11-C76ED776B555}" type="datetime1">
              <a:rPr lang="ru-RU" smtClean="0"/>
              <a:t>16.05.2018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254152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9BE17F-DE94-4773-8172-BCAD083AD6FF}" type="datetime1">
              <a:rPr lang="ru-RU" smtClean="0"/>
              <a:t>16.05.2018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433EC7-5651-416D-8C57-687BAAC2C1FB}" type="slidenum">
              <a:rPr lang="ru-RU" smtClean="0"/>
              <a:t>‹#›</a:t>
            </a:fld>
            <a:endParaRPr lang="ru-RU"/>
          </a:p>
        </p:txBody>
      </p:sp>
    </p:spTree>
    <p:extLst>
      <p:ext uri="{BB962C8B-B14F-4D97-AF65-F5344CB8AC3E}">
        <p14:creationId xmlns:p14="http://schemas.microsoft.com/office/powerpoint/2010/main" val="2408735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FE81E-1EB2-42CF-9968-D0E9F34CE086}" type="datetime1">
              <a:rPr lang="ru-RU" smtClean="0"/>
              <a:t>16.05.2018</a:t>
            </a:fld>
            <a:endParaRPr lang="ru-RU"/>
          </a:p>
        </p:txBody>
      </p:sp>
      <p:sp>
        <p:nvSpPr>
          <p:cNvPr id="5" name="Нижний колонтитул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33EC7-5651-416D-8C57-687BAAC2C1FB}" type="slidenum">
              <a:rPr lang="ru-RU" smtClean="0"/>
              <a:t>‹#›</a:t>
            </a:fld>
            <a:endParaRPr lang="ru-RU"/>
          </a:p>
        </p:txBody>
      </p:sp>
    </p:spTree>
    <p:extLst>
      <p:ext uri="{BB962C8B-B14F-4D97-AF65-F5344CB8AC3E}">
        <p14:creationId xmlns:p14="http://schemas.microsoft.com/office/powerpoint/2010/main" val="293513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notesSlide" Target="../notesSlides/notesSlide2.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diagramLayout" Target="../diagrams/layout2.xml"/><Relationship Id="rId5" Type="http://schemas.openxmlformats.org/officeDocument/2006/relationships/image" Target="../media/image14.png"/><Relationship Id="rId10" Type="http://schemas.openxmlformats.org/officeDocument/2006/relationships/diagramData" Target="../diagrams/data2.xml"/><Relationship Id="rId4" Type="http://schemas.openxmlformats.org/officeDocument/2006/relationships/image" Target="../media/image13.png"/><Relationship Id="rId9" Type="http://schemas.openxmlformats.org/officeDocument/2006/relationships/image" Target="../media/image17.png"/><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microsoft.com/office/2007/relationships/hdphoto" Target="../media/hdphoto10.wdp"/><Relationship Id="rId9" Type="http://schemas.microsoft.com/office/2007/relationships/hdphoto" Target="../media/hdphoto1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3">
            <a:extLst>
              <a:ext uri="{28A0092B-C50C-407E-A947-70E740481C1C}">
                <a14:useLocalDpi xmlns:a14="http://schemas.microsoft.com/office/drawing/2010/main" val="0"/>
              </a:ext>
            </a:extLst>
          </a:blip>
          <a:srcRect l="7739" r="14241"/>
          <a:stretch/>
        </p:blipFill>
        <p:spPr>
          <a:xfrm>
            <a:off x="4359411" y="0"/>
            <a:ext cx="7856475" cy="6885384"/>
          </a:xfrm>
          <a:prstGeom prst="parallelogram">
            <a:avLst>
              <a:gd name="adj" fmla="val 51360"/>
            </a:avLst>
          </a:prstGeom>
        </p:spPr>
      </p:pic>
      <p:sp>
        <p:nvSpPr>
          <p:cNvPr id="8" name="Равнобедренный треугольник 7"/>
          <p:cNvSpPr/>
          <p:nvPr/>
        </p:nvSpPr>
        <p:spPr>
          <a:xfrm rot="10800000">
            <a:off x="5292781" y="0"/>
            <a:ext cx="3164511" cy="27280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62818" y="2996952"/>
            <a:ext cx="5112568" cy="1470025"/>
          </a:xfrm>
        </p:spPr>
        <p:txBody>
          <a:bodyPr>
            <a:noAutofit/>
          </a:bodyPr>
          <a:lstStyle/>
          <a:p>
            <a:r>
              <a:rPr lang="ru-RU" sz="2400" dirty="0">
                <a:solidFill>
                  <a:schemeClr val="tx2"/>
                </a:solidFill>
                <a:latin typeface="Verdana" panose="020B0604030504040204" pitchFamily="34" charset="0"/>
                <a:ea typeface="Verdana" panose="020B0604030504040204" pitchFamily="34" charset="0"/>
                <a:cs typeface="Verdana" panose="020B0604030504040204" pitchFamily="34" charset="0"/>
              </a:rPr>
              <a:t>О задачах по развитию профессионального образования в регионах в 2018 году</a:t>
            </a:r>
          </a:p>
        </p:txBody>
      </p:sp>
      <p:sp>
        <p:nvSpPr>
          <p:cNvPr id="3" name="Подзаголовок 2"/>
          <p:cNvSpPr>
            <a:spLocks noGrp="1"/>
          </p:cNvSpPr>
          <p:nvPr>
            <p:ph type="subTitle" idx="1"/>
          </p:nvPr>
        </p:nvSpPr>
        <p:spPr>
          <a:xfrm>
            <a:off x="208307" y="260648"/>
            <a:ext cx="5166820" cy="576064"/>
          </a:xfrm>
          <a:ln>
            <a:noFill/>
          </a:ln>
        </p:spPr>
        <p:txBody>
          <a:bodyPr>
            <a:noAutofit/>
          </a:bodyPr>
          <a:lstStyle/>
          <a:p>
            <a:r>
              <a:rPr lang="ru-RU"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Министерство образования и науки</a:t>
            </a:r>
          </a:p>
          <a:p>
            <a:r>
              <a:rPr lang="ru-RU"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Российской </a:t>
            </a:r>
            <a:r>
              <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rPr>
              <a:t>Ф</a:t>
            </a:r>
            <a:r>
              <a:rPr lang="ru-RU"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едерации</a:t>
            </a:r>
            <a:endPar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7726" y="549771"/>
            <a:ext cx="1255019" cy="1374246"/>
          </a:xfrm>
          <a:prstGeom prst="rect">
            <a:avLst/>
          </a:prstGeom>
        </p:spPr>
      </p:pic>
      <p:sp>
        <p:nvSpPr>
          <p:cNvPr id="18" name="Подзаголовок 2"/>
          <p:cNvSpPr txBox="1">
            <a:spLocks/>
          </p:cNvSpPr>
          <p:nvPr/>
        </p:nvSpPr>
        <p:spPr>
          <a:xfrm>
            <a:off x="1198662" y="1245063"/>
            <a:ext cx="3456384" cy="576064"/>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Равнобедренный треугольник 8"/>
          <p:cNvSpPr/>
          <p:nvPr/>
        </p:nvSpPr>
        <p:spPr>
          <a:xfrm rot="10800000">
            <a:off x="9505739" y="4437112"/>
            <a:ext cx="1060704" cy="9144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авнобедренный треугольник 11"/>
          <p:cNvSpPr/>
          <p:nvPr/>
        </p:nvSpPr>
        <p:spPr>
          <a:xfrm>
            <a:off x="8425619" y="4780731"/>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Равнобедренный треугольник 20"/>
          <p:cNvSpPr/>
          <p:nvPr/>
        </p:nvSpPr>
        <p:spPr>
          <a:xfrm>
            <a:off x="9525138"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Равнобедренный треугольник 21"/>
          <p:cNvSpPr/>
          <p:nvPr/>
        </p:nvSpPr>
        <p:spPr>
          <a:xfrm rot="10800000">
            <a:off x="5810753" y="1924017"/>
            <a:ext cx="1060704" cy="914400"/>
          </a:xfrm>
          <a:prstGeom prst="triangle">
            <a:avLst/>
          </a:prstGeom>
          <a:noFill/>
          <a:ln w="190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Заголовок 1"/>
          <p:cNvSpPr txBox="1">
            <a:spLocks/>
          </p:cNvSpPr>
          <p:nvPr/>
        </p:nvSpPr>
        <p:spPr>
          <a:xfrm>
            <a:off x="415218" y="4894312"/>
            <a:ext cx="511256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dirty="0" err="1">
                <a:solidFill>
                  <a:schemeClr val="tx2"/>
                </a:solidFill>
                <a:latin typeface="Verdana" panose="020B0604030504040204" pitchFamily="34" charset="0"/>
                <a:ea typeface="Verdana" panose="020B0604030504040204" pitchFamily="34" charset="0"/>
                <a:cs typeface="Verdana" panose="020B0604030504040204" pitchFamily="34" charset="0"/>
              </a:rPr>
              <a:t>Черноскутова</a:t>
            </a:r>
            <a:r>
              <a:rPr lang="ru-RU" sz="1800" dirty="0">
                <a:solidFill>
                  <a:schemeClr val="tx2"/>
                </a:solidFill>
                <a:latin typeface="Verdana" panose="020B0604030504040204" pitchFamily="34" charset="0"/>
                <a:ea typeface="Verdana" panose="020B0604030504040204" pitchFamily="34" charset="0"/>
                <a:cs typeface="Verdana" panose="020B0604030504040204" pitchFamily="34" charset="0"/>
              </a:rPr>
              <a:t> Инна Анатольевна,</a:t>
            </a:r>
          </a:p>
          <a:p>
            <a:r>
              <a:rPr lang="ru-RU" sz="1800" dirty="0">
                <a:solidFill>
                  <a:schemeClr val="tx2"/>
                </a:solidFill>
                <a:latin typeface="Verdana" panose="020B0604030504040204" pitchFamily="34" charset="0"/>
                <a:ea typeface="Verdana" panose="020B0604030504040204" pitchFamily="34" charset="0"/>
                <a:cs typeface="Verdana" panose="020B0604030504040204" pitchFamily="34" charset="0"/>
              </a:rPr>
              <a:t>директор Департамента</a:t>
            </a:r>
          </a:p>
        </p:txBody>
      </p:sp>
      <p:sp>
        <p:nvSpPr>
          <p:cNvPr id="14" name="TextBox 13"/>
          <p:cNvSpPr txBox="1"/>
          <p:nvPr/>
        </p:nvSpPr>
        <p:spPr>
          <a:xfrm>
            <a:off x="5973823" y="6142597"/>
            <a:ext cx="6192687" cy="646331"/>
          </a:xfrm>
          <a:prstGeom prst="rect">
            <a:avLst/>
          </a:prstGeom>
          <a:noFill/>
        </p:spPr>
        <p:txBody>
          <a:bodyPr wrap="square" rtlCol="0">
            <a:spAutoFit/>
          </a:bodyPr>
          <a:lstStyle/>
          <a:p>
            <a:pPr algn="r"/>
            <a:r>
              <a:rPr lang="ru-RU" sz="1200" dirty="0" smtClean="0">
                <a:solidFill>
                  <a:schemeClr val="tx2"/>
                </a:solidFill>
                <a:latin typeface="Verdana" pitchFamily="34" charset="0"/>
                <a:ea typeface="Verdana" pitchFamily="34" charset="0"/>
                <a:cs typeface="Verdana" pitchFamily="34" charset="0"/>
              </a:rPr>
              <a:t>Д-06</a:t>
            </a:r>
            <a:endParaRPr lang="en-US" sz="1200" dirty="0" smtClean="0">
              <a:solidFill>
                <a:schemeClr val="tx2"/>
              </a:solidFill>
              <a:latin typeface="Verdana" pitchFamily="34" charset="0"/>
              <a:ea typeface="Verdana" pitchFamily="34" charset="0"/>
              <a:cs typeface="Verdana" pitchFamily="34" charset="0"/>
            </a:endParaRPr>
          </a:p>
          <a:p>
            <a:pPr algn="r"/>
            <a:r>
              <a:rPr lang="ru-RU" sz="1200" dirty="0" smtClean="0">
                <a:solidFill>
                  <a:schemeClr val="tx2"/>
                </a:solidFill>
                <a:latin typeface="Verdana" pitchFamily="34" charset="0"/>
                <a:ea typeface="Verdana" pitchFamily="34" charset="0"/>
                <a:cs typeface="Verdana" pitchFamily="34" charset="0"/>
              </a:rPr>
              <a:t>Департамент государственной политики</a:t>
            </a:r>
          </a:p>
          <a:p>
            <a:pPr algn="r"/>
            <a:r>
              <a:rPr lang="ru-RU" sz="1200" dirty="0" smtClean="0">
                <a:solidFill>
                  <a:schemeClr val="tx2"/>
                </a:solidFill>
                <a:latin typeface="Verdana" pitchFamily="34" charset="0"/>
                <a:ea typeface="Verdana" pitchFamily="34" charset="0"/>
                <a:cs typeface="Verdana" pitchFamily="34" charset="0"/>
              </a:rPr>
              <a:t>в сфере подготовки рабочих кадров и ДПО</a:t>
            </a:r>
          </a:p>
        </p:txBody>
      </p:sp>
    </p:spTree>
    <p:extLst>
      <p:ext uri="{BB962C8B-B14F-4D97-AF65-F5344CB8AC3E}">
        <p14:creationId xmlns:p14="http://schemas.microsoft.com/office/powerpoint/2010/main" val="2777798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28" r="22606"/>
          <a:stretch/>
        </p:blipFill>
        <p:spPr>
          <a:xfrm>
            <a:off x="0" y="0"/>
            <a:ext cx="7994073" cy="6885384"/>
          </a:xfrm>
          <a:prstGeom prst="parallelogram">
            <a:avLst>
              <a:gd name="adj" fmla="val 52283"/>
            </a:avLst>
          </a:prstGeom>
        </p:spPr>
      </p:pic>
      <p:sp>
        <p:nvSpPr>
          <p:cNvPr id="8" name="Равнобедренный треугольник 7"/>
          <p:cNvSpPr/>
          <p:nvPr/>
        </p:nvSpPr>
        <p:spPr>
          <a:xfrm rot="10800000">
            <a:off x="908781" y="0"/>
            <a:ext cx="3164511" cy="2728027"/>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7494" y="3749989"/>
            <a:ext cx="1255019" cy="1374246"/>
          </a:xfrm>
          <a:prstGeom prst="rect">
            <a:avLst/>
          </a:prstGeom>
        </p:spPr>
      </p:pic>
      <p:sp>
        <p:nvSpPr>
          <p:cNvPr id="18" name="Подзаголовок 2"/>
          <p:cNvSpPr txBox="1">
            <a:spLocks/>
          </p:cNvSpPr>
          <p:nvPr/>
        </p:nvSpPr>
        <p:spPr>
          <a:xfrm>
            <a:off x="1198662" y="1245063"/>
            <a:ext cx="3456384" cy="576064"/>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Равнобедренный треугольник 8"/>
          <p:cNvSpPr/>
          <p:nvPr/>
        </p:nvSpPr>
        <p:spPr>
          <a:xfrm rot="10800000">
            <a:off x="5121739"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авнобедренный треугольник 11"/>
          <p:cNvSpPr/>
          <p:nvPr/>
        </p:nvSpPr>
        <p:spPr>
          <a:xfrm>
            <a:off x="4041619" y="4780731"/>
            <a:ext cx="2331991" cy="2010338"/>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Равнобедренный треугольник 20"/>
          <p:cNvSpPr/>
          <p:nvPr/>
        </p:nvSpPr>
        <p:spPr>
          <a:xfrm>
            <a:off x="5141138" y="3339859"/>
            <a:ext cx="2331991" cy="2010338"/>
          </a:xfrm>
          <a:prstGeom prst="triangl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Равнобедренный треугольник 21"/>
          <p:cNvSpPr/>
          <p:nvPr/>
        </p:nvSpPr>
        <p:spPr>
          <a:xfrm rot="10800000">
            <a:off x="1426753" y="1924017"/>
            <a:ext cx="1060704" cy="914400"/>
          </a:xfrm>
          <a:prstGeom prst="triangl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дзаголовок 2"/>
          <p:cNvSpPr>
            <a:spLocks noGrp="1"/>
          </p:cNvSpPr>
          <p:nvPr>
            <p:ph type="subTitle" idx="1"/>
          </p:nvPr>
        </p:nvSpPr>
        <p:spPr>
          <a:xfrm>
            <a:off x="6815286" y="5297777"/>
            <a:ext cx="5166820" cy="976246"/>
          </a:xfrm>
          <a:ln>
            <a:noFill/>
          </a:ln>
        </p:spPr>
        <p:txBody>
          <a:bodyPr>
            <a:noAutofit/>
          </a:bodyPr>
          <a:lstStyle/>
          <a:p>
            <a:r>
              <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rPr>
              <a:t>Д-06</a:t>
            </a:r>
          </a:p>
          <a:p>
            <a:r>
              <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rPr>
              <a:t>Департамент государственной политики</a:t>
            </a:r>
          </a:p>
          <a:p>
            <a:r>
              <a:rPr lang="ru-RU" sz="1400" dirty="0">
                <a:solidFill>
                  <a:schemeClr val="tx2"/>
                </a:solidFill>
                <a:latin typeface="Verdana" panose="020B0604030504040204" pitchFamily="34" charset="0"/>
                <a:ea typeface="Verdana" panose="020B0604030504040204" pitchFamily="34" charset="0"/>
                <a:cs typeface="Verdana" panose="020B0604030504040204" pitchFamily="34" charset="0"/>
              </a:rPr>
              <a:t>в сфере подготовки рабочих кадров и ДПО</a:t>
            </a:r>
          </a:p>
        </p:txBody>
      </p:sp>
    </p:spTree>
    <p:extLst>
      <p:ext uri="{BB962C8B-B14F-4D97-AF65-F5344CB8AC3E}">
        <p14:creationId xmlns:p14="http://schemas.microsoft.com/office/powerpoint/2010/main" val="132427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Группа 80"/>
          <p:cNvGrpSpPr/>
          <p:nvPr/>
        </p:nvGrpSpPr>
        <p:grpSpPr>
          <a:xfrm>
            <a:off x="8255446" y="-27383"/>
            <a:ext cx="3828870" cy="6912767"/>
            <a:chOff x="8024680" y="-27383"/>
            <a:chExt cx="3828870" cy="6912767"/>
          </a:xfrm>
        </p:grpSpPr>
        <p:grpSp>
          <p:nvGrpSpPr>
            <p:cNvPr id="82" name="Группа 81"/>
            <p:cNvGrpSpPr/>
            <p:nvPr/>
          </p:nvGrpSpPr>
          <p:grpSpPr>
            <a:xfrm rot="10800000">
              <a:off x="8024680" y="-27383"/>
              <a:ext cx="3431510" cy="3528390"/>
              <a:chOff x="8422040" y="3339859"/>
              <a:chExt cx="3431510" cy="3528390"/>
            </a:xfrm>
          </p:grpSpPr>
          <p:sp>
            <p:nvSpPr>
              <p:cNvPr id="96" name="Равнобедренный треугольник 95"/>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7" name="Равнобедренный треугольник 96"/>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8" name="Равнобедренный треугольник 97"/>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83" name="Группа 82"/>
            <p:cNvGrpSpPr/>
            <p:nvPr/>
          </p:nvGrpSpPr>
          <p:grpSpPr>
            <a:xfrm>
              <a:off x="8422040" y="3339859"/>
              <a:ext cx="3431510" cy="3545525"/>
              <a:chOff x="8422040" y="3339859"/>
              <a:chExt cx="3431510" cy="3545525"/>
            </a:xfrm>
          </p:grpSpPr>
          <p:sp>
            <p:nvSpPr>
              <p:cNvPr id="87" name="Равнобедренный треугольник 86"/>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4" name="Равнобедренный треугольник 93"/>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5" name="Равнобедренный треугольник 94"/>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Майские указы 2018. Образование: ключевые точки</a:t>
            </a:r>
            <a:endParaRPr lang="ru-RU" sz="2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p:cNvSpPr>
            <a:spLocks noGrp="1"/>
          </p:cNvSpPr>
          <p:nvPr>
            <p:ph type="sldNum" sz="quarter" idx="12"/>
          </p:nvPr>
        </p:nvSpPr>
        <p:spPr/>
        <p:txBody>
          <a:bodyPr/>
          <a:lstStyle/>
          <a:p>
            <a:fld id="{29433EC7-5651-416D-8C57-687BAAC2C1FB}" type="slidenum">
              <a:rPr lang="ru-RU" smtClean="0"/>
              <a:t>2</a:t>
            </a:fld>
            <a:endParaRPr lang="ru-RU"/>
          </a:p>
        </p:txBody>
      </p:sp>
      <p:sp>
        <p:nvSpPr>
          <p:cNvPr id="6" name="Объект 5"/>
          <p:cNvSpPr>
            <a:spLocks noGrp="1"/>
          </p:cNvSpPr>
          <p:nvPr>
            <p:ph idx="1"/>
          </p:nvPr>
        </p:nvSpPr>
        <p:spPr>
          <a:xfrm>
            <a:off x="284009" y="908720"/>
            <a:ext cx="5955213" cy="1493863"/>
          </a:xfrm>
        </p:spPr>
        <p:txBody>
          <a:bodyPr>
            <a:noAutofit/>
          </a:bodyPr>
          <a:lstStyle/>
          <a:p>
            <a:pPr marL="0" indent="0" algn="ctr">
              <a:lnSpc>
                <a:spcPts val="1500"/>
              </a:lnSpc>
              <a:buNone/>
            </a:pPr>
            <a:r>
              <a:rPr lang="ru-RU" sz="1800" dirty="0" smtClean="0"/>
              <a:t>12 приоритетных проектов</a:t>
            </a:r>
            <a:endParaRPr lang="ru-RU" sz="1800" dirty="0"/>
          </a:p>
          <a:p>
            <a:pPr marL="0" indent="0">
              <a:lnSpc>
                <a:spcPts val="1700"/>
              </a:lnSpc>
              <a:buNone/>
            </a:pPr>
            <a:r>
              <a:rPr lang="ru-RU" sz="3600" i="1" dirty="0" smtClean="0">
                <a:solidFill>
                  <a:schemeClr val="tx2"/>
                </a:solidFill>
              </a:rPr>
              <a:t>«</a:t>
            </a:r>
            <a:r>
              <a:rPr lang="ru-RU" sz="1800" i="1" dirty="0" smtClean="0"/>
              <a:t>Задача Правительства заключается в том, чтобы наполнить их конкретикой. Для этого, на мой взгляд, необходимы 4 составляющие: четкое планирование., финансовые ресурсы, кадры и эффективно работающие механизмы</a:t>
            </a:r>
            <a:r>
              <a:rPr lang="ru-RU" sz="3600" i="1" dirty="0" smtClean="0">
                <a:solidFill>
                  <a:schemeClr val="tx2"/>
                </a:solidFill>
              </a:rPr>
              <a:t>»</a:t>
            </a:r>
          </a:p>
          <a:p>
            <a:pPr marL="0" indent="0" algn="r">
              <a:lnSpc>
                <a:spcPts val="1500"/>
              </a:lnSpc>
              <a:buNone/>
            </a:pPr>
            <a:r>
              <a:rPr lang="ru-RU" sz="1800" i="1" dirty="0" smtClean="0"/>
              <a:t>Д.А. Медведев</a:t>
            </a:r>
            <a:endParaRPr lang="ru-RU" sz="1800" i="1" dirty="0"/>
          </a:p>
        </p:txBody>
      </p:sp>
      <p:grpSp>
        <p:nvGrpSpPr>
          <p:cNvPr id="9" name="Группа 8"/>
          <p:cNvGrpSpPr/>
          <p:nvPr/>
        </p:nvGrpSpPr>
        <p:grpSpPr>
          <a:xfrm>
            <a:off x="-547350" y="2348880"/>
            <a:ext cx="6630234" cy="3528392"/>
            <a:chOff x="-547350" y="3284984"/>
            <a:chExt cx="6630234" cy="3528392"/>
          </a:xfrm>
        </p:grpSpPr>
        <p:sp>
          <p:nvSpPr>
            <p:cNvPr id="39" name="Объект 5"/>
            <p:cNvSpPr txBox="1">
              <a:spLocks/>
            </p:cNvSpPr>
            <p:nvPr/>
          </p:nvSpPr>
          <p:spPr>
            <a:xfrm>
              <a:off x="1918742" y="3691003"/>
              <a:ext cx="4164142" cy="3122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200"/>
                </a:lnSpc>
                <a:buNone/>
              </a:pPr>
              <a:r>
                <a:rPr lang="ru-RU" sz="1600" i="1" dirty="0" smtClean="0">
                  <a:solidFill>
                    <a:schemeClr val="tx2"/>
                  </a:solidFill>
                </a:rPr>
                <a:t>цель 01</a:t>
              </a:r>
            </a:p>
            <a:p>
              <a:pPr marL="0" indent="0">
                <a:lnSpc>
                  <a:spcPts val="1200"/>
                </a:lnSpc>
                <a:buNone/>
              </a:pPr>
              <a:r>
                <a:rPr lang="ru-RU" sz="1600" b="1" dirty="0">
                  <a:solidFill>
                    <a:schemeClr val="tx2"/>
                  </a:solidFill>
                </a:rPr>
                <a:t>о</a:t>
              </a:r>
              <a:r>
                <a:rPr lang="ru-RU" sz="1600" b="1" dirty="0" smtClean="0">
                  <a:solidFill>
                    <a:schemeClr val="tx2"/>
                  </a:solidFill>
                </a:rPr>
                <a:t>беспечение глобальной конкурентоспособности российского образования</a:t>
              </a:r>
              <a:r>
                <a:rPr lang="ru-RU" sz="1600" dirty="0" smtClean="0"/>
                <a:t>, вхождение РФ в число 10 ведущих стран мира по качеству </a:t>
              </a:r>
              <a:r>
                <a:rPr lang="ru-RU" sz="1600" b="1" dirty="0" smtClean="0">
                  <a:solidFill>
                    <a:schemeClr val="tx2"/>
                  </a:solidFill>
                </a:rPr>
                <a:t>общего образования</a:t>
              </a:r>
            </a:p>
            <a:p>
              <a:pPr marL="0" indent="0">
                <a:lnSpc>
                  <a:spcPts val="1200"/>
                </a:lnSpc>
                <a:buNone/>
              </a:pPr>
              <a:endParaRPr lang="ru-RU" sz="1600" dirty="0" smtClean="0"/>
            </a:p>
            <a:p>
              <a:pPr marL="0" indent="0">
                <a:lnSpc>
                  <a:spcPts val="1200"/>
                </a:lnSpc>
                <a:buNone/>
              </a:pPr>
              <a:r>
                <a:rPr lang="ru-RU" sz="1600" i="1" dirty="0" smtClean="0">
                  <a:solidFill>
                    <a:schemeClr val="tx2"/>
                  </a:solidFill>
                </a:rPr>
                <a:t>цель 02 </a:t>
              </a:r>
            </a:p>
            <a:p>
              <a:pPr marL="0" indent="0">
                <a:lnSpc>
                  <a:spcPts val="1200"/>
                </a:lnSpc>
                <a:buNone/>
              </a:pPr>
              <a:r>
                <a:rPr lang="ru-RU" sz="1600" dirty="0"/>
                <a:t>в</a:t>
              </a:r>
              <a:r>
                <a:rPr lang="ru-RU" sz="1600" dirty="0" smtClean="0"/>
                <a:t>оспитание гармонично развитой и социально ответственной личности на основе духовно-нравственных ценностей народов РФ исторических и национально-культурных традиций</a:t>
              </a:r>
              <a:endParaRPr lang="ru-RU" sz="1600" dirty="0"/>
            </a:p>
          </p:txBody>
        </p:sp>
        <p:sp>
          <p:nvSpPr>
            <p:cNvPr id="10" name="Хорда 9"/>
            <p:cNvSpPr/>
            <p:nvPr/>
          </p:nvSpPr>
          <p:spPr>
            <a:xfrm rot="12161644">
              <a:off x="-547350" y="4117093"/>
              <a:ext cx="1762306" cy="1762306"/>
            </a:xfrm>
            <a:prstGeom prst="chord">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6978" y="5137447"/>
              <a:ext cx="1265640" cy="307777"/>
            </a:xfrm>
            <a:prstGeom prst="rect">
              <a:avLst/>
            </a:prstGeom>
            <a:noFill/>
          </p:spPr>
          <p:txBody>
            <a:bodyPr wrap="square" rtlCol="0">
              <a:spAutoFit/>
            </a:bodyPr>
            <a:lstStyle/>
            <a:p>
              <a:r>
                <a:rPr lang="ru-RU" sz="1400" b="1" dirty="0" smtClean="0">
                  <a:solidFill>
                    <a:schemeClr val="tx2"/>
                  </a:solidFill>
                </a:rPr>
                <a:t>Образование</a:t>
              </a:r>
              <a:endParaRPr lang="ru-RU" sz="1400" b="1" dirty="0">
                <a:solidFill>
                  <a:schemeClr val="tx2"/>
                </a:solidFill>
              </a:endParaRPr>
            </a:p>
          </p:txBody>
        </p:sp>
        <p:sp>
          <p:nvSpPr>
            <p:cNvPr id="12" name="Скругленный прямоугольник 11"/>
            <p:cNvSpPr/>
            <p:nvPr/>
          </p:nvSpPr>
          <p:spPr>
            <a:xfrm>
              <a:off x="153780" y="4653136"/>
              <a:ext cx="1321235" cy="360000"/>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2"/>
                  </a:solidFill>
                </a:rPr>
                <a:t>Приоритет №3</a:t>
              </a:r>
              <a:endParaRPr lang="ru-RU" sz="1200" dirty="0">
                <a:solidFill>
                  <a:schemeClr val="tx2"/>
                </a:solidFill>
              </a:endParaRPr>
            </a:p>
          </p:txBody>
        </p:sp>
        <p:sp>
          <p:nvSpPr>
            <p:cNvPr id="42" name="Овал 41"/>
            <p:cNvSpPr/>
            <p:nvPr/>
          </p:nvSpPr>
          <p:spPr>
            <a:xfrm>
              <a:off x="46534" y="3284984"/>
              <a:ext cx="807780" cy="807780"/>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34734" y="3565763"/>
              <a:ext cx="875896" cy="246221"/>
            </a:xfrm>
            <a:prstGeom prst="rect">
              <a:avLst/>
            </a:prstGeom>
            <a:noFill/>
          </p:spPr>
          <p:txBody>
            <a:bodyPr wrap="square" rtlCol="0">
              <a:spAutoFit/>
            </a:bodyPr>
            <a:lstStyle/>
            <a:p>
              <a:r>
                <a:rPr lang="ru-RU" sz="1000" dirty="0" smtClean="0">
                  <a:solidFill>
                    <a:schemeClr val="tx2"/>
                  </a:solidFill>
                </a:rPr>
                <a:t>Демография</a:t>
              </a:r>
              <a:endParaRPr lang="ru-RU" sz="1000" dirty="0">
                <a:solidFill>
                  <a:schemeClr val="tx2"/>
                </a:solidFill>
              </a:endParaRPr>
            </a:p>
          </p:txBody>
        </p:sp>
        <p:grpSp>
          <p:nvGrpSpPr>
            <p:cNvPr id="21" name="Группа 20"/>
            <p:cNvGrpSpPr/>
            <p:nvPr/>
          </p:nvGrpSpPr>
          <p:grpSpPr>
            <a:xfrm>
              <a:off x="836719" y="3573016"/>
              <a:ext cx="807780" cy="807780"/>
              <a:chOff x="836719" y="3657490"/>
              <a:chExt cx="807780" cy="807780"/>
            </a:xfrm>
          </p:grpSpPr>
          <p:sp>
            <p:nvSpPr>
              <p:cNvPr id="52" name="TextBox 51"/>
              <p:cNvSpPr txBox="1"/>
              <p:nvPr/>
            </p:nvSpPr>
            <p:spPr>
              <a:xfrm>
                <a:off x="863822" y="3963831"/>
                <a:ext cx="776336" cy="246221"/>
              </a:xfrm>
              <a:prstGeom prst="rect">
                <a:avLst/>
              </a:prstGeom>
              <a:noFill/>
            </p:spPr>
            <p:txBody>
              <a:bodyPr wrap="square" rtlCol="0">
                <a:spAutoFit/>
              </a:bodyPr>
              <a:lstStyle/>
              <a:p>
                <a:pPr algn="ctr"/>
                <a:r>
                  <a:rPr lang="ru-RU" sz="1000" dirty="0">
                    <a:solidFill>
                      <a:schemeClr val="tx2"/>
                    </a:solidFill>
                  </a:rPr>
                  <a:t>Здоровье</a:t>
                </a:r>
              </a:p>
            </p:txBody>
          </p:sp>
          <p:sp>
            <p:nvSpPr>
              <p:cNvPr id="55" name="Овал 54"/>
              <p:cNvSpPr/>
              <p:nvPr/>
            </p:nvSpPr>
            <p:spPr>
              <a:xfrm>
                <a:off x="836719" y="3657490"/>
                <a:ext cx="807780" cy="807780"/>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6" name="TextBox 55"/>
            <p:cNvSpPr txBox="1"/>
            <p:nvPr/>
          </p:nvSpPr>
          <p:spPr>
            <a:xfrm>
              <a:off x="1142346" y="5726003"/>
              <a:ext cx="776336" cy="246221"/>
            </a:xfrm>
            <a:prstGeom prst="rect">
              <a:avLst/>
            </a:prstGeom>
            <a:noFill/>
          </p:spPr>
          <p:txBody>
            <a:bodyPr wrap="square" rtlCol="0">
              <a:spAutoFit/>
            </a:bodyPr>
            <a:lstStyle/>
            <a:p>
              <a:pPr algn="ctr"/>
              <a:r>
                <a:rPr lang="ru-RU" sz="1000" dirty="0" smtClean="0">
                  <a:solidFill>
                    <a:schemeClr val="tx2"/>
                  </a:solidFill>
                </a:rPr>
                <a:t>Жилье</a:t>
              </a:r>
              <a:endParaRPr lang="ru-RU" sz="1000" dirty="0">
                <a:solidFill>
                  <a:schemeClr val="tx2"/>
                </a:solidFill>
              </a:endParaRPr>
            </a:p>
          </p:txBody>
        </p:sp>
        <p:sp>
          <p:nvSpPr>
            <p:cNvPr id="57" name="Овал 56"/>
            <p:cNvSpPr/>
            <p:nvPr/>
          </p:nvSpPr>
          <p:spPr>
            <a:xfrm>
              <a:off x="1126654" y="5445224"/>
              <a:ext cx="807780" cy="807780"/>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34566" y="5861580"/>
              <a:ext cx="807780" cy="807780"/>
            </a:xfrm>
            <a:prstGeom prst="ellipse">
              <a:avLst/>
            </a:prstGeom>
            <a:no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58"/>
            <p:cNvSpPr txBox="1"/>
            <p:nvPr/>
          </p:nvSpPr>
          <p:spPr>
            <a:xfrm>
              <a:off x="350318" y="6151137"/>
              <a:ext cx="776336" cy="246221"/>
            </a:xfrm>
            <a:prstGeom prst="rect">
              <a:avLst/>
            </a:prstGeom>
            <a:noFill/>
          </p:spPr>
          <p:txBody>
            <a:bodyPr wrap="square" rtlCol="0">
              <a:spAutoFit/>
            </a:bodyPr>
            <a:lstStyle/>
            <a:p>
              <a:pPr algn="ctr"/>
              <a:r>
                <a:rPr lang="ru-RU" sz="1000" dirty="0" smtClean="0">
                  <a:solidFill>
                    <a:schemeClr val="tx2"/>
                  </a:solidFill>
                </a:rPr>
                <a:t>Экология</a:t>
              </a:r>
              <a:endParaRPr lang="ru-RU" sz="1000" dirty="0">
                <a:solidFill>
                  <a:schemeClr val="tx2"/>
                </a:solidFill>
              </a:endParaRPr>
            </a:p>
          </p:txBody>
        </p:sp>
        <p:cxnSp>
          <p:nvCxnSpPr>
            <p:cNvPr id="17" name="Прямая соединительная линия 16"/>
            <p:cNvCxnSpPr/>
            <p:nvPr/>
          </p:nvCxnSpPr>
          <p:spPr>
            <a:xfrm flipV="1">
              <a:off x="1126654" y="4385434"/>
              <a:ext cx="517845" cy="195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1189321" y="5230172"/>
              <a:ext cx="518400" cy="121341"/>
            </a:xfrm>
            <a:prstGeom prst="line">
              <a:avLst/>
            </a:prstGeom>
          </p:spPr>
          <p:style>
            <a:lnRef idx="1">
              <a:schemeClr val="accent1"/>
            </a:lnRef>
            <a:fillRef idx="0">
              <a:schemeClr val="accent1"/>
            </a:fillRef>
            <a:effectRef idx="0">
              <a:schemeClr val="accent1"/>
            </a:effectRef>
            <a:fontRef idx="minor">
              <a:schemeClr val="tx1"/>
            </a:fontRef>
          </p:style>
        </p:cxnSp>
        <p:sp>
          <p:nvSpPr>
            <p:cNvPr id="67" name="Скругленный прямоугольник 66"/>
            <p:cNvSpPr/>
            <p:nvPr/>
          </p:nvSpPr>
          <p:spPr>
            <a:xfrm>
              <a:off x="564455" y="3284984"/>
              <a:ext cx="161149" cy="1611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1</a:t>
              </a:r>
              <a:endParaRPr lang="ru-RU" sz="1050" dirty="0">
                <a:solidFill>
                  <a:schemeClr val="tx2"/>
                </a:solidFill>
              </a:endParaRPr>
            </a:p>
          </p:txBody>
        </p:sp>
        <p:sp>
          <p:nvSpPr>
            <p:cNvPr id="89" name="Скругленный прямоугольник 88"/>
            <p:cNvSpPr/>
            <p:nvPr/>
          </p:nvSpPr>
          <p:spPr>
            <a:xfrm>
              <a:off x="1479009" y="3670358"/>
              <a:ext cx="161149" cy="1611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2"/>
                  </a:solidFill>
                </a:rPr>
                <a:t>2</a:t>
              </a:r>
            </a:p>
          </p:txBody>
        </p:sp>
        <p:sp>
          <p:nvSpPr>
            <p:cNvPr id="90" name="Скругленный прямоугольник 89"/>
            <p:cNvSpPr/>
            <p:nvPr/>
          </p:nvSpPr>
          <p:spPr>
            <a:xfrm>
              <a:off x="1747950" y="5572107"/>
              <a:ext cx="161149" cy="1611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2"/>
                  </a:solidFill>
                </a:rPr>
                <a:t>3</a:t>
              </a:r>
            </a:p>
          </p:txBody>
        </p:sp>
        <p:sp>
          <p:nvSpPr>
            <p:cNvPr id="108" name="Скругленный прямоугольник 107"/>
            <p:cNvSpPr/>
            <p:nvPr/>
          </p:nvSpPr>
          <p:spPr>
            <a:xfrm>
              <a:off x="910630" y="5932147"/>
              <a:ext cx="161149" cy="1611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4</a:t>
              </a:r>
              <a:endParaRPr lang="ru-RU" sz="1050" dirty="0">
                <a:solidFill>
                  <a:schemeClr val="tx2"/>
                </a:solidFill>
              </a:endParaRPr>
            </a:p>
          </p:txBody>
        </p:sp>
      </p:grpSp>
      <p:sp>
        <p:nvSpPr>
          <p:cNvPr id="62" name="Скругленный прямоугольник 61"/>
          <p:cNvSpPr/>
          <p:nvPr/>
        </p:nvSpPr>
        <p:spPr>
          <a:xfrm>
            <a:off x="5375126" y="5069196"/>
            <a:ext cx="779766" cy="304020"/>
          </a:xfrm>
          <a:prstGeom prst="roundRect">
            <a:avLst/>
          </a:prstGeom>
          <a:solidFill>
            <a:schemeClr val="tx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2"/>
                </a:solidFill>
              </a:rPr>
              <a:t>Задачи</a:t>
            </a:r>
            <a:endParaRPr lang="ru-RU" sz="1400" b="1" dirty="0">
              <a:solidFill>
                <a:schemeClr val="tx2"/>
              </a:solidFill>
            </a:endParaRPr>
          </a:p>
        </p:txBody>
      </p:sp>
      <p:sp>
        <p:nvSpPr>
          <p:cNvPr id="3" name="TextBox 2"/>
          <p:cNvSpPr txBox="1"/>
          <p:nvPr/>
        </p:nvSpPr>
        <p:spPr>
          <a:xfrm>
            <a:off x="2241261" y="5514789"/>
            <a:ext cx="8430732" cy="433685"/>
          </a:xfrm>
          <a:prstGeom prst="rect">
            <a:avLst/>
          </a:prstGeom>
          <a:noFill/>
        </p:spPr>
        <p:txBody>
          <a:bodyPr wrap="square" rtlCol="0">
            <a:spAutoFit/>
          </a:bodyPr>
          <a:lstStyle/>
          <a:p>
            <a:pPr>
              <a:lnSpc>
                <a:spcPts val="1000"/>
              </a:lnSpc>
            </a:pPr>
            <a:r>
              <a:rPr lang="ru-RU" sz="1000" dirty="0" smtClean="0"/>
              <a:t>внедрение </a:t>
            </a:r>
            <a:r>
              <a:rPr lang="ru-RU" sz="1000" dirty="0"/>
              <a:t>на уровнях основного общего образования </a:t>
            </a:r>
            <a:r>
              <a:rPr lang="ru-RU" sz="1000" b="1" dirty="0">
                <a:solidFill>
                  <a:schemeClr val="tx2"/>
                </a:solidFill>
              </a:rPr>
              <a:t>новых методов обучения и воспитания, образовательных технологий</a:t>
            </a:r>
            <a:r>
              <a:rPr lang="ru-RU" sz="1000" dirty="0"/>
              <a:t>, обеспечивающих освоение обучающимися базовых навыков и умений, повышение их мотивации к обучению и вовлеченности в образовательный процесс, а также обновление содержания и совершенствование методов </a:t>
            </a:r>
            <a:r>
              <a:rPr lang="ru-RU" sz="1000" b="1" dirty="0">
                <a:solidFill>
                  <a:schemeClr val="tx2"/>
                </a:solidFill>
              </a:rPr>
              <a:t>обучения предметной области «Технология»</a:t>
            </a:r>
          </a:p>
        </p:txBody>
      </p:sp>
      <p:grpSp>
        <p:nvGrpSpPr>
          <p:cNvPr id="26" name="Группа 25"/>
          <p:cNvGrpSpPr/>
          <p:nvPr/>
        </p:nvGrpSpPr>
        <p:grpSpPr>
          <a:xfrm>
            <a:off x="2012550" y="5517232"/>
            <a:ext cx="194224" cy="365193"/>
            <a:chOff x="7922309" y="6007041"/>
            <a:chExt cx="331708" cy="559558"/>
          </a:xfrm>
        </p:grpSpPr>
        <p:sp>
          <p:nvSpPr>
            <p:cNvPr id="63" name="Скругленный прямоугольник 62"/>
            <p:cNvSpPr/>
            <p:nvPr/>
          </p:nvSpPr>
          <p:spPr>
            <a:xfrm>
              <a:off x="8092868" y="6007041"/>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1</a:t>
              </a:r>
              <a:endParaRPr lang="ru-RU" sz="1050" dirty="0">
                <a:solidFill>
                  <a:schemeClr val="tx2"/>
                </a:solidFill>
              </a:endParaRPr>
            </a:p>
          </p:txBody>
        </p:sp>
        <p:pic>
          <p:nvPicPr>
            <p:cNvPr id="1026" name="Picture 2" descr="C:\Users\Рита\Pictures\CoolClips_vc080355.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2309" y="6119161"/>
              <a:ext cx="297360" cy="447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Группа 17"/>
          <p:cNvGrpSpPr/>
          <p:nvPr/>
        </p:nvGrpSpPr>
        <p:grpSpPr>
          <a:xfrm>
            <a:off x="630554" y="5949280"/>
            <a:ext cx="2872364" cy="864095"/>
            <a:chOff x="8912742" y="1844825"/>
            <a:chExt cx="2872364" cy="864095"/>
          </a:xfrm>
        </p:grpSpPr>
        <p:sp>
          <p:nvSpPr>
            <p:cNvPr id="43" name="TextBox 42"/>
            <p:cNvSpPr txBox="1"/>
            <p:nvPr/>
          </p:nvSpPr>
          <p:spPr>
            <a:xfrm>
              <a:off x="9166676" y="1847146"/>
              <a:ext cx="2618430" cy="861774"/>
            </a:xfrm>
            <a:prstGeom prst="rect">
              <a:avLst/>
            </a:prstGeom>
            <a:noFill/>
          </p:spPr>
          <p:txBody>
            <a:bodyPr wrap="square" rtlCol="0">
              <a:spAutoFit/>
            </a:bodyPr>
            <a:lstStyle/>
            <a:p>
              <a:pPr>
                <a:lnSpc>
                  <a:spcPts val="1000"/>
                </a:lnSpc>
              </a:pPr>
              <a:r>
                <a:rPr lang="ru-RU" sz="1000" dirty="0" smtClean="0"/>
                <a:t>создание </a:t>
              </a:r>
              <a:r>
                <a:rPr lang="ru-RU" sz="1000" b="1" dirty="0">
                  <a:solidFill>
                    <a:schemeClr val="tx2"/>
                  </a:solidFill>
                </a:rPr>
                <a:t>условий для раннего развития детей</a:t>
              </a:r>
              <a:r>
                <a:rPr lang="ru-RU" sz="1000" dirty="0"/>
                <a:t> в возрасте до трех лет, реализация программы психолого-педагогической, методической и консультативной помощи родителям детей, получающих дошкольное образование в семье</a:t>
              </a:r>
            </a:p>
          </p:txBody>
        </p:sp>
        <p:sp>
          <p:nvSpPr>
            <p:cNvPr id="65" name="Скругленный прямоугольник 64"/>
            <p:cNvSpPr/>
            <p:nvPr/>
          </p:nvSpPr>
          <p:spPr>
            <a:xfrm>
              <a:off x="9141850" y="1844825"/>
              <a:ext cx="105399" cy="105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2"/>
                  </a:solidFill>
                </a:rPr>
                <a:t>3</a:t>
              </a:r>
            </a:p>
          </p:txBody>
        </p:sp>
        <p:pic>
          <p:nvPicPr>
            <p:cNvPr id="1027" name="Picture 3" descr="C:\Users\Рита\Pictures\abacus.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3380" t="4160" r="13686" b="6734"/>
            <a:stretch/>
          </p:blipFill>
          <p:spPr bwMode="auto">
            <a:xfrm>
              <a:off x="8912742" y="1988840"/>
              <a:ext cx="278808" cy="3406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Группа 23"/>
          <p:cNvGrpSpPr/>
          <p:nvPr/>
        </p:nvGrpSpPr>
        <p:grpSpPr>
          <a:xfrm>
            <a:off x="6276095" y="3437284"/>
            <a:ext cx="364417" cy="302365"/>
            <a:chOff x="5203041" y="4077072"/>
            <a:chExt cx="583670" cy="482568"/>
          </a:xfrm>
        </p:grpSpPr>
        <p:sp>
          <p:nvSpPr>
            <p:cNvPr id="69" name="Скругленный прямоугольник 68"/>
            <p:cNvSpPr/>
            <p:nvPr/>
          </p:nvSpPr>
          <p:spPr>
            <a:xfrm>
              <a:off x="5625562" y="4077072"/>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6</a:t>
              </a:r>
              <a:endParaRPr lang="ru-RU" sz="1050" dirty="0">
                <a:solidFill>
                  <a:schemeClr val="tx2"/>
                </a:solidFill>
              </a:endParaRPr>
            </a:p>
          </p:txBody>
        </p:sp>
        <p:pic>
          <p:nvPicPr>
            <p:cNvPr id="1033" name="Picture 9" descr="C:\Users\Рита\Pictures\книга.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3041" y="4099434"/>
              <a:ext cx="514992" cy="460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Группа 18"/>
          <p:cNvGrpSpPr/>
          <p:nvPr/>
        </p:nvGrpSpPr>
        <p:grpSpPr>
          <a:xfrm>
            <a:off x="6334174" y="4195589"/>
            <a:ext cx="319963" cy="397792"/>
            <a:chOff x="5456713" y="4653136"/>
            <a:chExt cx="639925" cy="720080"/>
          </a:xfrm>
        </p:grpSpPr>
        <p:sp>
          <p:nvSpPr>
            <p:cNvPr id="72" name="Скругленный прямоугольник 71"/>
            <p:cNvSpPr/>
            <p:nvPr/>
          </p:nvSpPr>
          <p:spPr>
            <a:xfrm>
              <a:off x="5927922" y="4653136"/>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7</a:t>
              </a:r>
              <a:endParaRPr lang="ru-RU" sz="1050" dirty="0">
                <a:solidFill>
                  <a:schemeClr val="tx2"/>
                </a:solidFill>
              </a:endParaRPr>
            </a:p>
          </p:txBody>
        </p:sp>
        <p:pic>
          <p:nvPicPr>
            <p:cNvPr id="1034" name="Picture 10" descr="C:\Users\Рита\Pictures\graduation.png"/>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56713" y="4733291"/>
              <a:ext cx="639925" cy="6399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Группа 39"/>
          <p:cNvGrpSpPr/>
          <p:nvPr/>
        </p:nvGrpSpPr>
        <p:grpSpPr>
          <a:xfrm>
            <a:off x="6349403" y="4909446"/>
            <a:ext cx="300951" cy="440057"/>
            <a:chOff x="2590544" y="3233910"/>
            <a:chExt cx="413795" cy="605060"/>
          </a:xfrm>
        </p:grpSpPr>
        <p:sp>
          <p:nvSpPr>
            <p:cNvPr id="70" name="Скругленный прямоугольник 69"/>
            <p:cNvSpPr/>
            <p:nvPr/>
          </p:nvSpPr>
          <p:spPr>
            <a:xfrm>
              <a:off x="2797442" y="3233910"/>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8</a:t>
              </a:r>
              <a:endParaRPr lang="ru-RU" sz="1050" dirty="0">
                <a:solidFill>
                  <a:schemeClr val="tx2"/>
                </a:solidFill>
              </a:endParaRPr>
            </a:p>
          </p:txBody>
        </p:sp>
        <p:pic>
          <p:nvPicPr>
            <p:cNvPr id="1036" name="Picture 12" descr="C:\Users\Рита\Pictures\Football_2-51_icon-icons.com_72068.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0544" y="3425175"/>
              <a:ext cx="413795" cy="4137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Группа 6"/>
          <p:cNvGrpSpPr/>
          <p:nvPr/>
        </p:nvGrpSpPr>
        <p:grpSpPr>
          <a:xfrm>
            <a:off x="3828439" y="6035829"/>
            <a:ext cx="2842831" cy="733534"/>
            <a:chOff x="5628640" y="5645954"/>
            <a:chExt cx="2842831" cy="733534"/>
          </a:xfrm>
        </p:grpSpPr>
        <p:sp>
          <p:nvSpPr>
            <p:cNvPr id="48" name="TextBox 47"/>
            <p:cNvSpPr txBox="1"/>
            <p:nvPr/>
          </p:nvSpPr>
          <p:spPr>
            <a:xfrm>
              <a:off x="6016297" y="5645954"/>
              <a:ext cx="2455174" cy="733534"/>
            </a:xfrm>
            <a:prstGeom prst="rect">
              <a:avLst/>
            </a:prstGeom>
            <a:noFill/>
          </p:spPr>
          <p:txBody>
            <a:bodyPr wrap="square" rtlCol="0">
              <a:spAutoFit/>
            </a:bodyPr>
            <a:lstStyle/>
            <a:p>
              <a:pPr>
                <a:lnSpc>
                  <a:spcPts val="1000"/>
                </a:lnSpc>
              </a:pPr>
              <a:r>
                <a:rPr lang="ru-RU" sz="1000" dirty="0" smtClean="0"/>
                <a:t>создание </a:t>
              </a:r>
              <a:r>
                <a:rPr lang="ru-RU" sz="1000" dirty="0"/>
                <a:t>условий для развития наставничества </a:t>
              </a:r>
              <a:r>
                <a:rPr lang="ru-RU" sz="1000" b="1" dirty="0">
                  <a:solidFill>
                    <a:schemeClr val="tx2"/>
                  </a:solidFill>
                </a:rPr>
                <a:t>поддержки общественных инициатив </a:t>
              </a:r>
              <a:r>
                <a:rPr lang="ru-RU" sz="1000" dirty="0"/>
                <a:t>и проектов, в том числе в сфере добровольчества (</a:t>
              </a:r>
              <a:r>
                <a:rPr lang="ru-RU" sz="1000" dirty="0" err="1"/>
                <a:t>волонтерства</a:t>
              </a:r>
              <a:r>
                <a:rPr lang="ru-RU" sz="1000" dirty="0"/>
                <a:t>)</a:t>
              </a:r>
            </a:p>
          </p:txBody>
        </p:sp>
        <p:sp>
          <p:nvSpPr>
            <p:cNvPr id="73" name="Скругленный прямоугольник 72"/>
            <p:cNvSpPr/>
            <p:nvPr/>
          </p:nvSpPr>
          <p:spPr>
            <a:xfrm>
              <a:off x="5934057" y="5661248"/>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2"/>
                  </a:solidFill>
                </a:rPr>
                <a:t>9</a:t>
              </a:r>
            </a:p>
          </p:txBody>
        </p:sp>
        <p:pic>
          <p:nvPicPr>
            <p:cNvPr id="1037" name="Picture 13" descr="C:\Users\Рита\Pictures\w256h25613715677480015LightBulb.png"/>
            <p:cNvPicPr>
              <a:picLocks noChangeAspect="1" noChangeArrowheads="1"/>
            </p:cNvPicPr>
            <p:nvPr/>
          </p:nvPicPr>
          <p:blipFill>
            <a:blip r:embed="rId10" cstate="print">
              <a:duotone>
                <a:schemeClr val="accent1">
                  <a:shade val="45000"/>
                  <a:satMod val="135000"/>
                </a:schemeClr>
                <a:prstClr val="white"/>
              </a:duotone>
              <a:extLst>
                <a:ext uri="{BEBA8EAE-BF5A-486C-A8C5-ECC9F3942E4B}">
                  <a14:imgProps xmlns:a14="http://schemas.microsoft.com/office/drawing/2010/main">
                    <a14:imgLayer r:embed="rId11">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5628640" y="5781786"/>
              <a:ext cx="461870" cy="4618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Группа 14"/>
          <p:cNvGrpSpPr/>
          <p:nvPr/>
        </p:nvGrpSpPr>
        <p:grpSpPr>
          <a:xfrm>
            <a:off x="6897893" y="6045222"/>
            <a:ext cx="4381889" cy="768155"/>
            <a:chOff x="8050021" y="5445225"/>
            <a:chExt cx="4381889" cy="768155"/>
          </a:xfrm>
        </p:grpSpPr>
        <p:sp>
          <p:nvSpPr>
            <p:cNvPr id="71" name="Скругленный прямоугольник 70"/>
            <p:cNvSpPr/>
            <p:nvPr/>
          </p:nvSpPr>
          <p:spPr>
            <a:xfrm>
              <a:off x="8471470" y="5445225"/>
              <a:ext cx="526384" cy="2880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10</a:t>
              </a:r>
              <a:endParaRPr lang="ru-RU" sz="1050" dirty="0">
                <a:solidFill>
                  <a:schemeClr val="tx2"/>
                </a:solidFill>
              </a:endParaRPr>
            </a:p>
          </p:txBody>
        </p:sp>
        <p:grpSp>
          <p:nvGrpSpPr>
            <p:cNvPr id="13" name="Группа 12"/>
            <p:cNvGrpSpPr/>
            <p:nvPr/>
          </p:nvGrpSpPr>
          <p:grpSpPr>
            <a:xfrm>
              <a:off x="8050021" y="5478050"/>
              <a:ext cx="4381889" cy="735330"/>
              <a:chOff x="8050021" y="5478050"/>
              <a:chExt cx="4381889" cy="735330"/>
            </a:xfrm>
          </p:grpSpPr>
          <p:sp>
            <p:nvSpPr>
              <p:cNvPr id="47" name="TextBox 46"/>
              <p:cNvSpPr txBox="1"/>
              <p:nvPr/>
            </p:nvSpPr>
            <p:spPr>
              <a:xfrm>
                <a:off x="8771948" y="5478050"/>
                <a:ext cx="3659962" cy="735330"/>
              </a:xfrm>
              <a:prstGeom prst="rect">
                <a:avLst/>
              </a:prstGeom>
              <a:noFill/>
            </p:spPr>
            <p:txBody>
              <a:bodyPr wrap="square" rtlCol="0">
                <a:spAutoFit/>
              </a:bodyPr>
              <a:lstStyle/>
              <a:p>
                <a:pPr>
                  <a:lnSpc>
                    <a:spcPts val="1000"/>
                  </a:lnSpc>
                </a:pPr>
                <a:r>
                  <a:rPr lang="ru-RU" sz="1000" dirty="0" smtClean="0"/>
                  <a:t>увеличение </a:t>
                </a:r>
                <a:r>
                  <a:rPr lang="ru-RU" sz="1000" dirty="0"/>
                  <a:t>не менее чем в два раза </a:t>
                </a:r>
                <a:r>
                  <a:rPr lang="ru-RU" sz="1000" b="1" dirty="0" smtClean="0">
                    <a:solidFill>
                      <a:schemeClr val="tx2"/>
                    </a:solidFill>
                  </a:rPr>
                  <a:t>количества </a:t>
                </a:r>
                <a:r>
                  <a:rPr lang="ru-RU" sz="1000" b="1" dirty="0">
                    <a:solidFill>
                      <a:schemeClr val="tx2"/>
                    </a:solidFill>
                  </a:rPr>
                  <a:t>иностранных граждан</a:t>
                </a:r>
                <a:r>
                  <a:rPr lang="ru-RU" sz="1000" dirty="0"/>
                  <a:t>, обучающихся в образовательных организациях высшего образования и научных организациях, а также реализация комплекса мер по трудоустройству лучших из них в Российской Федерации</a:t>
                </a:r>
              </a:p>
            </p:txBody>
          </p:sp>
          <p:pic>
            <p:nvPicPr>
              <p:cNvPr id="1039" name="Picture 15" descr="C:\Users\Рита\Pictures\globe-blue-hi.png"/>
              <p:cNvPicPr>
                <a:picLocks noChangeAspect="1" noChangeArrowheads="1"/>
              </p:cNvPicPr>
              <p:nvPr/>
            </p:nvPicPr>
            <p:blipFill>
              <a:blip r:embed="rId12" cstate="print">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050021" y="5733256"/>
                <a:ext cx="781489" cy="41939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 name="Группа 40"/>
          <p:cNvGrpSpPr/>
          <p:nvPr/>
        </p:nvGrpSpPr>
        <p:grpSpPr>
          <a:xfrm>
            <a:off x="6324896" y="1120747"/>
            <a:ext cx="337807" cy="432048"/>
            <a:chOff x="6333463" y="1196752"/>
            <a:chExt cx="337807" cy="432048"/>
          </a:xfrm>
        </p:grpSpPr>
        <p:pic>
          <p:nvPicPr>
            <p:cNvPr id="1028" name="Picture 4" descr="C:\Users\Рита\Pictures\1-23_icon-icons.com_69207.png"/>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3463" y="1308126"/>
              <a:ext cx="320674" cy="320674"/>
            </a:xfrm>
            <a:prstGeom prst="rect">
              <a:avLst/>
            </a:prstGeom>
            <a:noFill/>
            <a:extLst>
              <a:ext uri="{909E8E84-426E-40DD-AFC4-6F175D3DCCD1}">
                <a14:hiddenFill xmlns:a14="http://schemas.microsoft.com/office/drawing/2010/main">
                  <a:solidFill>
                    <a:srgbClr val="FFFFFF"/>
                  </a:solidFill>
                </a14:hiddenFill>
              </a:ext>
            </a:extLst>
          </p:spPr>
        </p:pic>
        <p:sp>
          <p:nvSpPr>
            <p:cNvPr id="64" name="Скругленный прямоугольник 63"/>
            <p:cNvSpPr/>
            <p:nvPr/>
          </p:nvSpPr>
          <p:spPr>
            <a:xfrm>
              <a:off x="6510121" y="1196752"/>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smtClean="0">
                  <a:solidFill>
                    <a:schemeClr val="tx2"/>
                  </a:solidFill>
                </a:rPr>
                <a:t>2</a:t>
              </a:r>
              <a:endParaRPr lang="ru-RU" sz="1050" dirty="0">
                <a:solidFill>
                  <a:schemeClr val="tx2"/>
                </a:solidFill>
              </a:endParaRPr>
            </a:p>
          </p:txBody>
        </p:sp>
      </p:grpSp>
      <p:sp>
        <p:nvSpPr>
          <p:cNvPr id="27" name="Скругленный прямоугольник 26"/>
          <p:cNvSpPr/>
          <p:nvPr/>
        </p:nvSpPr>
        <p:spPr>
          <a:xfrm>
            <a:off x="6709993" y="1052736"/>
            <a:ext cx="5430907" cy="568070"/>
          </a:xfrm>
          <a:prstGeom prst="round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ru-RU" sz="1600" dirty="0">
                <a:solidFill>
                  <a:sysClr val="windowText" lastClr="000000"/>
                </a:solidFill>
              </a:rPr>
              <a:t>создание современной и безопасной </a:t>
            </a:r>
            <a:r>
              <a:rPr lang="ru-RU" sz="1600" b="1" dirty="0">
                <a:solidFill>
                  <a:schemeClr val="tx2"/>
                </a:solidFill>
              </a:rPr>
              <a:t>цифровой образовательной среды</a:t>
            </a:r>
            <a:r>
              <a:rPr lang="ru-RU" sz="1600" dirty="0">
                <a:solidFill>
                  <a:sysClr val="windowText" lastClr="000000"/>
                </a:solidFill>
              </a:rPr>
              <a:t>, обеспечивающей высокое качество и доступность образования всех видов и уровней</a:t>
            </a:r>
          </a:p>
        </p:txBody>
      </p:sp>
      <p:sp>
        <p:nvSpPr>
          <p:cNvPr id="84" name="Скругленный прямоугольник 83"/>
          <p:cNvSpPr/>
          <p:nvPr/>
        </p:nvSpPr>
        <p:spPr>
          <a:xfrm>
            <a:off x="6709993" y="1692814"/>
            <a:ext cx="5430907" cy="504056"/>
          </a:xfrm>
          <a:prstGeom prst="round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ru-RU" sz="1600" dirty="0">
                <a:solidFill>
                  <a:sysClr val="windowText" lastClr="000000"/>
                </a:solidFill>
              </a:rPr>
              <a:t>модернизация профессионального образования, в том числе посредством внедрения адаптивных , практико-ориентированных и </a:t>
            </a:r>
            <a:r>
              <a:rPr lang="ru-RU" sz="1600" b="1" dirty="0">
                <a:solidFill>
                  <a:schemeClr val="tx2"/>
                </a:solidFill>
              </a:rPr>
              <a:t>гибких образовательных программ</a:t>
            </a:r>
          </a:p>
        </p:txBody>
      </p:sp>
      <p:grpSp>
        <p:nvGrpSpPr>
          <p:cNvPr id="61" name="Группа 60"/>
          <p:cNvGrpSpPr/>
          <p:nvPr/>
        </p:nvGrpSpPr>
        <p:grpSpPr>
          <a:xfrm>
            <a:off x="6334173" y="1800671"/>
            <a:ext cx="319963" cy="288341"/>
            <a:chOff x="6334173" y="1772816"/>
            <a:chExt cx="319963" cy="288341"/>
          </a:xfrm>
        </p:grpSpPr>
        <p:sp>
          <p:nvSpPr>
            <p:cNvPr id="85" name="Скругленный прямоугольник 84"/>
            <p:cNvSpPr/>
            <p:nvPr/>
          </p:nvSpPr>
          <p:spPr>
            <a:xfrm>
              <a:off x="6576098" y="1772816"/>
              <a:ext cx="78038" cy="780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2"/>
                  </a:solidFill>
                </a:rPr>
                <a:t>4</a:t>
              </a:r>
            </a:p>
          </p:txBody>
        </p:sp>
        <p:pic>
          <p:nvPicPr>
            <p:cNvPr id="86" name="Picture 5" descr="C:\Users\Рита\Pictures\img_424736.png"/>
            <p:cNvPicPr>
              <a:picLocks noChangeAspect="1" noChangeArrowheads="1"/>
            </p:cNvPicPr>
            <p:nvPr/>
          </p:nvPicPr>
          <p:blipFill>
            <a:blip r:embed="rId15" cstate="print">
              <a:duotone>
                <a:schemeClr val="accent1">
                  <a:shade val="45000"/>
                  <a:satMod val="135000"/>
                </a:schemeClr>
                <a:prstClr val="white"/>
              </a:duotone>
              <a:extLst>
                <a:ext uri="{BEBA8EAE-BF5A-486C-A8C5-ECC9F3942E4B}">
                  <a14:imgProps xmlns:a14="http://schemas.microsoft.com/office/drawing/2010/main">
                    <a14:imgLayer r:embed="rId1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334173" y="1850162"/>
              <a:ext cx="280944" cy="2109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Группа 22"/>
          <p:cNvGrpSpPr/>
          <p:nvPr/>
        </p:nvGrpSpPr>
        <p:grpSpPr>
          <a:xfrm>
            <a:off x="6298219" y="2451939"/>
            <a:ext cx="336906" cy="449318"/>
            <a:chOff x="5303118" y="2997227"/>
            <a:chExt cx="625557" cy="834280"/>
          </a:xfrm>
        </p:grpSpPr>
        <p:sp>
          <p:nvSpPr>
            <p:cNvPr id="68" name="Скругленный прямоугольник 67"/>
            <p:cNvSpPr/>
            <p:nvPr/>
          </p:nvSpPr>
          <p:spPr>
            <a:xfrm>
              <a:off x="5718033" y="2997227"/>
              <a:ext cx="161149" cy="161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solidFill>
                    <a:schemeClr val="tx2"/>
                  </a:solidFill>
                </a:rPr>
                <a:t>5</a:t>
              </a:r>
            </a:p>
          </p:txBody>
        </p:sp>
        <p:pic>
          <p:nvPicPr>
            <p:cNvPr id="1030" name="Picture 6" descr="C:\Users\Рита\Pictures\medical-04_icon-icons.com_73919.png"/>
            <p:cNvPicPr>
              <a:picLocks noChangeAspect="1" noChangeArrowheads="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3118" y="3205950"/>
              <a:ext cx="625557" cy="625557"/>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Скругленный прямоугольник 87"/>
          <p:cNvSpPr/>
          <p:nvPr/>
        </p:nvSpPr>
        <p:spPr>
          <a:xfrm>
            <a:off x="6709992" y="2268878"/>
            <a:ext cx="5448283" cy="817205"/>
          </a:xfrm>
          <a:prstGeom prst="round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ru-RU" sz="1600" dirty="0">
                <a:solidFill>
                  <a:sysClr val="windowText" lastClr="000000"/>
                </a:solidFill>
              </a:rPr>
              <a:t>формирование эффективной системы выявления, поддержки и развития способностей и талантов у детей и молодежи, основанной на принципах справедливости, всеобщности и направленной на самоопределение и профессиональную ориентацию всех обучающихся</a:t>
            </a:r>
          </a:p>
        </p:txBody>
      </p:sp>
      <p:sp>
        <p:nvSpPr>
          <p:cNvPr id="91" name="Скругленный прямоугольник 90"/>
          <p:cNvSpPr/>
          <p:nvPr/>
        </p:nvSpPr>
        <p:spPr>
          <a:xfrm>
            <a:off x="6709993" y="3179865"/>
            <a:ext cx="5448282" cy="817205"/>
          </a:xfrm>
          <a:prstGeom prst="round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ru-RU" sz="1600" dirty="0">
                <a:solidFill>
                  <a:sysClr val="windowText" lastClr="000000"/>
                </a:solidFill>
              </a:rPr>
              <a:t>формирование системы </a:t>
            </a:r>
            <a:r>
              <a:rPr lang="ru-RU" sz="1600" b="1" dirty="0">
                <a:solidFill>
                  <a:schemeClr val="tx2"/>
                </a:solidFill>
              </a:rPr>
              <a:t>непрерывного обновления </a:t>
            </a:r>
            <a:r>
              <a:rPr lang="ru-RU" sz="1600" dirty="0">
                <a:solidFill>
                  <a:sysClr val="windowText" lastClr="000000"/>
                </a:solidFill>
              </a:rPr>
              <a:t>работающими гражданами своих профессиональных знаний и приобретения ими новых профессиональных навыков , включая компетенции в области цифровой экономики всеми желающими</a:t>
            </a:r>
          </a:p>
        </p:txBody>
      </p:sp>
      <p:sp>
        <p:nvSpPr>
          <p:cNvPr id="92" name="Скругленный прямоугольник 91"/>
          <p:cNvSpPr/>
          <p:nvPr/>
        </p:nvSpPr>
        <p:spPr>
          <a:xfrm>
            <a:off x="6709992" y="4101640"/>
            <a:ext cx="5448283" cy="615510"/>
          </a:xfrm>
          <a:prstGeom prst="round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ru-RU" sz="1600" dirty="0">
                <a:solidFill>
                  <a:sysClr val="windowText" lastClr="000000"/>
                </a:solidFill>
              </a:rPr>
              <a:t>внедрение национальной </a:t>
            </a:r>
            <a:r>
              <a:rPr lang="ru-RU" sz="1600" b="1" dirty="0">
                <a:solidFill>
                  <a:schemeClr val="tx2"/>
                </a:solidFill>
              </a:rPr>
              <a:t>системы профессионального роста</a:t>
            </a:r>
            <a:r>
              <a:rPr lang="ru-RU" sz="1600" dirty="0">
                <a:solidFill>
                  <a:sysClr val="windowText" lastClr="000000"/>
                </a:solidFill>
              </a:rPr>
              <a:t> педагогических работников, охватывающей не менее 50 % учителей образовательных организаций</a:t>
            </a:r>
          </a:p>
        </p:txBody>
      </p:sp>
      <p:sp>
        <p:nvSpPr>
          <p:cNvPr id="93" name="Скругленный прямоугольник 92"/>
          <p:cNvSpPr/>
          <p:nvPr/>
        </p:nvSpPr>
        <p:spPr>
          <a:xfrm>
            <a:off x="6742131" y="4821720"/>
            <a:ext cx="5448283" cy="615510"/>
          </a:xfrm>
          <a:prstGeom prst="roundRect">
            <a:avLst/>
          </a:prstGeom>
          <a:solidFill>
            <a:schemeClr val="accent6">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ru-RU" sz="1600" dirty="0">
                <a:solidFill>
                  <a:sysClr val="windowText" lastClr="000000"/>
                </a:solidFill>
              </a:rPr>
              <a:t>формирование системы </a:t>
            </a:r>
            <a:r>
              <a:rPr lang="ru-RU" sz="1600" b="1" dirty="0">
                <a:solidFill>
                  <a:schemeClr val="tx2"/>
                </a:solidFill>
              </a:rPr>
              <a:t>профессиональных конкурсов </a:t>
            </a:r>
            <a:r>
              <a:rPr lang="ru-RU" sz="1600" dirty="0">
                <a:solidFill>
                  <a:sysClr val="windowText" lastClr="000000"/>
                </a:solidFill>
              </a:rPr>
              <a:t>в целях предоставления гражданам возможностей для профессионального и карьерного роста</a:t>
            </a:r>
          </a:p>
        </p:txBody>
      </p:sp>
    </p:spTree>
    <p:extLst>
      <p:ext uri="{BB962C8B-B14F-4D97-AF65-F5344CB8AC3E}">
        <p14:creationId xmlns:p14="http://schemas.microsoft.com/office/powerpoint/2010/main" val="881821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255446" y="-27383"/>
            <a:ext cx="3828870" cy="6912767"/>
            <a:chOff x="8024680" y="-27383"/>
            <a:chExt cx="3828870" cy="6912767"/>
          </a:xfrm>
        </p:grpSpPr>
        <p:grpSp>
          <p:nvGrpSpPr>
            <p:cNvPr id="21" name="Группа 20"/>
            <p:cNvGrpSpPr/>
            <p:nvPr/>
          </p:nvGrpSpPr>
          <p:grpSpPr>
            <a:xfrm rot="10800000">
              <a:off x="8024680" y="-27383"/>
              <a:ext cx="3431510" cy="3528390"/>
              <a:chOff x="8422040" y="3339859"/>
              <a:chExt cx="3431510" cy="3528390"/>
            </a:xfrm>
          </p:grpSpPr>
          <p:sp>
            <p:nvSpPr>
              <p:cNvPr id="26" name="Равнобедренный треугольник 25"/>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Равнобедренный треугольник 27"/>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2" name="Группа 21"/>
            <p:cNvGrpSpPr/>
            <p:nvPr/>
          </p:nvGrpSpPr>
          <p:grpSpPr>
            <a:xfrm>
              <a:off x="8422040" y="3339859"/>
              <a:ext cx="3431510" cy="3545525"/>
              <a:chOff x="8422040" y="3339859"/>
              <a:chExt cx="3431510" cy="3545525"/>
            </a:xfrm>
          </p:grpSpPr>
          <p:sp>
            <p:nvSpPr>
              <p:cNvPr id="23" name="Равнобедренный треугольник 22"/>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Равнобедренный треугольник 24"/>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Подготовка кадров и доступность системы СПО</a:t>
            </a:r>
            <a:endPar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p:cNvSpPr>
            <a:spLocks noGrp="1"/>
          </p:cNvSpPr>
          <p:nvPr>
            <p:ph type="sldNum" sz="quarter" idx="12"/>
          </p:nvPr>
        </p:nvSpPr>
        <p:spPr/>
        <p:txBody>
          <a:bodyPr/>
          <a:lstStyle/>
          <a:p>
            <a:fld id="{29433EC7-5651-416D-8C57-687BAAC2C1FB}" type="slidenum">
              <a:rPr lang="ru-RU" smtClean="0"/>
              <a:t>3</a:t>
            </a:fld>
            <a:endParaRPr lang="ru-RU"/>
          </a:p>
        </p:txBody>
      </p:sp>
      <p:graphicFrame>
        <p:nvGraphicFramePr>
          <p:cNvPr id="40" name="Объект 11"/>
          <p:cNvGraphicFramePr>
            <a:graphicFrameLocks noGrp="1"/>
          </p:cNvGraphicFramePr>
          <p:nvPr>
            <p:ph idx="1"/>
            <p:extLst>
              <p:ext uri="{D42A27DB-BD31-4B8C-83A1-F6EECF244321}">
                <p14:modId xmlns:p14="http://schemas.microsoft.com/office/powerpoint/2010/main" val="979509690"/>
              </p:ext>
            </p:extLst>
          </p:nvPr>
        </p:nvGraphicFramePr>
        <p:xfrm>
          <a:off x="4773538" y="891254"/>
          <a:ext cx="6963816" cy="5274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Диаграмма 40"/>
          <p:cNvGraphicFramePr>
            <a:graphicFrameLocks/>
          </p:cNvGraphicFramePr>
          <p:nvPr>
            <p:extLst>
              <p:ext uri="{D42A27DB-BD31-4B8C-83A1-F6EECF244321}">
                <p14:modId xmlns:p14="http://schemas.microsoft.com/office/powerpoint/2010/main" val="291520954"/>
              </p:ext>
            </p:extLst>
          </p:nvPr>
        </p:nvGraphicFramePr>
        <p:xfrm>
          <a:off x="334566" y="1146990"/>
          <a:ext cx="3312368" cy="244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2" name="Диаграмма 41"/>
          <p:cNvGraphicFramePr>
            <a:graphicFrameLocks/>
          </p:cNvGraphicFramePr>
          <p:nvPr>
            <p:extLst>
              <p:ext uri="{D42A27DB-BD31-4B8C-83A1-F6EECF244321}">
                <p14:modId xmlns:p14="http://schemas.microsoft.com/office/powerpoint/2010/main" val="1363648978"/>
              </p:ext>
            </p:extLst>
          </p:nvPr>
        </p:nvGraphicFramePr>
        <p:xfrm>
          <a:off x="2018384" y="966738"/>
          <a:ext cx="4680519" cy="2894310"/>
        </p:xfrm>
        <a:graphic>
          <a:graphicData uri="http://schemas.openxmlformats.org/drawingml/2006/chart">
            <c:chart xmlns:c="http://schemas.openxmlformats.org/drawingml/2006/chart" xmlns:r="http://schemas.openxmlformats.org/officeDocument/2006/relationships" r:id="rId6"/>
          </a:graphicData>
        </a:graphic>
      </p:graphicFrame>
      <p:sp>
        <p:nvSpPr>
          <p:cNvPr id="43" name="TextBox 42"/>
          <p:cNvSpPr txBox="1"/>
          <p:nvPr/>
        </p:nvSpPr>
        <p:spPr>
          <a:xfrm>
            <a:off x="526767" y="3113452"/>
            <a:ext cx="4371527" cy="307777"/>
          </a:xfrm>
          <a:prstGeom prst="rect">
            <a:avLst/>
          </a:prstGeom>
          <a:noFill/>
        </p:spPr>
        <p:txBody>
          <a:bodyPr wrap="square" rtlCol="0">
            <a:spAutoFit/>
          </a:bodyPr>
          <a:lstStyle/>
          <a:p>
            <a:r>
              <a:rPr lang="ru-RU" sz="1400" b="1" dirty="0" smtClean="0">
                <a:solidFill>
                  <a:schemeClr val="tx2"/>
                </a:solidFill>
                <a:ea typeface="Verdana" panose="020B0604030504040204" pitchFamily="34" charset="0"/>
                <a:cs typeface="Verdana" panose="020B0604030504040204" pitchFamily="34" charset="0"/>
              </a:rPr>
              <a:t>Инженерное дело, технологии и технические науки</a:t>
            </a:r>
            <a:endParaRPr lang="ru-RU" sz="2000" b="1" dirty="0">
              <a:solidFill>
                <a:schemeClr val="tx2"/>
              </a:solidFill>
              <a:ea typeface="Verdana" panose="020B0604030504040204" pitchFamily="34" charset="0"/>
              <a:cs typeface="Verdana" panose="020B0604030504040204" pitchFamily="34" charset="0"/>
            </a:endParaRPr>
          </a:p>
        </p:txBody>
      </p:sp>
      <p:sp>
        <p:nvSpPr>
          <p:cNvPr id="44" name="Прямоугольник 43"/>
          <p:cNvSpPr/>
          <p:nvPr/>
        </p:nvSpPr>
        <p:spPr>
          <a:xfrm>
            <a:off x="334566" y="3212976"/>
            <a:ext cx="144016" cy="1440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rgbClr val="00009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5" name="Таблица 44"/>
          <p:cNvGraphicFramePr>
            <a:graphicFrameLocks noGrp="1"/>
          </p:cNvGraphicFramePr>
          <p:nvPr>
            <p:extLst>
              <p:ext uri="{D42A27DB-BD31-4B8C-83A1-F6EECF244321}">
                <p14:modId xmlns:p14="http://schemas.microsoft.com/office/powerpoint/2010/main" val="903446949"/>
              </p:ext>
            </p:extLst>
          </p:nvPr>
        </p:nvGraphicFramePr>
        <p:xfrm>
          <a:off x="445908" y="3767992"/>
          <a:ext cx="4107798" cy="2901368"/>
        </p:xfrm>
        <a:graphic>
          <a:graphicData uri="http://schemas.openxmlformats.org/drawingml/2006/table">
            <a:tbl>
              <a:tblPr firstRow="1" bandRow="1">
                <a:tableStyleId>{2D5ABB26-0587-4C30-8999-92F81FD0307C}</a:tableStyleId>
              </a:tblPr>
              <a:tblGrid>
                <a:gridCol w="262401"/>
                <a:gridCol w="721792"/>
                <a:gridCol w="3123605"/>
              </a:tblGrid>
              <a:tr h="489900">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400" b="1" kern="1200" dirty="0" smtClean="0">
                          <a:solidFill>
                            <a:schemeClr val="tx1"/>
                          </a:solidFill>
                          <a:latin typeface="+mn-lt"/>
                          <a:ea typeface="+mn-ea"/>
                          <a:cs typeface="+mn-cs"/>
                        </a:rPr>
                        <a:t>3,7</a:t>
                      </a:r>
                      <a:r>
                        <a:rPr lang="en-US" altLang="ru-RU" sz="1400" b="1" kern="1200" dirty="0" smtClean="0">
                          <a:solidFill>
                            <a:schemeClr val="tx1"/>
                          </a:solidFill>
                          <a:latin typeface="+mn-lt"/>
                          <a:ea typeface="+mn-ea"/>
                          <a:cs typeface="+mn-cs"/>
                        </a:rPr>
                        <a:t>9</a:t>
                      </a:r>
                      <a:endParaRPr lang="ru-RU" sz="14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400" kern="1200" dirty="0" smtClean="0">
                          <a:solidFill>
                            <a:schemeClr val="tx1"/>
                          </a:solidFill>
                          <a:latin typeface="+mn-lt"/>
                          <a:ea typeface="+mn-ea"/>
                          <a:cs typeface="Times New Roman" pitchFamily="18" charset="0"/>
                        </a:rPr>
                        <a:t>средний балл аттестата</a:t>
                      </a:r>
                      <a:endParaRPr lang="ru-RU" sz="14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4542">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smtClean="0">
                          <a:solidFill>
                            <a:schemeClr val="tx1"/>
                          </a:solidFill>
                          <a:latin typeface="+mn-lt"/>
                          <a:ea typeface="+mn-ea"/>
                          <a:cs typeface="+mn-cs"/>
                        </a:rPr>
                        <a:t>74</a:t>
                      </a:r>
                      <a:endParaRPr lang="ru-RU" sz="14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400" kern="1200" dirty="0" smtClean="0">
                          <a:solidFill>
                            <a:schemeClr val="tx1"/>
                          </a:solidFill>
                          <a:latin typeface="+mn-lt"/>
                          <a:ea typeface="+mn-ea"/>
                          <a:cs typeface="Times New Roman" pitchFamily="18" charset="0"/>
                        </a:rPr>
                        <a:t>обучаются </a:t>
                      </a:r>
                    </a:p>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400" kern="1200" dirty="0" smtClean="0">
                          <a:solidFill>
                            <a:schemeClr val="tx1"/>
                          </a:solidFill>
                          <a:latin typeface="+mn-lt"/>
                          <a:ea typeface="+mn-ea"/>
                          <a:cs typeface="Times New Roman" pitchFamily="18" charset="0"/>
                        </a:rPr>
                        <a:t>на базе 9 классов,%</a:t>
                      </a:r>
                      <a:endParaRPr lang="ru-RU" sz="14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75570">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400" b="1" kern="1200" dirty="0" smtClean="0">
                          <a:solidFill>
                            <a:schemeClr val="tx1"/>
                          </a:solidFill>
                          <a:latin typeface="+mn-lt"/>
                          <a:ea typeface="+mn-ea"/>
                          <a:cs typeface="+mn-cs"/>
                        </a:rPr>
                        <a:t>28</a:t>
                      </a:r>
                      <a:r>
                        <a:rPr lang="en-US" altLang="ru-RU" sz="1400" b="1" kern="1200" dirty="0" smtClean="0">
                          <a:solidFill>
                            <a:schemeClr val="tx1"/>
                          </a:solidFill>
                          <a:latin typeface="+mn-lt"/>
                          <a:ea typeface="+mn-ea"/>
                          <a:cs typeface="+mn-cs"/>
                        </a:rPr>
                        <a:t>,</a:t>
                      </a:r>
                      <a:r>
                        <a:rPr lang="ru-RU" altLang="ru-RU" sz="1400" b="1" kern="1200" dirty="0" smtClean="0">
                          <a:solidFill>
                            <a:schemeClr val="tx1"/>
                          </a:solidFill>
                          <a:latin typeface="+mn-lt"/>
                          <a:ea typeface="+mn-ea"/>
                          <a:cs typeface="+mn-cs"/>
                        </a:rPr>
                        <a:t>5</a:t>
                      </a:r>
                      <a:endParaRPr lang="ru-RU" sz="14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altLang="ru-RU" sz="1400" kern="1200" dirty="0" smtClean="0">
                          <a:solidFill>
                            <a:schemeClr val="tx1"/>
                          </a:solidFill>
                          <a:latin typeface="+mn-lt"/>
                          <a:ea typeface="+mn-ea"/>
                          <a:cs typeface="Times New Roman" pitchFamily="18" charset="0"/>
                        </a:rPr>
                        <a:t>получают социальную стипендию,%</a:t>
                      </a:r>
                      <a:endParaRPr lang="ru-RU" sz="14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11966">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25,1</a:t>
                      </a:r>
                      <a:endParaRPr lang="ru-RU" sz="14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kern="1200" dirty="0" smtClean="0">
                          <a:solidFill>
                            <a:schemeClr val="tx1"/>
                          </a:solidFill>
                          <a:latin typeface="+mn-lt"/>
                          <a:ea typeface="+mn-ea"/>
                          <a:cs typeface="Times New Roman" pitchFamily="18" charset="0"/>
                        </a:rPr>
                        <a:t>инвалиды и лица с ОВЗ, </a:t>
                      </a:r>
                    </a:p>
                    <a:p>
                      <a:pPr marL="0" marR="0" indent="0" algn="l" defTabSz="914400" rtl="0" eaLnBrk="1" fontAlgn="auto" latinLnBrk="0" hangingPunct="1">
                        <a:lnSpc>
                          <a:spcPct val="70000"/>
                        </a:lnSpc>
                        <a:spcBef>
                          <a:spcPts val="0"/>
                        </a:spcBef>
                        <a:spcAft>
                          <a:spcPts val="0"/>
                        </a:spcAft>
                        <a:buClrTx/>
                        <a:buSzTx/>
                        <a:buFontTx/>
                        <a:buNone/>
                        <a:tabLst/>
                        <a:defRPr/>
                      </a:pPr>
                      <a:r>
                        <a:rPr lang="ru-RU" sz="1400" kern="1200" dirty="0" smtClean="0">
                          <a:solidFill>
                            <a:schemeClr val="tx1"/>
                          </a:solidFill>
                          <a:latin typeface="+mn-lt"/>
                          <a:ea typeface="+mn-ea"/>
                          <a:cs typeface="Times New Roman" pitchFamily="18" charset="0"/>
                        </a:rPr>
                        <a:t>тыс. чел.</a:t>
                      </a:r>
                      <a:endParaRPr lang="ru-RU" sz="14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99390">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tx1"/>
                          </a:solidFill>
                          <a:latin typeface="+mn-lt"/>
                          <a:ea typeface="+mn-ea"/>
                          <a:cs typeface="+mn-cs"/>
                        </a:rPr>
                        <a:t>73,9</a:t>
                      </a:r>
                      <a:endParaRPr lang="ru-RU" sz="14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kern="1200" dirty="0" smtClean="0">
                          <a:solidFill>
                            <a:schemeClr val="tx1"/>
                          </a:solidFill>
                          <a:latin typeface="+mn-lt"/>
                          <a:ea typeface="+mn-ea"/>
                          <a:cs typeface="Times New Roman" pitchFamily="18" charset="0"/>
                        </a:rPr>
                        <a:t>Бюджетное</a:t>
                      </a:r>
                      <a:r>
                        <a:rPr lang="ru-RU" sz="1400" kern="1200" baseline="0" dirty="0" smtClean="0">
                          <a:solidFill>
                            <a:schemeClr val="tx1"/>
                          </a:solidFill>
                          <a:latin typeface="+mn-lt"/>
                          <a:ea typeface="+mn-ea"/>
                          <a:cs typeface="Times New Roman" pitchFamily="18" charset="0"/>
                        </a:rPr>
                        <a:t> обучение</a:t>
                      </a:r>
                      <a:endParaRPr lang="ru-RU" sz="14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6" name="Таблица 45"/>
          <p:cNvGraphicFramePr>
            <a:graphicFrameLocks noGrp="1"/>
          </p:cNvGraphicFramePr>
          <p:nvPr>
            <p:extLst>
              <p:ext uri="{D42A27DB-BD31-4B8C-83A1-F6EECF244321}">
                <p14:modId xmlns:p14="http://schemas.microsoft.com/office/powerpoint/2010/main" val="3122413190"/>
              </p:ext>
            </p:extLst>
          </p:nvPr>
        </p:nvGraphicFramePr>
        <p:xfrm>
          <a:off x="4943078" y="4221088"/>
          <a:ext cx="6879337" cy="2348156"/>
        </p:xfrm>
        <a:graphic>
          <a:graphicData uri="http://schemas.openxmlformats.org/drawingml/2006/table">
            <a:tbl>
              <a:tblPr firstRow="1" bandRow="1">
                <a:tableStyleId>{5C22544A-7EE6-4342-B048-85BDC9FD1C3A}</a:tableStyleId>
              </a:tblPr>
              <a:tblGrid>
                <a:gridCol w="2474085"/>
                <a:gridCol w="1244134"/>
                <a:gridCol w="1334638"/>
                <a:gridCol w="1826480"/>
              </a:tblGrid>
              <a:tr h="561230">
                <a:tc>
                  <a:txBody>
                    <a:bodyPr/>
                    <a:lstStyle/>
                    <a:p>
                      <a:pPr algn="ctr">
                        <a:lnSpc>
                          <a:spcPct val="70000"/>
                        </a:lnSpc>
                      </a:pPr>
                      <a:r>
                        <a:rPr lang="ru-RU" sz="1200" b="1" kern="1200" baseline="0" dirty="0" smtClean="0">
                          <a:solidFill>
                            <a:sysClr val="windowText" lastClr="000000"/>
                          </a:solidFill>
                        </a:rPr>
                        <a:t>Подготовка кадров:</a:t>
                      </a:r>
                      <a:endParaRPr lang="ru-RU" sz="1200" b="1" kern="1200" baseline="0" dirty="0">
                        <a:solidFill>
                          <a:sysClr val="windowText" lastClr="000000"/>
                        </a:solidFill>
                        <a:latin typeface="+mn-lt"/>
                        <a:ea typeface="+mn-ea"/>
                        <a:cs typeface="+mn-cs"/>
                      </a:endParaRPr>
                    </a:p>
                  </a:txBody>
                  <a:tcPr marL="99060" marR="99060" marT="54864" marB="54864" anchor="ctr">
                    <a:lnB w="12700" cap="flat" cmpd="sng" algn="ctr">
                      <a:solidFill>
                        <a:schemeClr val="tx2">
                          <a:lumMod val="40000"/>
                          <a:lumOff val="6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70000"/>
                        </a:lnSpc>
                      </a:pPr>
                      <a:r>
                        <a:rPr lang="ru-RU" sz="1200" b="1" kern="1200" dirty="0" smtClean="0">
                          <a:solidFill>
                            <a:sysClr val="windowText" lastClr="000000"/>
                          </a:solidFill>
                        </a:rPr>
                        <a:t>Количество ОО, шт.</a:t>
                      </a:r>
                      <a:endParaRPr lang="ru-RU" sz="1200" b="1" kern="1200" dirty="0">
                        <a:solidFill>
                          <a:sysClr val="windowText" lastClr="000000"/>
                        </a:solidFill>
                        <a:latin typeface="+mn-lt"/>
                        <a:ea typeface="+mn-ea"/>
                        <a:cs typeface="+mn-cs"/>
                      </a:endParaRPr>
                    </a:p>
                  </a:txBody>
                  <a:tcPr marL="99060" marR="99060" marT="54864" marB="54864" anchor="ctr">
                    <a:lnB w="12700" cap="flat" cmpd="sng" algn="ctr">
                      <a:solidFill>
                        <a:schemeClr val="tx2">
                          <a:lumMod val="40000"/>
                          <a:lumOff val="6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70000"/>
                        </a:lnSpc>
                      </a:pPr>
                      <a:r>
                        <a:rPr lang="ru-RU" sz="1200" b="1" kern="1200" dirty="0" smtClean="0">
                          <a:solidFill>
                            <a:sysClr val="windowText" lastClr="000000"/>
                          </a:solidFill>
                        </a:rPr>
                        <a:t>Средний контингент ОО, чел.</a:t>
                      </a:r>
                      <a:endParaRPr lang="ru-RU" sz="1200" b="1" kern="1200" dirty="0">
                        <a:solidFill>
                          <a:sysClr val="windowText" lastClr="000000"/>
                        </a:solidFill>
                        <a:latin typeface="+mn-lt"/>
                        <a:ea typeface="+mn-ea"/>
                        <a:cs typeface="+mn-cs"/>
                      </a:endParaRPr>
                    </a:p>
                  </a:txBody>
                  <a:tcPr marL="99060" marR="99060" marT="54864" marB="54864" anchor="ctr">
                    <a:lnB w="12700" cap="flat" cmpd="sng" algn="ctr">
                      <a:solidFill>
                        <a:schemeClr val="tx2">
                          <a:lumMod val="40000"/>
                          <a:lumOff val="60000"/>
                        </a:schemeClr>
                      </a:solidFill>
                      <a:prstDash val="solid"/>
                      <a:round/>
                      <a:headEnd type="none" w="med" len="med"/>
                      <a:tailEnd type="none" w="med" len="med"/>
                    </a:lnB>
                    <a:solidFill>
                      <a:schemeClr val="accent6">
                        <a:lumMod val="40000"/>
                        <a:lumOff val="60000"/>
                      </a:schemeClr>
                    </a:solidFill>
                  </a:tcPr>
                </a:tc>
                <a:tc>
                  <a:txBody>
                    <a:bodyPr/>
                    <a:lstStyle/>
                    <a:p>
                      <a:pPr algn="ctr">
                        <a:lnSpc>
                          <a:spcPct val="70000"/>
                        </a:lnSpc>
                      </a:pPr>
                      <a:r>
                        <a:rPr lang="ru-RU" sz="1200" b="1" kern="1200" dirty="0" smtClean="0">
                          <a:solidFill>
                            <a:sysClr val="windowText" lastClr="000000"/>
                          </a:solidFill>
                        </a:rPr>
                        <a:t>Объем средств в расчете на 1 ОО, млн. руб.</a:t>
                      </a:r>
                      <a:endParaRPr lang="ru-RU" sz="1200" b="1" kern="1200" dirty="0">
                        <a:solidFill>
                          <a:sysClr val="windowText" lastClr="000000"/>
                        </a:solidFill>
                        <a:latin typeface="+mn-lt"/>
                        <a:ea typeface="+mn-ea"/>
                        <a:cs typeface="+mn-cs"/>
                      </a:endParaRPr>
                    </a:p>
                  </a:txBody>
                  <a:tcPr marL="99060" marR="99060" marT="54864" marB="54864" anchor="ctr">
                    <a:lnB w="12700" cap="flat" cmpd="sng" algn="ctr">
                      <a:solidFill>
                        <a:schemeClr val="tx2">
                          <a:lumMod val="40000"/>
                          <a:lumOff val="60000"/>
                        </a:schemeClr>
                      </a:solidFill>
                      <a:prstDash val="solid"/>
                      <a:round/>
                      <a:headEnd type="none" w="med" len="med"/>
                      <a:tailEnd type="none" w="med" len="med"/>
                    </a:lnB>
                    <a:solidFill>
                      <a:schemeClr val="accent6">
                        <a:lumMod val="40000"/>
                        <a:lumOff val="60000"/>
                      </a:schemeClr>
                    </a:solidFill>
                  </a:tcPr>
                </a:tc>
              </a:tr>
              <a:tr h="543342">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600" b="0" kern="1200" dirty="0" smtClean="0"/>
                        <a:t>Технический профиль</a:t>
                      </a:r>
                      <a:endParaRPr lang="ru-RU" sz="1600" b="0"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lnSpc>
                          <a:spcPct val="70000"/>
                        </a:lnSpc>
                      </a:pPr>
                      <a:r>
                        <a:rPr lang="ru-RU" sz="1600" b="1" kern="1200" dirty="0" smtClean="0"/>
                        <a:t>2532</a:t>
                      </a:r>
                      <a:endParaRPr lang="ru-RU" sz="1600" b="1" kern="1200" dirty="0">
                        <a:solidFill>
                          <a:schemeClr val="tx1"/>
                        </a:solidFill>
                        <a:latin typeface="+mn-lt"/>
                        <a:ea typeface="+mn-ea"/>
                        <a:cs typeface="+mn-cs"/>
                      </a:endParaRPr>
                    </a:p>
                  </a:txBody>
                  <a:tcPr marL="10319" marR="10319" marT="1143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lnSpc>
                          <a:spcPct val="70000"/>
                        </a:lnSpc>
                      </a:pPr>
                      <a:r>
                        <a:rPr lang="ru-RU" sz="1600" b="1" kern="1200" dirty="0" smtClean="0"/>
                        <a:t>560</a:t>
                      </a:r>
                      <a:endParaRPr lang="ru-RU" sz="1600" b="1"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lnSpc>
                          <a:spcPct val="70000"/>
                        </a:lnSpc>
                      </a:pPr>
                      <a:r>
                        <a:rPr lang="ru-RU" sz="1600" b="1" kern="1200" dirty="0" smtClean="0"/>
                        <a:t>127,5</a:t>
                      </a:r>
                      <a:endParaRPr lang="ru-RU" sz="1600" b="1"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r>
              <a:tr h="360040">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600" b="0" kern="1200" dirty="0" smtClean="0"/>
                        <a:t>Социальная сфера (культура, здравоохранение, образование)</a:t>
                      </a:r>
                      <a:endParaRPr lang="ru-RU" sz="1600" b="0" kern="1200" dirty="0" smtClean="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lnSpc>
                          <a:spcPct val="70000"/>
                        </a:lnSpc>
                      </a:pPr>
                      <a:r>
                        <a:rPr lang="ru-RU" sz="1600" b="1" kern="1200" dirty="0" smtClean="0"/>
                        <a:t>910</a:t>
                      </a:r>
                      <a:endParaRPr lang="ru-RU" sz="1600" b="1" kern="1200" dirty="0">
                        <a:solidFill>
                          <a:schemeClr val="tx1"/>
                        </a:solidFill>
                        <a:latin typeface="+mn-lt"/>
                        <a:ea typeface="+mn-ea"/>
                        <a:cs typeface="+mn-cs"/>
                      </a:endParaRPr>
                    </a:p>
                  </a:txBody>
                  <a:tcPr marL="10319" marR="10319" marT="1143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lnSpc>
                          <a:spcPct val="70000"/>
                        </a:lnSpc>
                      </a:pPr>
                      <a:r>
                        <a:rPr lang="ru-RU" sz="1600" b="1" kern="1200" dirty="0" smtClean="0"/>
                        <a:t>562</a:t>
                      </a:r>
                      <a:endParaRPr lang="ru-RU" sz="1600" b="1"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lnSpc>
                          <a:spcPct val="70000"/>
                        </a:lnSpc>
                      </a:pPr>
                      <a:r>
                        <a:rPr lang="ru-RU" sz="1600" b="1" kern="1200" dirty="0" smtClean="0"/>
                        <a:t>11,4 </a:t>
                      </a:r>
                      <a:endParaRPr lang="ru-RU" sz="1600" b="1"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r>
              <a:tr h="432048">
                <a:tc>
                  <a:txBody>
                    <a:bodyPr/>
                    <a:lstStyle/>
                    <a:p>
                      <a:pPr algn="l">
                        <a:lnSpc>
                          <a:spcPct val="70000"/>
                        </a:lnSpc>
                      </a:pPr>
                      <a:r>
                        <a:rPr lang="ru-RU" sz="1600" b="0" kern="1200" dirty="0" smtClean="0"/>
                        <a:t>Сфера услуг, экономики и управления</a:t>
                      </a:r>
                      <a:endParaRPr lang="ru-RU" sz="1600" b="0"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lnSpc>
                          <a:spcPct val="70000"/>
                        </a:lnSpc>
                      </a:pPr>
                      <a:r>
                        <a:rPr lang="ru-RU" sz="1600" b="1" kern="1200" dirty="0" smtClean="0"/>
                        <a:t>514</a:t>
                      </a:r>
                      <a:endParaRPr lang="ru-RU" sz="1600" b="1" kern="1200" dirty="0">
                        <a:solidFill>
                          <a:schemeClr val="tx1"/>
                        </a:solidFill>
                        <a:latin typeface="+mn-lt"/>
                        <a:ea typeface="+mn-ea"/>
                        <a:cs typeface="+mn-cs"/>
                      </a:endParaRPr>
                    </a:p>
                  </a:txBody>
                  <a:tcPr marL="10319" marR="10319" marT="1143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lnSpc>
                          <a:spcPct val="70000"/>
                        </a:lnSpc>
                      </a:pPr>
                      <a:r>
                        <a:rPr lang="ru-RU" sz="1600" b="1" kern="1200" dirty="0" smtClean="0"/>
                        <a:t>851</a:t>
                      </a:r>
                      <a:endParaRPr lang="ru-RU" sz="1600" b="1"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lnSpc>
                          <a:spcPct val="70000"/>
                        </a:lnSpc>
                      </a:pPr>
                      <a:r>
                        <a:rPr lang="ru-RU" sz="1600" b="1" kern="1200" dirty="0" smtClean="0"/>
                        <a:t>21 </a:t>
                      </a:r>
                      <a:endParaRPr lang="ru-RU" sz="1600" b="1" kern="1200" dirty="0">
                        <a:solidFill>
                          <a:schemeClr val="tx1"/>
                        </a:solidFill>
                        <a:latin typeface="+mn-lt"/>
                        <a:ea typeface="+mn-ea"/>
                        <a:cs typeface="+mn-cs"/>
                      </a:endParaRPr>
                    </a:p>
                  </a:txBody>
                  <a:tcPr marL="99060" marR="99060" marT="54864" marB="54864"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27043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255446" y="-27383"/>
            <a:ext cx="3828870" cy="6912767"/>
            <a:chOff x="8024680" y="-27383"/>
            <a:chExt cx="3828870" cy="6912767"/>
          </a:xfrm>
        </p:grpSpPr>
        <p:grpSp>
          <p:nvGrpSpPr>
            <p:cNvPr id="21" name="Группа 20"/>
            <p:cNvGrpSpPr/>
            <p:nvPr/>
          </p:nvGrpSpPr>
          <p:grpSpPr>
            <a:xfrm rot="10800000">
              <a:off x="8024680" y="-27383"/>
              <a:ext cx="3431510" cy="3528390"/>
              <a:chOff x="8422040" y="3339859"/>
              <a:chExt cx="3431510" cy="3528390"/>
            </a:xfrm>
          </p:grpSpPr>
          <p:sp>
            <p:nvSpPr>
              <p:cNvPr id="26" name="Равнобедренный треугольник 25"/>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Равнобедренный треугольник 27"/>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2" name="Группа 21"/>
            <p:cNvGrpSpPr/>
            <p:nvPr/>
          </p:nvGrpSpPr>
          <p:grpSpPr>
            <a:xfrm>
              <a:off x="8422040" y="3339859"/>
              <a:ext cx="3431510" cy="3545525"/>
              <a:chOff x="8422040" y="3339859"/>
              <a:chExt cx="3431510" cy="3545525"/>
            </a:xfrm>
          </p:grpSpPr>
          <p:sp>
            <p:nvSpPr>
              <p:cNvPr id="23" name="Равнобедренный треугольник 22"/>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Равнобедренный треугольник 24"/>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Ресурсное обеспечение СПО</a:t>
            </a:r>
            <a:endPar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p:cNvSpPr>
            <a:spLocks noGrp="1"/>
          </p:cNvSpPr>
          <p:nvPr>
            <p:ph type="sldNum" sz="quarter" idx="12"/>
          </p:nvPr>
        </p:nvSpPr>
        <p:spPr/>
        <p:txBody>
          <a:bodyPr/>
          <a:lstStyle/>
          <a:p>
            <a:fld id="{29433EC7-5651-416D-8C57-687BAAC2C1FB}" type="slidenum">
              <a:rPr lang="ru-RU" smtClean="0"/>
              <a:t>4</a:t>
            </a:fld>
            <a:endParaRPr lang="ru-RU"/>
          </a:p>
        </p:txBody>
      </p:sp>
      <p:sp>
        <p:nvSpPr>
          <p:cNvPr id="29" name="Скругленный прямоугольник 28"/>
          <p:cNvSpPr/>
          <p:nvPr/>
        </p:nvSpPr>
        <p:spPr>
          <a:xfrm>
            <a:off x="107504" y="1176905"/>
            <a:ext cx="7499870" cy="2108079"/>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Поручение Президента Российской Федерации от 27 декабря 2018 г. № 321ГС</a:t>
            </a:r>
          </a:p>
          <a:p>
            <a:pPr algn="ctr"/>
            <a:r>
              <a:rPr lang="ru-RU" sz="1600" dirty="0" smtClean="0">
                <a:solidFill>
                  <a:schemeClr val="tx1"/>
                </a:solidFill>
              </a:rPr>
              <a:t>Поручение Правительства Российской Федерации </a:t>
            </a:r>
          </a:p>
          <a:p>
            <a:pPr algn="ctr"/>
            <a:r>
              <a:rPr lang="ru-RU" sz="1600" dirty="0" smtClean="0">
                <a:solidFill>
                  <a:schemeClr val="tx1"/>
                </a:solidFill>
              </a:rPr>
              <a:t>от 2 марта 2018 г. № ИШ-П13 -1173</a:t>
            </a:r>
          </a:p>
          <a:p>
            <a:pPr algn="ctr"/>
            <a:r>
              <a:rPr lang="ru-RU" sz="1600" i="1" dirty="0" smtClean="0">
                <a:solidFill>
                  <a:schemeClr val="tx2"/>
                </a:solidFill>
              </a:rPr>
              <a:t>«… обеспечить внедрение </a:t>
            </a:r>
            <a:r>
              <a:rPr lang="ru-RU" sz="1600" i="1" dirty="0">
                <a:solidFill>
                  <a:schemeClr val="tx2"/>
                </a:solidFill>
              </a:rPr>
              <a:t>программы модернизации образовательных организаций, реализующих образовательные программы среднего профессионального образования, в целях устранения дефицита квалифицированных рабочих </a:t>
            </a:r>
            <a:r>
              <a:rPr lang="ru-RU" sz="1600" i="1" dirty="0" smtClean="0">
                <a:solidFill>
                  <a:schemeClr val="tx2"/>
                </a:solidFill>
              </a:rPr>
              <a:t>кадров»</a:t>
            </a:r>
            <a:endParaRPr lang="ru-RU" sz="1600" i="1" dirty="0">
              <a:solidFill>
                <a:schemeClr val="tx2"/>
              </a:solidFill>
            </a:endParaRPr>
          </a:p>
        </p:txBody>
      </p:sp>
      <p:graphicFrame>
        <p:nvGraphicFramePr>
          <p:cNvPr id="30" name="Таблица 29"/>
          <p:cNvGraphicFramePr>
            <a:graphicFrameLocks noGrp="1"/>
          </p:cNvGraphicFramePr>
          <p:nvPr>
            <p:extLst>
              <p:ext uri="{D42A27DB-BD31-4B8C-83A1-F6EECF244321}">
                <p14:modId xmlns:p14="http://schemas.microsoft.com/office/powerpoint/2010/main" val="2253059095"/>
              </p:ext>
            </p:extLst>
          </p:nvPr>
        </p:nvGraphicFramePr>
        <p:xfrm>
          <a:off x="110149" y="4361293"/>
          <a:ext cx="7281201" cy="2242238"/>
        </p:xfrm>
        <a:graphic>
          <a:graphicData uri="http://schemas.openxmlformats.org/drawingml/2006/table">
            <a:tbl>
              <a:tblPr firstRow="1" bandRow="1">
                <a:tableStyleId>{5C22544A-7EE6-4342-B048-85BDC9FD1C3A}</a:tableStyleId>
              </a:tblPr>
              <a:tblGrid>
                <a:gridCol w="3014259"/>
                <a:gridCol w="2289579"/>
                <a:gridCol w="1977363"/>
              </a:tblGrid>
              <a:tr h="692929">
                <a:tc>
                  <a:txBody>
                    <a:bodyPr/>
                    <a:lstStyle/>
                    <a:p>
                      <a:pPr algn="ctr">
                        <a:lnSpc>
                          <a:spcPct val="90000"/>
                        </a:lnSpc>
                      </a:pPr>
                      <a:r>
                        <a:rPr lang="ru-RU" sz="1400" dirty="0" smtClean="0">
                          <a:solidFill>
                            <a:schemeClr val="tx1"/>
                          </a:solidFill>
                        </a:rPr>
                        <a:t>Профиль образовательной</a:t>
                      </a:r>
                      <a:r>
                        <a:rPr lang="ru-RU" sz="1400" baseline="0" dirty="0" smtClean="0">
                          <a:solidFill>
                            <a:schemeClr val="tx1"/>
                          </a:solidFill>
                        </a:rPr>
                        <a:t> организации</a:t>
                      </a:r>
                      <a:endParaRPr lang="ru-RU" sz="1400" dirty="0">
                        <a:solidFill>
                          <a:schemeClr val="tx1"/>
                        </a:solidFill>
                      </a:endParaRPr>
                    </a:p>
                  </a:txBody>
                  <a:tcPr anchor="ctr">
                    <a:lnB w="12700" cap="flat" cmpd="sng" algn="ctr">
                      <a:solidFill>
                        <a:schemeClr val="tx2">
                          <a:lumMod val="40000"/>
                          <a:lumOff val="60000"/>
                        </a:schemeClr>
                      </a:solidFill>
                      <a:prstDash val="solid"/>
                      <a:round/>
                      <a:headEnd type="none" w="med" len="med"/>
                      <a:tailEnd type="none" w="med" len="med"/>
                    </a:lnB>
                    <a:solidFill>
                      <a:srgbClr val="FCD5B5">
                        <a:alpha val="69804"/>
                      </a:srgbClr>
                    </a:solidFill>
                  </a:tcPr>
                </a:tc>
                <a:tc>
                  <a:txBody>
                    <a:bodyPr/>
                    <a:lstStyle/>
                    <a:p>
                      <a:pPr algn="ctr">
                        <a:lnSpc>
                          <a:spcPct val="90000"/>
                        </a:lnSpc>
                      </a:pPr>
                      <a:r>
                        <a:rPr lang="ru-RU" sz="1400" dirty="0" smtClean="0">
                          <a:solidFill>
                            <a:schemeClr val="tx1"/>
                          </a:solidFill>
                        </a:rPr>
                        <a:t>Объем</a:t>
                      </a:r>
                      <a:r>
                        <a:rPr lang="ru-RU" sz="1400" baseline="0" dirty="0" smtClean="0">
                          <a:solidFill>
                            <a:schemeClr val="tx1"/>
                          </a:solidFill>
                        </a:rPr>
                        <a:t> средств в расчете на 1 образовательную организацию</a:t>
                      </a:r>
                      <a:endParaRPr lang="ru-RU" sz="1400" dirty="0">
                        <a:solidFill>
                          <a:schemeClr val="tx1"/>
                        </a:solidFill>
                      </a:endParaRPr>
                    </a:p>
                  </a:txBody>
                  <a:tcPr anchor="ctr">
                    <a:lnB w="12700" cap="flat" cmpd="sng" algn="ctr">
                      <a:solidFill>
                        <a:schemeClr val="tx2">
                          <a:lumMod val="40000"/>
                          <a:lumOff val="60000"/>
                        </a:schemeClr>
                      </a:solidFill>
                      <a:prstDash val="solid"/>
                      <a:round/>
                      <a:headEnd type="none" w="med" len="med"/>
                      <a:tailEnd type="none" w="med" len="med"/>
                    </a:lnB>
                    <a:solidFill>
                      <a:srgbClr val="FCD5B5">
                        <a:alpha val="69804"/>
                      </a:srgbClr>
                    </a:solid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ru-RU" sz="1400" dirty="0" smtClean="0">
                          <a:solidFill>
                            <a:schemeClr val="tx1"/>
                          </a:solidFill>
                        </a:rPr>
                        <a:t>Объем</a:t>
                      </a:r>
                      <a:r>
                        <a:rPr lang="ru-RU" sz="1400" baseline="0" dirty="0" smtClean="0">
                          <a:solidFill>
                            <a:schemeClr val="tx1"/>
                          </a:solidFill>
                        </a:rPr>
                        <a:t> средств в расчете </a:t>
                      </a:r>
                    </a:p>
                    <a:p>
                      <a:pPr marL="0" marR="0" indent="0" algn="ctr" defTabSz="914400" rtl="0" eaLnBrk="1" fontAlgn="auto" latinLnBrk="0" hangingPunct="1">
                        <a:lnSpc>
                          <a:spcPct val="90000"/>
                        </a:lnSpc>
                        <a:spcBef>
                          <a:spcPts val="0"/>
                        </a:spcBef>
                        <a:spcAft>
                          <a:spcPts val="0"/>
                        </a:spcAft>
                        <a:buClrTx/>
                        <a:buSzTx/>
                        <a:buFontTx/>
                        <a:buNone/>
                        <a:tabLst/>
                        <a:defRPr/>
                      </a:pPr>
                      <a:r>
                        <a:rPr lang="ru-RU" sz="1400" baseline="0" dirty="0" smtClean="0">
                          <a:solidFill>
                            <a:schemeClr val="tx1"/>
                          </a:solidFill>
                        </a:rPr>
                        <a:t>на сеть</a:t>
                      </a:r>
                      <a:endParaRPr lang="ru-RU" sz="1400" dirty="0">
                        <a:solidFill>
                          <a:schemeClr val="tx1"/>
                        </a:solidFill>
                      </a:endParaRPr>
                    </a:p>
                  </a:txBody>
                  <a:tcPr anchor="ctr">
                    <a:lnB w="12700" cap="flat" cmpd="sng" algn="ctr">
                      <a:solidFill>
                        <a:schemeClr val="tx2">
                          <a:lumMod val="40000"/>
                          <a:lumOff val="60000"/>
                        </a:schemeClr>
                      </a:solidFill>
                      <a:prstDash val="solid"/>
                      <a:round/>
                      <a:headEnd type="none" w="med" len="med"/>
                      <a:tailEnd type="none" w="med" len="med"/>
                    </a:lnB>
                    <a:solidFill>
                      <a:srgbClr val="FCD5B5">
                        <a:alpha val="69804"/>
                      </a:srgbClr>
                    </a:solidFill>
                  </a:tcPr>
                </a:tc>
              </a:tr>
              <a:tr h="478931">
                <a:tc>
                  <a:txBody>
                    <a:bodyPr/>
                    <a:lstStyle/>
                    <a:p>
                      <a:r>
                        <a:rPr lang="ru-RU" sz="1400" dirty="0" smtClean="0"/>
                        <a:t>Технический профиль</a:t>
                      </a:r>
                      <a:endParaRPr lang="ru-RU" sz="1400" b="1" dirty="0">
                        <a:solidFill>
                          <a:srgbClr val="792B59"/>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r>
                        <a:rPr lang="ru-RU" sz="1400" b="1" dirty="0" smtClean="0"/>
                        <a:t>127,5 млн </a:t>
                      </a:r>
                      <a:r>
                        <a:rPr lang="ru-RU" sz="1400" b="1" dirty="0" err="1" smtClean="0"/>
                        <a:t>руб</a:t>
                      </a:r>
                      <a:endParaRPr lang="ru-RU" sz="1400" b="1" dirty="0">
                        <a:solidFill>
                          <a:srgbClr val="792B59"/>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r>
                        <a:rPr lang="ru-RU" sz="1400" b="1" dirty="0" smtClean="0"/>
                        <a:t>277,6 млрд </a:t>
                      </a:r>
                      <a:r>
                        <a:rPr lang="ru-RU" sz="1400" b="1" dirty="0" err="1" smtClean="0"/>
                        <a:t>руб</a:t>
                      </a:r>
                      <a:endParaRPr lang="ru-RU" sz="1400" b="1" dirty="0">
                        <a:solidFill>
                          <a:srgbClr val="792B59"/>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r>
              <a:tr h="535189">
                <a:tc>
                  <a:txBody>
                    <a:bodyPr/>
                    <a:lstStyle/>
                    <a:p>
                      <a:r>
                        <a:rPr lang="ru-RU" sz="1400" dirty="0" smtClean="0"/>
                        <a:t>Сфера здравоохранения, образования, культуры</a:t>
                      </a:r>
                      <a:endParaRPr lang="ru-RU" sz="1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r>
                        <a:rPr lang="ru-RU" sz="1400" b="1" dirty="0" smtClean="0"/>
                        <a:t>11,4 млн </a:t>
                      </a:r>
                      <a:r>
                        <a:rPr lang="ru-RU" sz="1400" b="1" dirty="0" err="1" smtClean="0"/>
                        <a:t>руб</a:t>
                      </a:r>
                      <a:endParaRPr lang="ru-RU" sz="1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r>
                        <a:rPr lang="ru-RU" sz="1400" b="1" dirty="0" smtClean="0"/>
                        <a:t>7,5</a:t>
                      </a:r>
                      <a:r>
                        <a:rPr lang="ru-RU" sz="1400" b="1" baseline="0" dirty="0" smtClean="0"/>
                        <a:t> млрд </a:t>
                      </a:r>
                      <a:r>
                        <a:rPr lang="ru-RU" sz="1400" b="1" baseline="0" dirty="0" err="1" smtClean="0"/>
                        <a:t>руб</a:t>
                      </a:r>
                      <a:endParaRPr lang="ru-RU" sz="1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r>
              <a:tr h="535189">
                <a:tc>
                  <a:txBody>
                    <a:bodyPr/>
                    <a:lstStyle/>
                    <a:p>
                      <a:r>
                        <a:rPr lang="ru-RU" sz="1400" dirty="0" smtClean="0"/>
                        <a:t>Сфера услуг, экономики и управления</a:t>
                      </a:r>
                      <a:endParaRPr lang="ru-RU" sz="1400"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r>
                        <a:rPr lang="ru-RU" sz="1400" b="1" dirty="0" smtClean="0"/>
                        <a:t>21 млн </a:t>
                      </a:r>
                      <a:r>
                        <a:rPr lang="ru-RU" sz="1400" b="1" dirty="0" err="1" smtClean="0"/>
                        <a:t>руб</a:t>
                      </a:r>
                      <a:endParaRPr lang="ru-RU" sz="1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c>
                  <a:txBody>
                    <a:bodyPr/>
                    <a:lstStyle/>
                    <a:p>
                      <a:pPr algn="ctr"/>
                      <a:r>
                        <a:rPr lang="ru-RU" sz="1400" b="1" dirty="0" smtClean="0"/>
                        <a:t>15,0</a:t>
                      </a:r>
                      <a:r>
                        <a:rPr lang="ru-RU" sz="1400" b="1" baseline="0" dirty="0" smtClean="0"/>
                        <a:t> млрд </a:t>
                      </a:r>
                      <a:r>
                        <a:rPr lang="ru-RU" sz="1400" b="1" baseline="0" dirty="0" err="1" smtClean="0"/>
                        <a:t>руб</a:t>
                      </a:r>
                      <a:endParaRPr lang="ru-RU" sz="1400" b="1" dirty="0"/>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noFill/>
                  </a:tcPr>
                </a:tc>
              </a:tr>
            </a:tbl>
          </a:graphicData>
        </a:graphic>
      </p:graphicFrame>
      <p:sp>
        <p:nvSpPr>
          <p:cNvPr id="31" name="TextBox 30"/>
          <p:cNvSpPr txBox="1"/>
          <p:nvPr/>
        </p:nvSpPr>
        <p:spPr>
          <a:xfrm>
            <a:off x="46534" y="3954542"/>
            <a:ext cx="7499870" cy="338554"/>
          </a:xfrm>
          <a:prstGeom prst="rect">
            <a:avLst/>
          </a:prstGeom>
          <a:noFill/>
        </p:spPr>
        <p:txBody>
          <a:bodyPr wrap="square" rtlCol="0">
            <a:spAutoFit/>
          </a:bodyPr>
          <a:lstStyle/>
          <a:p>
            <a:r>
              <a:rPr lang="ru-RU" altLang="ru-RU" sz="1600" b="1" dirty="0" smtClean="0">
                <a:solidFill>
                  <a:schemeClr val="tx2"/>
                </a:solidFill>
                <a:cs typeface="Times New Roman" pitchFamily="18" charset="0"/>
              </a:rPr>
              <a:t>Потребность в средствах на обновление МТБ образовательных организаций СПО</a:t>
            </a:r>
            <a:endParaRPr lang="ru-RU" altLang="ru-RU" sz="1600" b="1" dirty="0">
              <a:solidFill>
                <a:schemeClr val="tx2"/>
              </a:solidFill>
              <a:cs typeface="Times New Roman" pitchFamily="18" charset="0"/>
            </a:endParaRPr>
          </a:p>
        </p:txBody>
      </p:sp>
      <p:sp>
        <p:nvSpPr>
          <p:cNvPr id="32" name="Прямоугольник 31"/>
          <p:cNvSpPr/>
          <p:nvPr/>
        </p:nvSpPr>
        <p:spPr>
          <a:xfrm>
            <a:off x="192696" y="3276273"/>
            <a:ext cx="7414678" cy="584775"/>
          </a:xfrm>
          <a:prstGeom prst="rect">
            <a:avLst/>
          </a:prstGeom>
        </p:spPr>
        <p:txBody>
          <a:bodyPr wrap="square">
            <a:spAutoFit/>
          </a:bodyPr>
          <a:lstStyle/>
          <a:p>
            <a:r>
              <a:rPr lang="ru-RU" sz="1600" b="1" dirty="0" smtClean="0">
                <a:solidFill>
                  <a:schemeClr val="tx2"/>
                </a:solidFill>
              </a:rPr>
              <a:t>Портал «</a:t>
            </a:r>
            <a:r>
              <a:rPr lang="ru-RU" sz="1600" b="1" dirty="0">
                <a:solidFill>
                  <a:schemeClr val="tx2"/>
                </a:solidFill>
              </a:rPr>
              <a:t>Рабочие кадры для передовых технологий»: </a:t>
            </a:r>
            <a:r>
              <a:rPr lang="ru-RU" sz="1600" b="1" u="sng" dirty="0">
                <a:solidFill>
                  <a:srgbClr val="0033CC"/>
                </a:solidFill>
              </a:rPr>
              <a:t>https://rkadr.miccedu.ru/&amp;specialPage=rkadry</a:t>
            </a:r>
          </a:p>
        </p:txBody>
      </p:sp>
      <p:sp>
        <p:nvSpPr>
          <p:cNvPr id="33" name="TextBox 32"/>
          <p:cNvSpPr txBox="1"/>
          <p:nvPr/>
        </p:nvSpPr>
        <p:spPr>
          <a:xfrm>
            <a:off x="8054974" y="1157843"/>
            <a:ext cx="3800872" cy="830997"/>
          </a:xfrm>
          <a:prstGeom prst="rect">
            <a:avLst/>
          </a:prstGeom>
          <a:noFill/>
        </p:spPr>
        <p:txBody>
          <a:bodyPr wrap="square" rtlCol="0">
            <a:spAutoFit/>
          </a:bodyPr>
          <a:lstStyle/>
          <a:p>
            <a:r>
              <a:rPr lang="ru-RU" sz="1600" b="1" dirty="0">
                <a:solidFill>
                  <a:schemeClr val="tx2"/>
                </a:solidFill>
                <a:cs typeface="Times New Roman" pitchFamily="18" charset="0"/>
              </a:rPr>
              <a:t>Износ машин и оборудования </a:t>
            </a:r>
            <a:r>
              <a:rPr lang="ru-RU" sz="1600" b="1" dirty="0" smtClean="0">
                <a:solidFill>
                  <a:schemeClr val="tx2"/>
                </a:solidFill>
                <a:cs typeface="Times New Roman" pitchFamily="18" charset="0"/>
              </a:rPr>
              <a:t>в разрезе  </a:t>
            </a:r>
          </a:p>
          <a:p>
            <a:r>
              <a:rPr lang="ru-RU" sz="1600" b="1" dirty="0" smtClean="0">
                <a:solidFill>
                  <a:schemeClr val="tx2"/>
                </a:solidFill>
                <a:cs typeface="Times New Roman" pitchFamily="18" charset="0"/>
              </a:rPr>
              <a:t>федеральных округов </a:t>
            </a:r>
          </a:p>
          <a:p>
            <a:r>
              <a:rPr lang="ru-RU" sz="1600" b="1" dirty="0" smtClean="0">
                <a:solidFill>
                  <a:schemeClr val="tx2"/>
                </a:solidFill>
                <a:cs typeface="Times New Roman" pitchFamily="18" charset="0"/>
              </a:rPr>
              <a:t>(</a:t>
            </a:r>
            <a:r>
              <a:rPr lang="ru-RU" sz="1600" b="1" dirty="0">
                <a:solidFill>
                  <a:schemeClr val="tx2"/>
                </a:solidFill>
                <a:cs typeface="Times New Roman" pitchFamily="18" charset="0"/>
              </a:rPr>
              <a:t>в % к первоначальной стоимости)</a:t>
            </a:r>
          </a:p>
        </p:txBody>
      </p:sp>
      <p:graphicFrame>
        <p:nvGraphicFramePr>
          <p:cNvPr id="34" name="Диаграмма 33"/>
          <p:cNvGraphicFramePr/>
          <p:nvPr>
            <p:extLst>
              <p:ext uri="{D42A27DB-BD31-4B8C-83A1-F6EECF244321}">
                <p14:modId xmlns:p14="http://schemas.microsoft.com/office/powerpoint/2010/main" val="3727478669"/>
              </p:ext>
            </p:extLst>
          </p:nvPr>
        </p:nvGraphicFramePr>
        <p:xfrm>
          <a:off x="7818671" y="1982955"/>
          <a:ext cx="3883755" cy="4573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136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8255446" y="-27383"/>
            <a:ext cx="3828870" cy="6912767"/>
            <a:chOff x="8024680" y="-27383"/>
            <a:chExt cx="3828870" cy="6912767"/>
          </a:xfrm>
        </p:grpSpPr>
        <p:grpSp>
          <p:nvGrpSpPr>
            <p:cNvPr id="23" name="Группа 22"/>
            <p:cNvGrpSpPr/>
            <p:nvPr/>
          </p:nvGrpSpPr>
          <p:grpSpPr>
            <a:xfrm rot="10800000">
              <a:off x="8024680" y="-27383"/>
              <a:ext cx="3431510" cy="3528390"/>
              <a:chOff x="8422040" y="3339859"/>
              <a:chExt cx="3431510" cy="3528390"/>
            </a:xfrm>
          </p:grpSpPr>
          <p:sp>
            <p:nvSpPr>
              <p:cNvPr id="28" name="Равнобедренный треугольник 27"/>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Равнобедренный треугольник 37"/>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Равнобедренный треугольник 38"/>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4" name="Группа 23"/>
            <p:cNvGrpSpPr/>
            <p:nvPr/>
          </p:nvGrpSpPr>
          <p:grpSpPr>
            <a:xfrm>
              <a:off x="8422040" y="3339859"/>
              <a:ext cx="3431510" cy="3545525"/>
              <a:chOff x="8422040" y="3339859"/>
              <a:chExt cx="3431510" cy="3545525"/>
            </a:xfrm>
          </p:grpSpPr>
          <p:sp>
            <p:nvSpPr>
              <p:cNvPr id="25" name="Равнобедренный треугольник 24"/>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Равнобедренный треугольник 25"/>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Равнобедренный треугольник 26"/>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3" name="Объект 2"/>
          <p:cNvSpPr>
            <a:spLocks noGrp="1"/>
          </p:cNvSpPr>
          <p:nvPr>
            <p:ph idx="1"/>
          </p:nvPr>
        </p:nvSpPr>
        <p:spPr>
          <a:xfrm>
            <a:off x="478582" y="1454472"/>
            <a:ext cx="5594459" cy="4782840"/>
          </a:xfrm>
          <a:ln>
            <a:noFill/>
            <a:prstDash val="lgDash"/>
          </a:ln>
        </p:spPr>
        <p:txBody>
          <a:bodyPr>
            <a:noAutofit/>
          </a:bodyPr>
          <a:lstStyle/>
          <a:p>
            <a:pPr marL="0" lvl="0" indent="0">
              <a:lnSpc>
                <a:spcPts val="1600"/>
              </a:lnSpc>
              <a:buNone/>
            </a:pPr>
            <a:r>
              <a:rPr lang="ru-RU" sz="1800" dirty="0" smtClean="0">
                <a:solidFill>
                  <a:prstClr val="black"/>
                </a:solidFill>
              </a:rPr>
              <a:t>Разработать  </a:t>
            </a:r>
            <a:r>
              <a:rPr lang="ru-RU" sz="1800" b="1" dirty="0">
                <a:solidFill>
                  <a:srgbClr val="1F497D"/>
                </a:solidFill>
              </a:rPr>
              <a:t>программу развития профессиональных образовательных организаций в субъектах Российской Федерации</a:t>
            </a:r>
            <a:r>
              <a:rPr lang="ru-RU" sz="1800" dirty="0">
                <a:solidFill>
                  <a:prstClr val="black"/>
                </a:solidFill>
              </a:rPr>
              <a:t>, предусматривающую  меры по развитию инфраструктуры, кадрового потенциала, созданию современных условий для реализации профессиональных образовательных программ, а также планируемые сроки аккредитации таких организаций в соответствии со стандартами «</a:t>
            </a:r>
            <a:r>
              <a:rPr lang="ru-RU" sz="1800" dirty="0" err="1">
                <a:solidFill>
                  <a:prstClr val="black"/>
                </a:solidFill>
              </a:rPr>
              <a:t>Ворлдскиллс</a:t>
            </a:r>
            <a:r>
              <a:rPr lang="ru-RU" sz="1800" dirty="0">
                <a:solidFill>
                  <a:prstClr val="black"/>
                </a:solidFill>
              </a:rPr>
              <a:t>»  </a:t>
            </a:r>
          </a:p>
          <a:p>
            <a:pPr marL="0" lvl="0" indent="0">
              <a:lnSpc>
                <a:spcPts val="1600"/>
              </a:lnSpc>
              <a:buNone/>
            </a:pPr>
            <a:r>
              <a:rPr lang="ru-RU" sz="1400" i="1" dirty="0">
                <a:solidFill>
                  <a:prstClr val="black"/>
                </a:solidFill>
              </a:rPr>
              <a:t>Протокол от 21 ноября 2017 г. № 7 заседания организационного комитета по подготовке  и проведению мирового чемпионата по профессиональному мастерству  по стандартам «</a:t>
            </a:r>
            <a:r>
              <a:rPr lang="ru-RU" sz="1400" i="1" dirty="0" err="1">
                <a:solidFill>
                  <a:prstClr val="black"/>
                </a:solidFill>
              </a:rPr>
              <a:t>Ворлдскиллс</a:t>
            </a:r>
            <a:r>
              <a:rPr lang="ru-RU" sz="1400" i="1" dirty="0">
                <a:solidFill>
                  <a:prstClr val="black"/>
                </a:solidFill>
              </a:rPr>
              <a:t>» в г. Казани в 2019 году</a:t>
            </a:r>
          </a:p>
          <a:p>
            <a:pPr marL="0" indent="0">
              <a:lnSpc>
                <a:spcPts val="1600"/>
              </a:lnSpc>
              <a:buNone/>
            </a:pPr>
            <a:endParaRPr lang="ru-RU" sz="1800" dirty="0" smtClean="0"/>
          </a:p>
          <a:p>
            <a:pPr marL="0" indent="0">
              <a:lnSpc>
                <a:spcPts val="1600"/>
              </a:lnSpc>
              <a:buNone/>
            </a:pPr>
            <a:endParaRPr lang="ru-RU" sz="1800" dirty="0" smtClean="0"/>
          </a:p>
          <a:p>
            <a:pPr marL="0" indent="0">
              <a:lnSpc>
                <a:spcPts val="1600"/>
              </a:lnSpc>
              <a:buNone/>
            </a:pPr>
            <a:r>
              <a:rPr lang="ru-RU" sz="1800" dirty="0" smtClean="0"/>
              <a:t>Обеспечить </a:t>
            </a:r>
            <a:r>
              <a:rPr lang="ru-RU" sz="1800" b="1" dirty="0" smtClean="0">
                <a:solidFill>
                  <a:schemeClr val="tx2"/>
                </a:solidFill>
              </a:rPr>
              <a:t>внедрение программы модернизации образовательных организаций</a:t>
            </a:r>
            <a:r>
              <a:rPr lang="ru-RU" sz="1800" dirty="0" smtClean="0"/>
              <a:t>, реализующих образовательные программы </a:t>
            </a:r>
            <a:r>
              <a:rPr lang="ru-RU" sz="1800" b="1" dirty="0" smtClean="0">
                <a:solidFill>
                  <a:schemeClr val="tx2"/>
                </a:solidFill>
              </a:rPr>
              <a:t>среднего профессионального образования</a:t>
            </a:r>
            <a:r>
              <a:rPr lang="ru-RU" sz="1800" dirty="0" smtClean="0"/>
              <a:t>, в целях устранения дефицита квалифицированных рабочих кадров</a:t>
            </a:r>
          </a:p>
          <a:p>
            <a:pPr marL="0" indent="0">
              <a:lnSpc>
                <a:spcPts val="1600"/>
              </a:lnSpc>
              <a:buNone/>
            </a:pPr>
            <a:r>
              <a:rPr lang="ru-RU" sz="1400" i="1" dirty="0" smtClean="0"/>
              <a:t>Перечень </a:t>
            </a:r>
            <a:r>
              <a:rPr lang="ru-RU" sz="1400" i="1" dirty="0"/>
              <a:t>поручений Президента Российской Федерации от 22 </a:t>
            </a:r>
            <a:r>
              <a:rPr lang="ru-RU" sz="1400" i="1" dirty="0" smtClean="0"/>
              <a:t>февраля 2018 </a:t>
            </a:r>
            <a:r>
              <a:rPr lang="ru-RU" sz="1400" i="1" dirty="0"/>
              <a:t>г. № 321ГС, п. 5 «б</a:t>
            </a:r>
            <a:r>
              <a:rPr lang="ru-RU" sz="1400" i="1" dirty="0" smtClean="0"/>
              <a:t>»</a:t>
            </a:r>
            <a:r>
              <a:rPr lang="ru-RU" sz="1800" dirty="0"/>
              <a:t>	</a:t>
            </a:r>
            <a:endParaRPr lang="ru-RU" sz="1800" dirty="0" smtClean="0"/>
          </a:p>
        </p:txBody>
      </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Цель </a:t>
            </a:r>
            <a:r>
              <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rPr>
              <a:t>и </a:t>
            </a:r>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задачи</a:t>
            </a:r>
            <a:endPar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p:cNvSpPr>
            <a:spLocks noGrp="1"/>
          </p:cNvSpPr>
          <p:nvPr>
            <p:ph type="sldNum" sz="quarter" idx="12"/>
          </p:nvPr>
        </p:nvSpPr>
        <p:spPr/>
        <p:txBody>
          <a:bodyPr/>
          <a:lstStyle/>
          <a:p>
            <a:fld id="{29433EC7-5651-416D-8C57-687BAAC2C1FB}" type="slidenum">
              <a:rPr lang="ru-RU" smtClean="0"/>
              <a:t>5</a:t>
            </a:fld>
            <a:endParaRPr lang="ru-RU"/>
          </a:p>
        </p:txBody>
      </p:sp>
      <p:graphicFrame>
        <p:nvGraphicFramePr>
          <p:cNvPr id="6" name="Схема 5"/>
          <p:cNvGraphicFramePr/>
          <p:nvPr>
            <p:extLst>
              <p:ext uri="{D42A27DB-BD31-4B8C-83A1-F6EECF244321}">
                <p14:modId xmlns:p14="http://schemas.microsoft.com/office/powerpoint/2010/main" val="3114371994"/>
              </p:ext>
            </p:extLst>
          </p:nvPr>
        </p:nvGraphicFramePr>
        <p:xfrm>
          <a:off x="6264096" y="1628800"/>
          <a:ext cx="5807774" cy="38865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Прямоугольник 6"/>
          <p:cNvSpPr/>
          <p:nvPr/>
        </p:nvSpPr>
        <p:spPr>
          <a:xfrm>
            <a:off x="353189" y="1196752"/>
            <a:ext cx="5814025" cy="5271009"/>
          </a:xfrm>
          <a:prstGeom prst="rect">
            <a:avLst/>
          </a:prstGeom>
          <a:no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3761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Группа 74"/>
          <p:cNvGrpSpPr/>
          <p:nvPr/>
        </p:nvGrpSpPr>
        <p:grpSpPr>
          <a:xfrm>
            <a:off x="8255446" y="-27383"/>
            <a:ext cx="3828870" cy="6912767"/>
            <a:chOff x="8024680" y="-27383"/>
            <a:chExt cx="3828870" cy="6912767"/>
          </a:xfrm>
        </p:grpSpPr>
        <p:grpSp>
          <p:nvGrpSpPr>
            <p:cNvPr id="76" name="Группа 75"/>
            <p:cNvGrpSpPr/>
            <p:nvPr/>
          </p:nvGrpSpPr>
          <p:grpSpPr>
            <a:xfrm rot="10800000">
              <a:off x="8024680" y="-27383"/>
              <a:ext cx="3431510" cy="3528390"/>
              <a:chOff x="8422040" y="3339859"/>
              <a:chExt cx="3431510" cy="3528390"/>
            </a:xfrm>
          </p:grpSpPr>
          <p:sp>
            <p:nvSpPr>
              <p:cNvPr id="81" name="Равнобедренный треугольник 80"/>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Равнобедренный треугольник 81"/>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3" name="Равнобедренный треугольник 82"/>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77" name="Группа 76"/>
            <p:cNvGrpSpPr/>
            <p:nvPr/>
          </p:nvGrpSpPr>
          <p:grpSpPr>
            <a:xfrm>
              <a:off x="8422040" y="3339859"/>
              <a:ext cx="3431510" cy="3545525"/>
              <a:chOff x="8422040" y="3339859"/>
              <a:chExt cx="3431510" cy="3545525"/>
            </a:xfrm>
          </p:grpSpPr>
          <p:sp>
            <p:nvSpPr>
              <p:cNvPr id="78" name="Равнобедренный треугольник 77"/>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Равнобедренный треугольник 78"/>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Равнобедренный треугольник 79"/>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7" name="TextBox 6"/>
          <p:cNvSpPr txBox="1"/>
          <p:nvPr/>
        </p:nvSpPr>
        <p:spPr>
          <a:xfrm>
            <a:off x="-25474" y="1268760"/>
            <a:ext cx="6696744" cy="3139321"/>
          </a:xfrm>
          <a:prstGeom prst="rect">
            <a:avLst/>
          </a:prstGeom>
          <a:noFill/>
        </p:spPr>
        <p:txBody>
          <a:bodyPr wrap="square" rtlCol="0">
            <a:spAutoFit/>
          </a:bodyPr>
          <a:lstStyle/>
          <a:p>
            <a:pPr marL="800100" lvl="2" indent="0">
              <a:lnSpc>
                <a:spcPts val="1800"/>
              </a:lnSpc>
              <a:buFont typeface="Arial" panose="020B0604020202020204" pitchFamily="34" charset="0"/>
              <a:buNone/>
            </a:pPr>
            <a:r>
              <a:rPr lang="ru-RU" sz="1600" b="1" dirty="0">
                <a:solidFill>
                  <a:schemeClr val="tx2"/>
                </a:solidFill>
                <a:ea typeface="Verdana" panose="020B0604030504040204" pitchFamily="34" charset="0"/>
                <a:cs typeface="Verdana" panose="020B0604030504040204" pitchFamily="34" charset="0"/>
              </a:rPr>
              <a:t>задача 1. </a:t>
            </a:r>
            <a:r>
              <a:rPr lang="ru-RU" sz="1600" dirty="0">
                <a:ea typeface="Verdana" panose="020B0604030504040204" pitchFamily="34" charset="0"/>
                <a:cs typeface="Verdana" panose="020B0604030504040204" pitchFamily="34" charset="0"/>
              </a:rPr>
              <a:t>Развитие в субъектах РФ современной инфраструктуры подготовки высококвалифицированных специалистов и рабочих кадров;</a:t>
            </a:r>
          </a:p>
          <a:p>
            <a:pPr marL="800100" lvl="2" indent="0">
              <a:lnSpc>
                <a:spcPts val="1800"/>
              </a:lnSpc>
              <a:buFont typeface="Arial" panose="020B0604020202020204" pitchFamily="34" charset="0"/>
              <a:buNone/>
            </a:pPr>
            <a:r>
              <a:rPr lang="ru-RU" sz="1600" b="1" dirty="0">
                <a:solidFill>
                  <a:schemeClr val="tx2"/>
                </a:solidFill>
                <a:ea typeface="Verdana" panose="020B0604030504040204" pitchFamily="34" charset="0"/>
                <a:cs typeface="Verdana" panose="020B0604030504040204" pitchFamily="34" charset="0"/>
              </a:rPr>
              <a:t>задача 2. </a:t>
            </a:r>
            <a:r>
              <a:rPr lang="ru-RU" sz="1600" dirty="0">
                <a:ea typeface="Verdana" panose="020B0604030504040204" pitchFamily="34" charset="0"/>
                <a:cs typeface="Verdana" panose="020B0604030504040204" pitchFamily="34" charset="0"/>
              </a:rPr>
              <a:t>Формирование кадрового потенциала ПОО для проведения обучения </a:t>
            </a:r>
          </a:p>
          <a:p>
            <a:pPr marL="800100" lvl="2" indent="0">
              <a:lnSpc>
                <a:spcPts val="1800"/>
              </a:lnSpc>
              <a:buFont typeface="Arial" panose="020B0604020202020204" pitchFamily="34" charset="0"/>
              <a:buNone/>
            </a:pPr>
            <a:r>
              <a:rPr lang="ru-RU" sz="1600" dirty="0">
                <a:ea typeface="Verdana" panose="020B0604030504040204" pitchFamily="34" charset="0"/>
                <a:cs typeface="Verdana" panose="020B0604030504040204" pitchFamily="34" charset="0"/>
              </a:rPr>
              <a:t>и оценки соответствующей квалификации;</a:t>
            </a:r>
          </a:p>
          <a:p>
            <a:pPr marL="800100" lvl="2" indent="0">
              <a:lnSpc>
                <a:spcPts val="1800"/>
              </a:lnSpc>
              <a:buNone/>
            </a:pPr>
            <a:r>
              <a:rPr lang="ru-RU" sz="1600" b="1" dirty="0">
                <a:solidFill>
                  <a:schemeClr val="tx2"/>
                </a:solidFill>
                <a:ea typeface="Verdana" panose="020B0604030504040204" pitchFamily="34" charset="0"/>
                <a:cs typeface="Verdana" panose="020B0604030504040204" pitchFamily="34" charset="0"/>
              </a:rPr>
              <a:t>задача 3. </a:t>
            </a:r>
            <a:r>
              <a:rPr lang="ru-RU" sz="1600" dirty="0">
                <a:ea typeface="Verdana" panose="020B0604030504040204" pitchFamily="34" charset="0"/>
                <a:cs typeface="Verdana" panose="020B0604030504040204" pitchFamily="34" charset="0"/>
              </a:rPr>
              <a:t>Создание современных условий для реализации основных профессиональных программ СПО, ДПО и профессиональной подготовки;</a:t>
            </a:r>
          </a:p>
          <a:p>
            <a:pPr marL="800100" lvl="2" indent="0">
              <a:lnSpc>
                <a:spcPts val="1800"/>
              </a:lnSpc>
              <a:buNone/>
            </a:pPr>
            <a:r>
              <a:rPr lang="ru-RU" sz="1600" b="1" dirty="0">
                <a:solidFill>
                  <a:schemeClr val="tx2"/>
                </a:solidFill>
              </a:rPr>
              <a:t>задача 4. </a:t>
            </a:r>
            <a:r>
              <a:rPr lang="ru-RU" sz="1600" dirty="0"/>
              <a:t>Формирование условий для создания опережающей подготовки кадров на базе ПОО, </a:t>
            </a:r>
            <a:r>
              <a:rPr lang="ru-RU" sz="1600" dirty="0" err="1"/>
              <a:t>минимизирующей</a:t>
            </a:r>
            <a:r>
              <a:rPr lang="ru-RU" sz="1600" dirty="0"/>
              <a:t> кадровые дефициты</a:t>
            </a:r>
            <a:endParaRPr lang="ru-RU" sz="1600" dirty="0">
              <a:ea typeface="Verdana" panose="020B0604030504040204" pitchFamily="34" charset="0"/>
              <a:cs typeface="Verdana" panose="020B0604030504040204" pitchFamily="34" charset="0"/>
            </a:endParaRPr>
          </a:p>
          <a:p>
            <a:endParaRPr lang="ru-RU" dirty="0"/>
          </a:p>
        </p:txBody>
      </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Цель, задачи и ожидаемые</a:t>
            </a:r>
            <a:b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результаты Программы</a:t>
            </a:r>
            <a:endPar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3" name="Группа 92"/>
          <p:cNvGrpSpPr/>
          <p:nvPr/>
        </p:nvGrpSpPr>
        <p:grpSpPr>
          <a:xfrm>
            <a:off x="315870" y="1522104"/>
            <a:ext cx="313185" cy="322718"/>
            <a:chOff x="1014403" y="2482818"/>
            <a:chExt cx="609411" cy="609411"/>
          </a:xfrm>
        </p:grpSpPr>
        <p:grpSp>
          <p:nvGrpSpPr>
            <p:cNvPr id="103" name="Группа 102"/>
            <p:cNvGrpSpPr/>
            <p:nvPr/>
          </p:nvGrpSpPr>
          <p:grpSpPr>
            <a:xfrm>
              <a:off x="1054646" y="2564904"/>
              <a:ext cx="448416" cy="448415"/>
              <a:chOff x="219073" y="905982"/>
              <a:chExt cx="4876807" cy="4876796"/>
            </a:xfrm>
          </p:grpSpPr>
          <p:pic>
            <p:nvPicPr>
              <p:cNvPr id="105" name="Рисунок 104"/>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9073" y="905982"/>
                <a:ext cx="4876807" cy="4876796"/>
              </a:xfrm>
              <a:prstGeom prst="rect">
                <a:avLst/>
              </a:prstGeom>
            </p:spPr>
          </p:pic>
          <p:pic>
            <p:nvPicPr>
              <p:cNvPr id="106" name="Рисунок 105"/>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854846" y="1268760"/>
                <a:ext cx="2016224" cy="2016224"/>
              </a:xfrm>
              <a:prstGeom prst="rect">
                <a:avLst/>
              </a:prstGeom>
            </p:spPr>
          </p:pic>
        </p:grpSp>
        <p:sp>
          <p:nvSpPr>
            <p:cNvPr id="104" name="Овал 103"/>
            <p:cNvSpPr/>
            <p:nvPr/>
          </p:nvSpPr>
          <p:spPr>
            <a:xfrm>
              <a:off x="1014403" y="2482818"/>
              <a:ext cx="609411" cy="609411"/>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4" name="Группа 93"/>
          <p:cNvGrpSpPr/>
          <p:nvPr/>
        </p:nvGrpSpPr>
        <p:grpSpPr>
          <a:xfrm>
            <a:off x="306872" y="2276873"/>
            <a:ext cx="331179" cy="341260"/>
            <a:chOff x="766614" y="3593327"/>
            <a:chExt cx="956415" cy="956415"/>
          </a:xfrm>
        </p:grpSpPr>
        <p:pic>
          <p:nvPicPr>
            <p:cNvPr id="101" name="Рисунок 10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6122" y="3754259"/>
              <a:ext cx="542892" cy="634549"/>
            </a:xfrm>
            <a:prstGeom prst="rect">
              <a:avLst/>
            </a:prstGeom>
          </p:spPr>
        </p:pic>
        <p:sp>
          <p:nvSpPr>
            <p:cNvPr id="102" name="Овал 101"/>
            <p:cNvSpPr/>
            <p:nvPr/>
          </p:nvSpPr>
          <p:spPr>
            <a:xfrm>
              <a:off x="766614" y="3593327"/>
              <a:ext cx="956415" cy="956415"/>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5" name="Группа 94"/>
          <p:cNvGrpSpPr/>
          <p:nvPr/>
        </p:nvGrpSpPr>
        <p:grpSpPr>
          <a:xfrm>
            <a:off x="281782" y="2853312"/>
            <a:ext cx="381360" cy="392969"/>
            <a:chOff x="766615" y="4651457"/>
            <a:chExt cx="956415" cy="956415"/>
          </a:xfrm>
        </p:grpSpPr>
        <p:pic>
          <p:nvPicPr>
            <p:cNvPr id="99" name="Рисунок 98"/>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4285" y="4819128"/>
              <a:ext cx="621071" cy="621071"/>
            </a:xfrm>
            <a:prstGeom prst="rect">
              <a:avLst/>
            </a:prstGeom>
          </p:spPr>
        </p:pic>
        <p:sp>
          <p:nvSpPr>
            <p:cNvPr id="100" name="Овал 99"/>
            <p:cNvSpPr/>
            <p:nvPr/>
          </p:nvSpPr>
          <p:spPr>
            <a:xfrm>
              <a:off x="766615" y="4651457"/>
              <a:ext cx="956415" cy="956415"/>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6" name="Группа 95"/>
          <p:cNvGrpSpPr/>
          <p:nvPr/>
        </p:nvGrpSpPr>
        <p:grpSpPr>
          <a:xfrm>
            <a:off x="262558" y="3501008"/>
            <a:ext cx="397087" cy="409174"/>
            <a:chOff x="1031110" y="5341544"/>
            <a:chExt cx="622643" cy="622643"/>
          </a:xfrm>
        </p:grpSpPr>
        <p:pic>
          <p:nvPicPr>
            <p:cNvPr id="97" name="Рисунок 96"/>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6654" y="5412223"/>
              <a:ext cx="481284" cy="481284"/>
            </a:xfrm>
            <a:prstGeom prst="rect">
              <a:avLst/>
            </a:prstGeom>
          </p:spPr>
        </p:pic>
        <p:sp>
          <p:nvSpPr>
            <p:cNvPr id="98" name="Овал 97"/>
            <p:cNvSpPr/>
            <p:nvPr/>
          </p:nvSpPr>
          <p:spPr>
            <a:xfrm>
              <a:off x="1031110" y="5341544"/>
              <a:ext cx="622643" cy="622643"/>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 name="Номер слайда 1"/>
          <p:cNvSpPr>
            <a:spLocks noGrp="1"/>
          </p:cNvSpPr>
          <p:nvPr>
            <p:ph type="sldNum" sz="quarter" idx="12"/>
          </p:nvPr>
        </p:nvSpPr>
        <p:spPr/>
        <p:txBody>
          <a:bodyPr/>
          <a:lstStyle/>
          <a:p>
            <a:fld id="{29433EC7-5651-416D-8C57-687BAAC2C1FB}" type="slidenum">
              <a:rPr lang="ru-RU" smtClean="0"/>
              <a:t>6</a:t>
            </a:fld>
            <a:endParaRPr lang="ru-RU"/>
          </a:p>
        </p:txBody>
      </p:sp>
      <p:graphicFrame>
        <p:nvGraphicFramePr>
          <p:cNvPr id="38" name="Схема 37"/>
          <p:cNvGraphicFramePr/>
          <p:nvPr>
            <p:extLst>
              <p:ext uri="{D42A27DB-BD31-4B8C-83A1-F6EECF244321}">
                <p14:modId xmlns:p14="http://schemas.microsoft.com/office/powerpoint/2010/main" val="1968720147"/>
              </p:ext>
            </p:extLst>
          </p:nvPr>
        </p:nvGraphicFramePr>
        <p:xfrm>
          <a:off x="7389449" y="235495"/>
          <a:ext cx="4970453" cy="36975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9" name="Прямоугольник 38"/>
          <p:cNvSpPr/>
          <p:nvPr/>
        </p:nvSpPr>
        <p:spPr>
          <a:xfrm>
            <a:off x="6887294" y="1406464"/>
            <a:ext cx="2016225" cy="553998"/>
          </a:xfrm>
          <a:prstGeom prst="rect">
            <a:avLst/>
          </a:prstGeom>
        </p:spPr>
        <p:txBody>
          <a:bodyPr wrap="square">
            <a:spAutoFit/>
          </a:bodyPr>
          <a:lstStyle/>
          <a:p>
            <a:pPr lvl="0" algn="ctr"/>
            <a:r>
              <a:rPr lang="ru-RU" sz="1500" dirty="0" smtClean="0">
                <a:solidFill>
                  <a:sysClr val="windowText" lastClr="000000"/>
                </a:solidFill>
                <a:cs typeface="Arial" pitchFamily="34" charset="0"/>
              </a:rPr>
              <a:t>Квалифицированные кадры</a:t>
            </a:r>
            <a:endParaRPr lang="ru-RU" sz="1500" dirty="0">
              <a:solidFill>
                <a:sysClr val="windowText" lastClr="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30881171"/>
              </p:ext>
            </p:extLst>
          </p:nvPr>
        </p:nvGraphicFramePr>
        <p:xfrm>
          <a:off x="187772" y="4206365"/>
          <a:ext cx="11893766" cy="2584704"/>
        </p:xfrm>
        <a:graphic>
          <a:graphicData uri="http://schemas.openxmlformats.org/drawingml/2006/table">
            <a:tbl>
              <a:tblPr firstRow="1" bandRow="1">
                <a:tableStyleId>{5C22544A-7EE6-4342-B048-85BDC9FD1C3A}</a:tableStyleId>
              </a:tblPr>
              <a:tblGrid>
                <a:gridCol w="6888528"/>
                <a:gridCol w="1212564"/>
                <a:gridCol w="1283891"/>
                <a:gridCol w="784600"/>
                <a:gridCol w="855927"/>
                <a:gridCol w="868256"/>
              </a:tblGrid>
              <a:tr h="370840">
                <a:tc rowSpan="2">
                  <a:txBody>
                    <a:bodyPr/>
                    <a:lstStyle/>
                    <a:p>
                      <a:pPr algn="ctr">
                        <a:lnSpc>
                          <a:spcPct val="115000"/>
                        </a:lnSpc>
                        <a:spcAft>
                          <a:spcPts val="0"/>
                        </a:spcAft>
                      </a:pPr>
                      <a:r>
                        <a:rPr lang="ru-RU" sz="1400" dirty="0">
                          <a:solidFill>
                            <a:schemeClr val="tx2"/>
                          </a:solidFill>
                          <a:effectLst/>
                          <a:latin typeface="+mn-lt"/>
                          <a:ea typeface="Times New Roman"/>
                          <a:cs typeface="Times New Roman"/>
                        </a:rPr>
                        <a:t>Показатель</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c rowSpan="2">
                  <a:txBody>
                    <a:bodyPr/>
                    <a:lstStyle/>
                    <a:p>
                      <a:pPr algn="ctr">
                        <a:lnSpc>
                          <a:spcPct val="115000"/>
                        </a:lnSpc>
                        <a:spcAft>
                          <a:spcPts val="0"/>
                        </a:spcAft>
                      </a:pPr>
                      <a:r>
                        <a:rPr lang="ru-RU" sz="1400" dirty="0">
                          <a:solidFill>
                            <a:schemeClr val="tx2"/>
                          </a:solidFill>
                          <a:effectLst/>
                          <a:latin typeface="+mn-lt"/>
                          <a:ea typeface="Times New Roman"/>
                          <a:cs typeface="Times New Roman"/>
                        </a:rPr>
                        <a:t>Тип показателя</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c rowSpan="2">
                  <a:txBody>
                    <a:bodyPr/>
                    <a:lstStyle/>
                    <a:p>
                      <a:pPr algn="ctr">
                        <a:lnSpc>
                          <a:spcPct val="115000"/>
                        </a:lnSpc>
                        <a:spcAft>
                          <a:spcPts val="0"/>
                        </a:spcAft>
                      </a:pPr>
                      <a:r>
                        <a:rPr lang="ru-RU" sz="1400" dirty="0">
                          <a:solidFill>
                            <a:schemeClr val="tx2"/>
                          </a:solidFill>
                          <a:effectLst/>
                          <a:latin typeface="+mn-lt"/>
                          <a:ea typeface="Times New Roman"/>
                          <a:cs typeface="Times New Roman"/>
                        </a:rPr>
                        <a:t>Базовое значение</a:t>
                      </a:r>
                      <a:endParaRPr lang="ru-RU" sz="1400" dirty="0">
                        <a:solidFill>
                          <a:schemeClr val="tx2"/>
                        </a:solidFill>
                        <a:effectLst/>
                        <a:latin typeface="+mn-lt"/>
                        <a:ea typeface="Calibri"/>
                        <a:cs typeface="Times New Roman"/>
                      </a:endParaRPr>
                    </a:p>
                    <a:p>
                      <a:pPr algn="ctr">
                        <a:lnSpc>
                          <a:spcPct val="115000"/>
                        </a:lnSpc>
                        <a:spcAft>
                          <a:spcPts val="0"/>
                        </a:spcAft>
                      </a:pPr>
                      <a:r>
                        <a:rPr lang="ru-RU" sz="1400" dirty="0">
                          <a:solidFill>
                            <a:schemeClr val="tx2"/>
                          </a:solidFill>
                          <a:effectLst/>
                          <a:latin typeface="+mn-lt"/>
                          <a:ea typeface="Times New Roman"/>
                          <a:cs typeface="Times New Roman"/>
                        </a:rPr>
                        <a:t>( 2017 год) </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c gridSpan="3">
                  <a:txBody>
                    <a:bodyPr/>
                    <a:lstStyle/>
                    <a:p>
                      <a:pPr algn="ctr">
                        <a:lnSpc>
                          <a:spcPct val="115000"/>
                        </a:lnSpc>
                        <a:spcAft>
                          <a:spcPts val="0"/>
                        </a:spcAft>
                      </a:pPr>
                      <a:r>
                        <a:rPr lang="ru-RU" sz="1400" dirty="0">
                          <a:solidFill>
                            <a:schemeClr val="tx2"/>
                          </a:solidFill>
                          <a:effectLst/>
                          <a:latin typeface="+mn-lt"/>
                          <a:ea typeface="Times New Roman"/>
                          <a:cs typeface="Times New Roman"/>
                        </a:rPr>
                        <a:t>Период, год</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400" dirty="0">
                          <a:solidFill>
                            <a:schemeClr val="tx2"/>
                          </a:solidFill>
                          <a:effectLst/>
                          <a:latin typeface="+mn-lt"/>
                          <a:ea typeface="Times New Roman"/>
                          <a:cs typeface="Times New Roman"/>
                        </a:rPr>
                        <a:t>2018 год</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dirty="0">
                          <a:solidFill>
                            <a:schemeClr val="tx2"/>
                          </a:solidFill>
                          <a:effectLst/>
                          <a:latin typeface="+mn-lt"/>
                          <a:ea typeface="Times New Roman"/>
                          <a:cs typeface="Times New Roman"/>
                        </a:rPr>
                        <a:t>2019 год</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dirty="0">
                          <a:solidFill>
                            <a:schemeClr val="tx2"/>
                          </a:solidFill>
                          <a:effectLst/>
                          <a:latin typeface="+mn-lt"/>
                          <a:ea typeface="Times New Roman"/>
                          <a:cs typeface="Times New Roman"/>
                        </a:rPr>
                        <a:t>2020 год</a:t>
                      </a:r>
                      <a:endParaRPr lang="ru-RU" sz="1400" dirty="0">
                        <a:solidFill>
                          <a:schemeClr val="tx2"/>
                        </a:solidFill>
                        <a:effectLst/>
                        <a:latin typeface="+mn-lt"/>
                        <a:ea typeface="Calibri"/>
                        <a:cs typeface="Times New Roman"/>
                      </a:endParaRPr>
                    </a:p>
                  </a:txBody>
                  <a:tcPr marL="68580" marR="68580" marT="0" marB="0" anchor="ctr">
                    <a:solidFill>
                      <a:schemeClr val="accent6">
                        <a:lumMod val="40000"/>
                        <a:lumOff val="60000"/>
                        <a:alpha val="69804"/>
                      </a:schemeClr>
                    </a:solidFill>
                  </a:tcPr>
                </a:tc>
              </a:tr>
              <a:tr h="370840">
                <a:tc>
                  <a:txBody>
                    <a:bodyPr/>
                    <a:lstStyle/>
                    <a:p>
                      <a:pPr>
                        <a:lnSpc>
                          <a:spcPct val="115000"/>
                        </a:lnSpc>
                        <a:spcAft>
                          <a:spcPts val="0"/>
                        </a:spcAft>
                      </a:pPr>
                      <a:r>
                        <a:rPr lang="ru-RU" sz="1400" dirty="0" smtClean="0">
                          <a:effectLst/>
                          <a:latin typeface="+mn-lt"/>
                          <a:ea typeface="Times New Roman"/>
                          <a:cs typeface="Times New Roman"/>
                        </a:rPr>
                        <a:t>Выпускников </a:t>
                      </a:r>
                      <a:r>
                        <a:rPr lang="ru-RU" sz="1400" dirty="0">
                          <a:effectLst/>
                          <a:latin typeface="+mn-lt"/>
                          <a:ea typeface="Times New Roman"/>
                          <a:cs typeface="Times New Roman"/>
                        </a:rPr>
                        <a:t>образовательных </a:t>
                      </a:r>
                      <a:r>
                        <a:rPr lang="ru-RU" sz="1400" dirty="0" smtClean="0">
                          <a:effectLst/>
                          <a:latin typeface="+mn-lt"/>
                          <a:ea typeface="Times New Roman"/>
                          <a:cs typeface="Times New Roman"/>
                        </a:rPr>
                        <a:t>ОО, </a:t>
                      </a:r>
                      <a:r>
                        <a:rPr lang="ru-RU" sz="1400" dirty="0">
                          <a:effectLst/>
                          <a:latin typeface="+mn-lt"/>
                          <a:ea typeface="Times New Roman"/>
                          <a:cs typeface="Times New Roman"/>
                        </a:rPr>
                        <a:t>реализующих программы </a:t>
                      </a:r>
                      <a:r>
                        <a:rPr lang="ru-RU" sz="1400" dirty="0" smtClean="0">
                          <a:effectLst/>
                          <a:latin typeface="+mn-lt"/>
                          <a:ea typeface="Times New Roman"/>
                          <a:cs typeface="Times New Roman"/>
                        </a:rPr>
                        <a:t>СПО, показавших уровень </a:t>
                      </a:r>
                      <a:r>
                        <a:rPr lang="ru-RU" sz="1400" dirty="0">
                          <a:effectLst/>
                          <a:latin typeface="+mn-lt"/>
                          <a:ea typeface="Times New Roman"/>
                          <a:cs typeface="Times New Roman"/>
                        </a:rPr>
                        <a:t>подготовки, соответствующий стандартам </a:t>
                      </a:r>
                      <a:r>
                        <a:rPr lang="ru-RU" sz="1400" dirty="0" err="1">
                          <a:effectLst/>
                          <a:latin typeface="+mn-lt"/>
                          <a:ea typeface="Times New Roman"/>
                          <a:cs typeface="Times New Roman"/>
                        </a:rPr>
                        <a:t>Ворлдскиллс</a:t>
                      </a:r>
                      <a:r>
                        <a:rPr lang="ru-RU" sz="1400" dirty="0">
                          <a:effectLst/>
                          <a:latin typeface="+mn-lt"/>
                          <a:ea typeface="Times New Roman"/>
                          <a:cs typeface="Times New Roman"/>
                        </a:rPr>
                        <a:t> </a:t>
                      </a:r>
                      <a:r>
                        <a:rPr lang="ru-RU" sz="1400" dirty="0" smtClean="0">
                          <a:effectLst/>
                          <a:latin typeface="+mn-lt"/>
                          <a:ea typeface="Times New Roman"/>
                          <a:cs typeface="Times New Roman"/>
                        </a:rPr>
                        <a:t>(</a:t>
                      </a:r>
                      <a:r>
                        <a:rPr lang="ru-RU" sz="1400" dirty="0">
                          <a:effectLst/>
                          <a:latin typeface="+mn-lt"/>
                          <a:ea typeface="Times New Roman"/>
                          <a:cs typeface="Times New Roman"/>
                        </a:rPr>
                        <a:t>тыс. чел. /год)</a:t>
                      </a:r>
                      <a:endParaRPr lang="ru-RU" sz="14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200" dirty="0">
                          <a:effectLst/>
                          <a:latin typeface="+mn-lt"/>
                          <a:ea typeface="Times New Roman"/>
                          <a:cs typeface="Times New Roman"/>
                        </a:rPr>
                        <a:t>о</a:t>
                      </a:r>
                      <a:r>
                        <a:rPr lang="ru-RU" sz="1200" dirty="0" smtClean="0">
                          <a:effectLst/>
                          <a:latin typeface="+mn-lt"/>
                          <a:ea typeface="Times New Roman"/>
                          <a:cs typeface="Times New Roman"/>
                        </a:rPr>
                        <a:t>сновной</a:t>
                      </a:r>
                      <a:endParaRPr lang="ru-RU" sz="12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2,5</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10</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a:effectLst/>
                          <a:latin typeface="+mn-lt"/>
                          <a:ea typeface="Arial Unicode MS"/>
                          <a:cs typeface="Times New Roman"/>
                        </a:rPr>
                        <a:t>30</a:t>
                      </a:r>
                      <a:endParaRPr lang="ru-RU" sz="1400" b="1">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a:effectLst/>
                          <a:latin typeface="+mn-lt"/>
                          <a:ea typeface="Arial Unicode MS"/>
                          <a:cs typeface="Times New Roman"/>
                        </a:rPr>
                        <a:t>50</a:t>
                      </a:r>
                      <a:endParaRPr lang="ru-RU" sz="1400" b="1">
                        <a:effectLst/>
                        <a:latin typeface="+mn-lt"/>
                        <a:ea typeface="Calibri"/>
                        <a:cs typeface="Times New Roman"/>
                      </a:endParaRPr>
                    </a:p>
                  </a:txBody>
                  <a:tcPr marL="68580" marR="68580" marT="0" marB="0" anchor="ctr">
                    <a:solidFill>
                      <a:schemeClr val="accent6">
                        <a:lumMod val="40000"/>
                        <a:lumOff val="60000"/>
                        <a:alpha val="69804"/>
                      </a:schemeClr>
                    </a:solidFill>
                  </a:tcPr>
                </a:tc>
              </a:tr>
              <a:tr h="370840">
                <a:tc>
                  <a:txBody>
                    <a:bodyPr/>
                    <a:lstStyle/>
                    <a:p>
                      <a:pPr>
                        <a:lnSpc>
                          <a:spcPct val="115000"/>
                        </a:lnSpc>
                        <a:spcAft>
                          <a:spcPts val="0"/>
                        </a:spcAft>
                      </a:pPr>
                      <a:r>
                        <a:rPr lang="ru-RU" sz="1400" dirty="0" smtClean="0">
                          <a:effectLst/>
                          <a:latin typeface="+mn-lt"/>
                          <a:ea typeface="Times New Roman"/>
                          <a:cs typeface="Times New Roman"/>
                        </a:rPr>
                        <a:t>Количество</a:t>
                      </a:r>
                      <a:r>
                        <a:rPr lang="ru-RU" sz="1400" b="1" dirty="0" smtClean="0">
                          <a:solidFill>
                            <a:schemeClr val="tx2"/>
                          </a:solidFill>
                          <a:effectLst/>
                          <a:latin typeface="+mn-lt"/>
                          <a:ea typeface="Times New Roman"/>
                          <a:cs typeface="Times New Roman"/>
                        </a:rPr>
                        <a:t> СЦК </a:t>
                      </a:r>
                      <a:r>
                        <a:rPr lang="ru-RU" sz="1400" dirty="0" smtClean="0">
                          <a:effectLst/>
                          <a:latin typeface="+mn-lt"/>
                          <a:ea typeface="Times New Roman"/>
                          <a:cs typeface="Times New Roman"/>
                        </a:rPr>
                        <a:t>в </a:t>
                      </a:r>
                      <a:r>
                        <a:rPr lang="ru-RU" sz="1400" dirty="0">
                          <a:effectLst/>
                          <a:latin typeface="+mn-lt"/>
                          <a:ea typeface="Times New Roman"/>
                          <a:cs typeface="Times New Roman"/>
                        </a:rPr>
                        <a:t>субъектах </a:t>
                      </a:r>
                      <a:r>
                        <a:rPr lang="ru-RU" sz="1400" dirty="0" smtClean="0">
                          <a:effectLst/>
                          <a:latin typeface="+mn-lt"/>
                          <a:ea typeface="Times New Roman"/>
                          <a:cs typeface="Times New Roman"/>
                        </a:rPr>
                        <a:t>РФ аккредитованных </a:t>
                      </a:r>
                      <a:r>
                        <a:rPr lang="ru-RU" sz="1400" dirty="0">
                          <a:effectLst/>
                          <a:latin typeface="+mn-lt"/>
                          <a:ea typeface="Times New Roman"/>
                          <a:cs typeface="Times New Roman"/>
                        </a:rPr>
                        <a:t>по стандартам </a:t>
                      </a:r>
                      <a:r>
                        <a:rPr lang="ru-RU" sz="1400" dirty="0" err="1">
                          <a:effectLst/>
                          <a:latin typeface="+mn-lt"/>
                          <a:ea typeface="Times New Roman"/>
                          <a:cs typeface="Times New Roman"/>
                        </a:rPr>
                        <a:t>Ворлдскиллс</a:t>
                      </a:r>
                      <a:r>
                        <a:rPr lang="ru-RU" sz="1400" dirty="0">
                          <a:effectLst/>
                          <a:latin typeface="+mn-lt"/>
                          <a:ea typeface="Times New Roman"/>
                          <a:cs typeface="Times New Roman"/>
                        </a:rPr>
                        <a:t> Россия (шт.)</a:t>
                      </a:r>
                      <a:endParaRPr lang="ru-RU" sz="14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200" dirty="0">
                          <a:effectLst/>
                          <a:latin typeface="+mn-lt"/>
                          <a:ea typeface="Arial Unicode MS"/>
                          <a:cs typeface="Times New Roman"/>
                        </a:rPr>
                        <a:t>аналити­ческий</a:t>
                      </a:r>
                      <a:endParaRPr lang="ru-RU" sz="12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85</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115</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Times New Roman"/>
                          <a:cs typeface="Times New Roman"/>
                        </a:rPr>
                        <a:t>125</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a:effectLst/>
                          <a:latin typeface="+mn-lt"/>
                          <a:ea typeface="Arial Unicode MS"/>
                          <a:cs typeface="Times New Roman"/>
                        </a:rPr>
                        <a:t>175</a:t>
                      </a:r>
                      <a:endParaRPr lang="ru-RU" sz="1400" b="1">
                        <a:effectLst/>
                        <a:latin typeface="+mn-lt"/>
                        <a:ea typeface="Calibri"/>
                        <a:cs typeface="Times New Roman"/>
                      </a:endParaRPr>
                    </a:p>
                  </a:txBody>
                  <a:tcPr marL="68580" marR="68580" marT="0" marB="0" anchor="ctr">
                    <a:solidFill>
                      <a:schemeClr val="accent6">
                        <a:lumMod val="40000"/>
                        <a:lumOff val="60000"/>
                        <a:alpha val="69804"/>
                      </a:schemeClr>
                    </a:solidFill>
                  </a:tcPr>
                </a:tc>
              </a:tr>
              <a:tr h="370840">
                <a:tc>
                  <a:txBody>
                    <a:bodyPr/>
                    <a:lstStyle/>
                    <a:p>
                      <a:pPr>
                        <a:lnSpc>
                          <a:spcPct val="115000"/>
                        </a:lnSpc>
                        <a:spcAft>
                          <a:spcPts val="0"/>
                        </a:spcAft>
                      </a:pPr>
                      <a:r>
                        <a:rPr lang="ru-RU" sz="1400" dirty="0" smtClean="0">
                          <a:effectLst/>
                          <a:latin typeface="+mn-lt"/>
                          <a:ea typeface="Times New Roman"/>
                          <a:cs typeface="Times New Roman"/>
                        </a:rPr>
                        <a:t>Количество </a:t>
                      </a:r>
                      <a:r>
                        <a:rPr lang="ru-RU" sz="1400" dirty="0">
                          <a:effectLst/>
                          <a:latin typeface="+mn-lt"/>
                          <a:ea typeface="Times New Roman"/>
                          <a:cs typeface="Times New Roman"/>
                        </a:rPr>
                        <a:t>центров проведения демонстрационного экзамена </a:t>
                      </a:r>
                      <a:r>
                        <a:rPr lang="ru-RU" sz="1400" dirty="0" smtClean="0">
                          <a:effectLst/>
                          <a:latin typeface="+mn-lt"/>
                          <a:ea typeface="Times New Roman"/>
                          <a:cs typeface="Times New Roman"/>
                        </a:rPr>
                        <a:t> (</a:t>
                      </a:r>
                      <a:r>
                        <a:rPr lang="ru-RU" sz="1400" b="1" dirty="0" smtClean="0">
                          <a:solidFill>
                            <a:schemeClr val="tx2"/>
                          </a:solidFill>
                          <a:effectLst/>
                          <a:latin typeface="+mn-lt"/>
                          <a:ea typeface="Times New Roman"/>
                          <a:cs typeface="Times New Roman"/>
                        </a:rPr>
                        <a:t>ЦПДЭ</a:t>
                      </a:r>
                      <a:r>
                        <a:rPr lang="ru-RU" sz="1400" dirty="0" smtClean="0">
                          <a:effectLst/>
                          <a:latin typeface="+mn-lt"/>
                          <a:ea typeface="Times New Roman"/>
                          <a:cs typeface="Times New Roman"/>
                        </a:rPr>
                        <a:t>) (</a:t>
                      </a:r>
                      <a:r>
                        <a:rPr lang="ru-RU" sz="1400" dirty="0">
                          <a:effectLst/>
                          <a:latin typeface="+mn-lt"/>
                          <a:ea typeface="Times New Roman"/>
                          <a:cs typeface="Times New Roman"/>
                        </a:rPr>
                        <a:t>шт.)</a:t>
                      </a:r>
                      <a:endParaRPr lang="ru-RU" sz="14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200" dirty="0">
                          <a:effectLst/>
                          <a:latin typeface="+mn-lt"/>
                          <a:ea typeface="Arial Unicode MS"/>
                          <a:cs typeface="Times New Roman"/>
                        </a:rPr>
                        <a:t>аналити­ческий</a:t>
                      </a:r>
                      <a:endParaRPr lang="ru-RU" sz="12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278</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563</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671</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a:effectLst/>
                          <a:latin typeface="+mn-lt"/>
                          <a:ea typeface="Arial Unicode MS"/>
                          <a:cs typeface="Times New Roman"/>
                        </a:rPr>
                        <a:t>815</a:t>
                      </a:r>
                      <a:endParaRPr lang="ru-RU" sz="1400" b="1">
                        <a:effectLst/>
                        <a:latin typeface="+mn-lt"/>
                        <a:ea typeface="Calibri"/>
                        <a:cs typeface="Times New Roman"/>
                      </a:endParaRPr>
                    </a:p>
                  </a:txBody>
                  <a:tcPr marL="68580" marR="68580" marT="0" marB="0" anchor="ctr">
                    <a:solidFill>
                      <a:schemeClr val="accent6">
                        <a:lumMod val="40000"/>
                        <a:lumOff val="60000"/>
                        <a:alpha val="69804"/>
                      </a:schemeClr>
                    </a:solidFill>
                  </a:tcPr>
                </a:tc>
              </a:tr>
              <a:tr h="370840">
                <a:tc>
                  <a:txBody>
                    <a:bodyPr/>
                    <a:lstStyle/>
                    <a:p>
                      <a:pPr>
                        <a:lnSpc>
                          <a:spcPct val="115000"/>
                        </a:lnSpc>
                        <a:spcAft>
                          <a:spcPts val="0"/>
                        </a:spcAft>
                      </a:pPr>
                      <a:r>
                        <a:rPr lang="ru-RU" sz="1400" dirty="0" smtClean="0">
                          <a:effectLst/>
                          <a:latin typeface="+mn-lt"/>
                          <a:ea typeface="Times New Roman"/>
                          <a:cs typeface="Times New Roman"/>
                        </a:rPr>
                        <a:t>Количество </a:t>
                      </a:r>
                      <a:r>
                        <a:rPr lang="ru-RU" sz="1400" dirty="0">
                          <a:effectLst/>
                          <a:latin typeface="+mn-lt"/>
                          <a:ea typeface="Times New Roman"/>
                          <a:cs typeface="Times New Roman"/>
                        </a:rPr>
                        <a:t>центров опережающей профессиональной подготовки </a:t>
                      </a:r>
                      <a:r>
                        <a:rPr lang="ru-RU" sz="1400" dirty="0" smtClean="0">
                          <a:effectLst/>
                          <a:latin typeface="+mn-lt"/>
                          <a:ea typeface="Times New Roman"/>
                          <a:cs typeface="Times New Roman"/>
                        </a:rPr>
                        <a:t> (</a:t>
                      </a:r>
                      <a:r>
                        <a:rPr lang="ru-RU" sz="1400" b="1" dirty="0" smtClean="0">
                          <a:solidFill>
                            <a:schemeClr val="tx2"/>
                          </a:solidFill>
                          <a:effectLst/>
                          <a:latin typeface="+mn-lt"/>
                          <a:ea typeface="Times New Roman"/>
                          <a:cs typeface="Times New Roman"/>
                        </a:rPr>
                        <a:t>ЦОПП</a:t>
                      </a:r>
                      <a:r>
                        <a:rPr lang="ru-RU" sz="1400" dirty="0" smtClean="0">
                          <a:effectLst/>
                          <a:latin typeface="+mn-lt"/>
                          <a:ea typeface="Times New Roman"/>
                          <a:cs typeface="Times New Roman"/>
                        </a:rPr>
                        <a:t>)( </a:t>
                      </a:r>
                      <a:r>
                        <a:rPr lang="ru-RU" sz="1400" dirty="0">
                          <a:effectLst/>
                          <a:latin typeface="+mn-lt"/>
                          <a:ea typeface="Times New Roman"/>
                          <a:cs typeface="Times New Roman"/>
                        </a:rPr>
                        <a:t>ш</a:t>
                      </a:r>
                      <a:r>
                        <a:rPr lang="ru-RU" sz="1400" dirty="0" smtClean="0">
                          <a:effectLst/>
                          <a:latin typeface="+mn-lt"/>
                          <a:ea typeface="Times New Roman"/>
                          <a:cs typeface="Times New Roman"/>
                        </a:rPr>
                        <a:t>т</a:t>
                      </a:r>
                      <a:r>
                        <a:rPr lang="ru-RU" sz="1400" dirty="0">
                          <a:effectLst/>
                          <a:latin typeface="+mn-lt"/>
                          <a:ea typeface="Times New Roman"/>
                          <a:cs typeface="Times New Roman"/>
                        </a:rPr>
                        <a:t>.)</a:t>
                      </a:r>
                      <a:endParaRPr lang="ru-RU" sz="14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200" dirty="0" err="1">
                          <a:effectLst/>
                          <a:latin typeface="+mn-lt"/>
                          <a:ea typeface="Arial Unicode MS"/>
                          <a:cs typeface="Times New Roman"/>
                        </a:rPr>
                        <a:t>аналити-ческий</a:t>
                      </a:r>
                      <a:endParaRPr lang="ru-RU" sz="1200" dirty="0">
                        <a:effectLst/>
                        <a:latin typeface="+mn-lt"/>
                        <a:ea typeface="Calibri"/>
                        <a:cs typeface="Times New Roman"/>
                      </a:endParaRPr>
                    </a:p>
                  </a:txBody>
                  <a:tcPr marL="68580" marR="68580" marT="0" marB="0">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20</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Times New Roman"/>
                          <a:cs typeface="Times New Roman"/>
                        </a:rPr>
                        <a:t>35</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c>
                  <a:txBody>
                    <a:bodyPr/>
                    <a:lstStyle/>
                    <a:p>
                      <a:pPr algn="ctr">
                        <a:lnSpc>
                          <a:spcPct val="115000"/>
                        </a:lnSpc>
                        <a:spcAft>
                          <a:spcPts val="0"/>
                        </a:spcAft>
                      </a:pPr>
                      <a:r>
                        <a:rPr lang="ru-RU" sz="1400" b="1" dirty="0">
                          <a:effectLst/>
                          <a:latin typeface="+mn-lt"/>
                          <a:ea typeface="Arial Unicode MS"/>
                          <a:cs typeface="Times New Roman"/>
                        </a:rPr>
                        <a:t>45</a:t>
                      </a:r>
                      <a:endParaRPr lang="ru-RU" sz="1400" b="1" dirty="0">
                        <a:effectLst/>
                        <a:latin typeface="+mn-lt"/>
                        <a:ea typeface="Calibri"/>
                        <a:cs typeface="Times New Roman"/>
                      </a:endParaRPr>
                    </a:p>
                  </a:txBody>
                  <a:tcPr marL="68580" marR="68580" marT="0" marB="0" anchor="ctr">
                    <a:solidFill>
                      <a:schemeClr val="accent6">
                        <a:lumMod val="40000"/>
                        <a:lumOff val="60000"/>
                        <a:alpha val="69804"/>
                      </a:schemeClr>
                    </a:solidFill>
                  </a:tcPr>
                </a:tc>
              </a:tr>
            </a:tbl>
          </a:graphicData>
        </a:graphic>
      </p:graphicFrame>
      <p:sp>
        <p:nvSpPr>
          <p:cNvPr id="8" name="TextBox 7"/>
          <p:cNvSpPr txBox="1"/>
          <p:nvPr/>
        </p:nvSpPr>
        <p:spPr>
          <a:xfrm>
            <a:off x="10294512" y="435551"/>
            <a:ext cx="1654745" cy="738664"/>
          </a:xfrm>
          <a:prstGeom prst="rect">
            <a:avLst/>
          </a:prstGeom>
          <a:noFill/>
        </p:spPr>
        <p:txBody>
          <a:bodyPr wrap="square" rtlCol="0">
            <a:spAutoFit/>
          </a:bodyPr>
          <a:lstStyle/>
          <a:p>
            <a:pPr lvl="0"/>
            <a:r>
              <a:rPr lang="ru-RU" sz="1400" dirty="0" smtClean="0"/>
              <a:t>Инфраструктура</a:t>
            </a:r>
            <a:endParaRPr lang="ru-RU" sz="1400" dirty="0"/>
          </a:p>
          <a:p>
            <a:pPr lvl="0"/>
            <a:r>
              <a:rPr lang="ru-RU" sz="1400" dirty="0"/>
              <a:t>ЦПД, СЦК, ЦОПП, чемпионаты </a:t>
            </a:r>
            <a:r>
              <a:rPr lang="en-US" sz="1400" dirty="0" smtClean="0"/>
              <a:t>WS</a:t>
            </a:r>
            <a:endParaRPr lang="ru-RU" sz="1400" dirty="0"/>
          </a:p>
        </p:txBody>
      </p:sp>
      <p:sp>
        <p:nvSpPr>
          <p:cNvPr id="10" name="TextBox 9"/>
          <p:cNvSpPr txBox="1"/>
          <p:nvPr/>
        </p:nvSpPr>
        <p:spPr>
          <a:xfrm>
            <a:off x="6599262" y="3049797"/>
            <a:ext cx="2160241" cy="523220"/>
          </a:xfrm>
          <a:prstGeom prst="rect">
            <a:avLst/>
          </a:prstGeom>
          <a:noFill/>
        </p:spPr>
        <p:txBody>
          <a:bodyPr wrap="square" rtlCol="0">
            <a:spAutoFit/>
          </a:bodyPr>
          <a:lstStyle/>
          <a:p>
            <a:pPr lvl="0"/>
            <a:r>
              <a:rPr lang="ru-RU" sz="1400" dirty="0"/>
              <a:t>Современные условия, обновление </a:t>
            </a:r>
            <a:r>
              <a:rPr lang="ru-RU" sz="1400" dirty="0" smtClean="0"/>
              <a:t>МТБ</a:t>
            </a:r>
            <a:endParaRPr lang="ru-RU" sz="1400" dirty="0"/>
          </a:p>
        </p:txBody>
      </p:sp>
      <p:sp>
        <p:nvSpPr>
          <p:cNvPr id="11" name="TextBox 10"/>
          <p:cNvSpPr txBox="1"/>
          <p:nvPr/>
        </p:nvSpPr>
        <p:spPr>
          <a:xfrm>
            <a:off x="10847735" y="2276873"/>
            <a:ext cx="1440159" cy="523220"/>
          </a:xfrm>
          <a:prstGeom prst="rect">
            <a:avLst/>
          </a:prstGeom>
          <a:noFill/>
        </p:spPr>
        <p:txBody>
          <a:bodyPr wrap="square" rtlCol="0">
            <a:spAutoFit/>
          </a:bodyPr>
          <a:lstStyle/>
          <a:p>
            <a:pPr algn="ctr"/>
            <a:r>
              <a:rPr lang="ru-RU" sz="1400" dirty="0" smtClean="0"/>
              <a:t>Опережающая подготовка</a:t>
            </a:r>
            <a:endParaRPr lang="ru-RU" sz="1400" dirty="0"/>
          </a:p>
        </p:txBody>
      </p:sp>
      <p:cxnSp>
        <p:nvCxnSpPr>
          <p:cNvPr id="45" name="Прямая соединительная линия 44"/>
          <p:cNvCxnSpPr/>
          <p:nvPr/>
        </p:nvCxnSpPr>
        <p:spPr>
          <a:xfrm>
            <a:off x="7967414" y="2060135"/>
            <a:ext cx="1296144" cy="423572"/>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6815286" y="3573017"/>
            <a:ext cx="1837520"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10984797" y="2800093"/>
            <a:ext cx="1099519"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flipV="1">
            <a:off x="10243870" y="1171609"/>
            <a:ext cx="1539968" cy="260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p:cNvSpPr/>
          <p:nvPr/>
        </p:nvSpPr>
        <p:spPr>
          <a:xfrm>
            <a:off x="190550" y="1268760"/>
            <a:ext cx="6408712" cy="2833455"/>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12663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255446" y="-27383"/>
            <a:ext cx="3828870" cy="6912767"/>
            <a:chOff x="8024680" y="-27383"/>
            <a:chExt cx="3828870" cy="6912767"/>
          </a:xfrm>
        </p:grpSpPr>
        <p:grpSp>
          <p:nvGrpSpPr>
            <p:cNvPr id="21" name="Группа 20"/>
            <p:cNvGrpSpPr/>
            <p:nvPr/>
          </p:nvGrpSpPr>
          <p:grpSpPr>
            <a:xfrm rot="10800000">
              <a:off x="8024680" y="-27383"/>
              <a:ext cx="3431510" cy="3528390"/>
              <a:chOff x="8422040" y="3339859"/>
              <a:chExt cx="3431510" cy="3528390"/>
            </a:xfrm>
          </p:grpSpPr>
          <p:sp>
            <p:nvSpPr>
              <p:cNvPr id="26" name="Равнобедренный треугольник 25"/>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Равнобедренный треугольник 27"/>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2" name="Группа 21"/>
            <p:cNvGrpSpPr/>
            <p:nvPr/>
          </p:nvGrpSpPr>
          <p:grpSpPr>
            <a:xfrm>
              <a:off x="8422040" y="3339859"/>
              <a:ext cx="3431510" cy="3545525"/>
              <a:chOff x="8422040" y="3339859"/>
              <a:chExt cx="3431510" cy="3545525"/>
            </a:xfrm>
          </p:grpSpPr>
          <p:sp>
            <p:nvSpPr>
              <p:cNvPr id="23" name="Равнобедренный треугольник 22"/>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Равнобедренный треугольник 24"/>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rPr>
              <a:t>Процессная и проектная часть программы</a:t>
            </a: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441032549"/>
              </p:ext>
            </p:extLst>
          </p:nvPr>
        </p:nvGraphicFramePr>
        <p:xfrm>
          <a:off x="190550" y="1027504"/>
          <a:ext cx="11862318" cy="5713864"/>
        </p:xfrm>
        <a:graphic>
          <a:graphicData uri="http://schemas.openxmlformats.org/drawingml/2006/table">
            <a:tbl>
              <a:tblPr firstRow="1" bandRow="1">
                <a:tableStyleId>{BC89EF96-8CEA-46FF-86C4-4CE0E7609802}</a:tableStyleId>
              </a:tblPr>
              <a:tblGrid>
                <a:gridCol w="2016224"/>
                <a:gridCol w="9846094"/>
              </a:tblGrid>
              <a:tr h="1324744">
                <a:tc>
                  <a:txBody>
                    <a:bodyPr/>
                    <a:lstStyle/>
                    <a:p>
                      <a:pPr algn="ctr"/>
                      <a:r>
                        <a:rPr lang="ru-RU" sz="1800" b="1" dirty="0" smtClean="0">
                          <a:solidFill>
                            <a:schemeClr val="tx2"/>
                          </a:solidFill>
                          <a:latin typeface="+mn-lt"/>
                        </a:rPr>
                        <a:t>Государственная итоговая аттестация</a:t>
                      </a:r>
                      <a:r>
                        <a:rPr lang="ru-RU" sz="1800" b="1" baseline="0" dirty="0" smtClean="0">
                          <a:solidFill>
                            <a:schemeClr val="tx2"/>
                          </a:solidFill>
                          <a:latin typeface="+mn-lt"/>
                        </a:rPr>
                        <a:t> (</a:t>
                      </a:r>
                      <a:r>
                        <a:rPr lang="ru-RU" sz="1800" b="1" dirty="0" smtClean="0">
                          <a:solidFill>
                            <a:schemeClr val="tx2"/>
                          </a:solidFill>
                          <a:latin typeface="+mn-lt"/>
                        </a:rPr>
                        <a:t>ГИА)</a:t>
                      </a:r>
                      <a:endParaRPr lang="ru-RU" sz="1800" b="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15000"/>
                        </a:lnSpc>
                        <a:spcBef>
                          <a:spcPts val="0"/>
                        </a:spcBef>
                        <a:spcAft>
                          <a:spcPts val="0"/>
                        </a:spcAft>
                        <a:buClr>
                          <a:schemeClr val="tx2"/>
                        </a:buClr>
                        <a:buSzTx/>
                        <a:buFont typeface="Arial" panose="020B0604020202020204" pitchFamily="34" charset="0"/>
                        <a:buChar char="•"/>
                        <a:tabLst/>
                        <a:defRPr/>
                      </a:pPr>
                      <a:r>
                        <a:rPr lang="ru-RU" sz="1600" b="0" dirty="0" smtClean="0">
                          <a:effectLst/>
                          <a:latin typeface="+mn-lt"/>
                          <a:ea typeface="Calibri"/>
                          <a:cs typeface="Times New Roman"/>
                        </a:rPr>
                        <a:t>обеспечение подготовки не </a:t>
                      </a:r>
                      <a:r>
                        <a:rPr lang="ru-RU" sz="1600" b="1" i="1" dirty="0" smtClean="0">
                          <a:solidFill>
                            <a:schemeClr val="tx2"/>
                          </a:solidFill>
                          <a:effectLst/>
                          <a:latin typeface="+mn-lt"/>
                          <a:ea typeface="Calibri"/>
                          <a:cs typeface="Times New Roman"/>
                        </a:rPr>
                        <a:t>менее 5 тысяч экспертов демонстрационного экзамена в составе ГИА</a:t>
                      </a:r>
                      <a:r>
                        <a:rPr lang="ru-RU" sz="1600" b="0" i="1" dirty="0" smtClean="0">
                          <a:solidFill>
                            <a:schemeClr val="tx2"/>
                          </a:solidFill>
                          <a:effectLst/>
                          <a:latin typeface="+mn-lt"/>
                          <a:ea typeface="Calibri"/>
                          <a:cs typeface="Times New Roman"/>
                        </a:rPr>
                        <a:t> </a:t>
                      </a:r>
                      <a:r>
                        <a:rPr lang="ru-RU" sz="1600" b="0" dirty="0" smtClean="0">
                          <a:effectLst/>
                          <a:latin typeface="+mn-lt"/>
                          <a:ea typeface="Calibri"/>
                          <a:cs typeface="Times New Roman"/>
                        </a:rPr>
                        <a:t>по стандартам </a:t>
                      </a:r>
                      <a:r>
                        <a:rPr lang="ru-RU" sz="1600" b="0" dirty="0" err="1" smtClean="0">
                          <a:effectLst/>
                          <a:latin typeface="+mn-lt"/>
                          <a:ea typeface="Calibri"/>
                          <a:cs typeface="Times New Roman"/>
                        </a:rPr>
                        <a:t>Ворлдскиллс</a:t>
                      </a:r>
                      <a:r>
                        <a:rPr lang="ru-RU" sz="1600" b="0" dirty="0" smtClean="0">
                          <a:effectLst/>
                          <a:latin typeface="+mn-lt"/>
                          <a:ea typeface="Calibri"/>
                          <a:cs typeface="Times New Roman"/>
                        </a:rPr>
                        <a:t> (</a:t>
                      </a:r>
                      <a:r>
                        <a:rPr lang="ru-RU" sz="1600" b="0" dirty="0" smtClean="0">
                          <a:effectLst/>
                        </a:rPr>
                        <a:t>3 квартал 20128 года, далее- ежегодно</a:t>
                      </a:r>
                      <a:r>
                        <a:rPr lang="ru-RU" sz="1600" b="0" dirty="0" smtClean="0">
                          <a:effectLst/>
                          <a:latin typeface="+mn-lt"/>
                          <a:ea typeface="Calibri"/>
                          <a:cs typeface="Times New Roman"/>
                        </a:rPr>
                        <a:t>);</a:t>
                      </a:r>
                    </a:p>
                    <a:p>
                      <a:pPr marL="285750" marR="0" indent="-285750" algn="l" defTabSz="914400" rtl="0" eaLnBrk="1" fontAlgn="auto" latinLnBrk="0" hangingPunct="1">
                        <a:lnSpc>
                          <a:spcPct val="115000"/>
                        </a:lnSpc>
                        <a:spcBef>
                          <a:spcPts val="0"/>
                        </a:spcBef>
                        <a:spcAft>
                          <a:spcPts val="0"/>
                        </a:spcAft>
                        <a:buClr>
                          <a:schemeClr val="tx2"/>
                        </a:buClr>
                        <a:buSzTx/>
                        <a:buFont typeface="Arial" panose="020B0604020202020204" pitchFamily="34" charset="0"/>
                        <a:buChar char="•"/>
                        <a:tabLst/>
                        <a:defRPr/>
                      </a:pPr>
                      <a:r>
                        <a:rPr lang="ru-RU" sz="1600" b="0" dirty="0" smtClean="0"/>
                        <a:t>рост численности обучающихся по очной форме обучения, </a:t>
                      </a:r>
                      <a:r>
                        <a:rPr lang="ru-RU" sz="1600" b="1" i="1" dirty="0" smtClean="0">
                          <a:solidFill>
                            <a:schemeClr val="tx2"/>
                          </a:solidFill>
                        </a:rPr>
                        <a:t>сдавших демонстрационный экзамен в рамках ГИА</a:t>
                      </a:r>
                      <a:r>
                        <a:rPr lang="ru-RU" sz="1600" b="1" dirty="0" smtClean="0"/>
                        <a:t> </a:t>
                      </a:r>
                      <a:r>
                        <a:rPr lang="ru-RU" sz="1600" b="0" dirty="0" smtClean="0"/>
                        <a:t>с 10 712 человек  в 2017 </a:t>
                      </a:r>
                      <a:r>
                        <a:rPr lang="ru-RU" sz="1600" b="0" baseline="0" dirty="0" smtClean="0"/>
                        <a:t>до </a:t>
                      </a:r>
                      <a:r>
                        <a:rPr lang="ru-RU" sz="1600" b="0" dirty="0" smtClean="0"/>
                        <a:t> 36 115 человек в 2020 году</a:t>
                      </a:r>
                      <a:endParaRPr lang="ru-RU" sz="1800" b="0" dirty="0" smtClean="0">
                        <a:effectLst/>
                        <a:latin typeface="+mn-lt"/>
                        <a:ea typeface="Calibri"/>
                        <a:cs typeface="Times New Roman"/>
                      </a:endParaRPr>
                    </a:p>
                  </a:txBody>
                  <a:tcPr marL="68580" marR="68580"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1961"/>
                      </a:schemeClr>
                    </a:solidFill>
                  </a:tcPr>
                </a:tc>
              </a:tr>
              <a:tr h="1358774">
                <a:tc>
                  <a:txBody>
                    <a:bodyPr/>
                    <a:lstStyle/>
                    <a:p>
                      <a:pPr algn="ctr"/>
                      <a:r>
                        <a:rPr lang="ru-RU" sz="1800" b="1" dirty="0" smtClean="0">
                          <a:solidFill>
                            <a:schemeClr val="tx2"/>
                          </a:solidFill>
                          <a:latin typeface="+mn-lt"/>
                        </a:rPr>
                        <a:t>«Прикладной </a:t>
                      </a:r>
                      <a:r>
                        <a:rPr lang="ru-RU" sz="1800" b="1" dirty="0" err="1" smtClean="0">
                          <a:solidFill>
                            <a:schemeClr val="tx2"/>
                          </a:solidFill>
                          <a:latin typeface="+mn-lt"/>
                        </a:rPr>
                        <a:t>бакалавриат</a:t>
                      </a:r>
                      <a:r>
                        <a:rPr lang="ru-RU" sz="1800" b="1" dirty="0" smtClean="0">
                          <a:solidFill>
                            <a:schemeClr val="tx2"/>
                          </a:solidFill>
                          <a:latin typeface="+mn-lt"/>
                        </a:rPr>
                        <a:t>»</a:t>
                      </a:r>
                      <a:endParaRPr lang="ru-RU" sz="1800" b="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ru-RU" sz="1600" b="0" kern="1200" dirty="0" smtClean="0">
                          <a:solidFill>
                            <a:schemeClr val="tx1"/>
                          </a:solidFill>
                          <a:effectLst/>
                          <a:latin typeface="+mn-lt"/>
                          <a:ea typeface="+mn-ea"/>
                          <a:cs typeface="+mn-cs"/>
                        </a:rPr>
                        <a:t>разработка и реализация проекта по внедрению прикладного </a:t>
                      </a:r>
                      <a:r>
                        <a:rPr lang="ru-RU" sz="1600" b="0" kern="1200" dirty="0" err="1" smtClean="0">
                          <a:solidFill>
                            <a:schemeClr val="tx1"/>
                          </a:solidFill>
                          <a:effectLst/>
                          <a:latin typeface="+mn-lt"/>
                          <a:ea typeface="+mn-ea"/>
                          <a:cs typeface="+mn-cs"/>
                        </a:rPr>
                        <a:t>бакалавриата</a:t>
                      </a:r>
                      <a:r>
                        <a:rPr lang="ru-RU" sz="1600" b="0" kern="1200" dirty="0" smtClean="0">
                          <a:solidFill>
                            <a:schemeClr val="tx1"/>
                          </a:solidFill>
                          <a:effectLst/>
                          <a:latin typeface="+mn-lt"/>
                          <a:ea typeface="+mn-ea"/>
                          <a:cs typeface="+mn-cs"/>
                        </a:rPr>
                        <a:t>;</a:t>
                      </a:r>
                    </a:p>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ru-RU" sz="1600" b="0" kern="1200" dirty="0" smtClean="0">
                          <a:solidFill>
                            <a:schemeClr val="tx1"/>
                          </a:solidFill>
                          <a:effectLst/>
                          <a:latin typeface="+mn-lt"/>
                          <a:ea typeface="+mn-ea"/>
                          <a:cs typeface="+mn-cs"/>
                        </a:rPr>
                        <a:t>формирование механизмов</a:t>
                      </a:r>
                      <a:r>
                        <a:rPr lang="ru-RU" sz="1600" b="0" kern="1200" baseline="0" dirty="0" smtClean="0">
                          <a:solidFill>
                            <a:schemeClr val="tx1"/>
                          </a:solidFill>
                          <a:effectLst/>
                          <a:latin typeface="+mn-lt"/>
                          <a:ea typeface="+mn-ea"/>
                          <a:cs typeface="+mn-cs"/>
                        </a:rPr>
                        <a:t> поддержки и </a:t>
                      </a:r>
                      <a:r>
                        <a:rPr lang="ru-RU" sz="1600" b="0" kern="1200" baseline="0" dirty="0" err="1" smtClean="0">
                          <a:solidFill>
                            <a:schemeClr val="tx1"/>
                          </a:solidFill>
                          <a:effectLst/>
                          <a:latin typeface="+mn-lt"/>
                          <a:ea typeface="+mn-ea"/>
                          <a:cs typeface="+mn-cs"/>
                        </a:rPr>
                        <a:t>софинансирования</a:t>
                      </a:r>
                      <a:r>
                        <a:rPr lang="ru-RU" sz="1600" b="0" kern="1200" baseline="0" dirty="0" smtClean="0">
                          <a:solidFill>
                            <a:schemeClr val="tx1"/>
                          </a:solidFill>
                          <a:effectLst/>
                          <a:latin typeface="+mn-lt"/>
                          <a:ea typeface="+mn-ea"/>
                          <a:cs typeface="+mn-cs"/>
                        </a:rPr>
                        <a:t> на уровне государства и </a:t>
                      </a:r>
                      <a:r>
                        <a:rPr lang="ru-RU" sz="1600" b="0" kern="1200" dirty="0" smtClean="0">
                          <a:solidFill>
                            <a:schemeClr val="tx1"/>
                          </a:solidFill>
                          <a:effectLst/>
                          <a:latin typeface="+mn-lt"/>
                          <a:ea typeface="+mn-ea"/>
                          <a:cs typeface="+mn-cs"/>
                        </a:rPr>
                        <a:t>организаций СПО»;</a:t>
                      </a:r>
                    </a:p>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ru-RU" sz="1600" b="0" kern="1200" dirty="0" smtClean="0">
                          <a:solidFill>
                            <a:schemeClr val="tx1"/>
                          </a:solidFill>
                          <a:effectLst/>
                          <a:latin typeface="+mn-lt"/>
                          <a:ea typeface="+mn-ea"/>
                          <a:cs typeface="+mn-cs"/>
                        </a:rPr>
                        <a:t>разработка механизмов </a:t>
                      </a:r>
                      <a:r>
                        <a:rPr lang="ru-RU" sz="1600" b="1" i="1" kern="1200" dirty="0" smtClean="0">
                          <a:solidFill>
                            <a:schemeClr val="tx2"/>
                          </a:solidFill>
                          <a:effectLst/>
                          <a:latin typeface="+mn-lt"/>
                          <a:ea typeface="+mn-ea"/>
                          <a:cs typeface="+mn-cs"/>
                        </a:rPr>
                        <a:t>привлечения работодателей </a:t>
                      </a:r>
                      <a:r>
                        <a:rPr lang="ru-RU" sz="1600" b="0" kern="1200" dirty="0" smtClean="0">
                          <a:solidFill>
                            <a:schemeClr val="tx1"/>
                          </a:solidFill>
                          <a:effectLst/>
                          <a:latin typeface="+mn-lt"/>
                          <a:ea typeface="+mn-ea"/>
                          <a:cs typeface="+mn-cs"/>
                        </a:rPr>
                        <a:t>к участию в модернизации материально-технической базы в ПОО;</a:t>
                      </a:r>
                    </a:p>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ru-RU" sz="1600" b="1" i="1" kern="1200" dirty="0" smtClean="0">
                          <a:solidFill>
                            <a:schemeClr val="tx2"/>
                          </a:solidFill>
                          <a:effectLst/>
                          <a:latin typeface="+mn-lt"/>
                          <a:ea typeface="+mn-ea"/>
                          <a:cs typeface="+mn-cs"/>
                        </a:rPr>
                        <a:t>реализация стажировок преподавателей ПОО и сотрудников </a:t>
                      </a:r>
                      <a:r>
                        <a:rPr lang="ru-RU" sz="1600" b="0" kern="1200" dirty="0" smtClean="0">
                          <a:solidFill>
                            <a:schemeClr val="tx1"/>
                          </a:solidFill>
                          <a:effectLst/>
                          <a:latin typeface="+mn-lt"/>
                          <a:ea typeface="+mn-ea"/>
                          <a:cs typeface="+mn-cs"/>
                        </a:rPr>
                        <a:t>работодателей; а также реализация программы целевого обучения кадров по программам «прикладного </a:t>
                      </a:r>
                      <a:r>
                        <a:rPr lang="ru-RU" sz="1600" b="0" kern="1200" dirty="0" err="1" smtClean="0">
                          <a:solidFill>
                            <a:schemeClr val="tx1"/>
                          </a:solidFill>
                          <a:effectLst/>
                          <a:latin typeface="+mn-lt"/>
                          <a:ea typeface="+mn-ea"/>
                          <a:cs typeface="+mn-cs"/>
                        </a:rPr>
                        <a:t>бакалавриата</a:t>
                      </a:r>
                      <a:r>
                        <a:rPr lang="ru-RU" sz="1600" b="0" kern="1200" dirty="0" smtClean="0">
                          <a:solidFill>
                            <a:schemeClr val="tx1"/>
                          </a:solidFill>
                          <a:effectLst/>
                          <a:latin typeface="+mn-lt"/>
                          <a:ea typeface="+mn-ea"/>
                          <a:cs typeface="+mn-cs"/>
                        </a:rPr>
                        <a:t>» на базе ПОО</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1961"/>
                      </a:schemeClr>
                    </a:solidFill>
                  </a:tcPr>
                </a:tc>
              </a:tr>
              <a:tr h="1358774">
                <a:tc>
                  <a:txBody>
                    <a:bodyPr/>
                    <a:lstStyle/>
                    <a:p>
                      <a:pPr algn="ctr"/>
                      <a:r>
                        <a:rPr lang="ru-RU" sz="1800" b="1" dirty="0" smtClean="0">
                          <a:solidFill>
                            <a:schemeClr val="tx2"/>
                          </a:solidFill>
                          <a:latin typeface="+mn-lt"/>
                        </a:rPr>
                        <a:t>Центры</a:t>
                      </a:r>
                      <a:r>
                        <a:rPr lang="ru-RU" sz="1800" b="1" baseline="0" dirty="0" smtClean="0">
                          <a:solidFill>
                            <a:schemeClr val="tx2"/>
                          </a:solidFill>
                          <a:latin typeface="+mn-lt"/>
                        </a:rPr>
                        <a:t> опережающей профессиональной подготовки (ЦОПП)</a:t>
                      </a:r>
                      <a:endParaRPr lang="ru-RU" sz="1800" b="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ru-RU" sz="1600" b="1" i="1" kern="1200" dirty="0" smtClean="0">
                          <a:solidFill>
                            <a:schemeClr val="tx2"/>
                          </a:solidFill>
                          <a:effectLst/>
                          <a:latin typeface="+mn-lt"/>
                          <a:ea typeface="+mn-ea"/>
                          <a:cs typeface="+mn-cs"/>
                        </a:rPr>
                        <a:t>Пр-580, П.1 в) </a:t>
                      </a:r>
                      <a:r>
                        <a:rPr lang="ru-RU" sz="1600" b="0" kern="1200" dirty="0" smtClean="0">
                          <a:solidFill>
                            <a:schemeClr val="tx1"/>
                          </a:solidFill>
                          <a:effectLst/>
                          <a:latin typeface="+mn-lt"/>
                          <a:ea typeface="+mn-ea"/>
                          <a:cs typeface="+mn-cs"/>
                        </a:rPr>
                        <a:t>создание, в том числе на базе лучших профессиональных образовательных организаций, центров опережающей профессиональной подготовки, предусмотрев предоставление им возможности:</a:t>
                      </a:r>
                      <a:r>
                        <a:rPr lang="ru-RU" sz="1600" b="0" kern="1200" baseline="0" dirty="0" smtClean="0">
                          <a:solidFill>
                            <a:schemeClr val="tx1"/>
                          </a:solidFill>
                          <a:effectLst/>
                          <a:latin typeface="+mn-lt"/>
                          <a:ea typeface="+mn-ea"/>
                          <a:cs typeface="+mn-cs"/>
                        </a:rPr>
                        <a:t> </a:t>
                      </a:r>
                      <a:r>
                        <a:rPr lang="ru-RU" sz="1600" b="0" kern="1200" dirty="0" smtClean="0">
                          <a:solidFill>
                            <a:schemeClr val="tx1"/>
                          </a:solidFill>
                          <a:effectLst/>
                          <a:latin typeface="+mn-lt"/>
                          <a:ea typeface="+mn-ea"/>
                          <a:cs typeface="+mn-cs"/>
                        </a:rPr>
                        <a:t>использования совместно с другими профессиональными образовательными организациями современного оборудования для подготовки, переподготовки и повышения квалификации граждан</a:t>
                      </a:r>
                    </a:p>
                    <a:p>
                      <a:pPr marL="285750" marR="0" indent="-28575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ru-RU" sz="1600" b="1" i="1" dirty="0" smtClean="0">
                          <a:solidFill>
                            <a:schemeClr val="tx2"/>
                          </a:solidFill>
                        </a:rPr>
                        <a:t>Создание  к</a:t>
                      </a:r>
                      <a:r>
                        <a:rPr lang="ru-RU" sz="1600" b="1" i="1" baseline="0" dirty="0" smtClean="0">
                          <a:solidFill>
                            <a:schemeClr val="tx2"/>
                          </a:solidFill>
                        </a:rPr>
                        <a:t> 2020 году ЦОПП в 45 регионах РФ</a:t>
                      </a:r>
                      <a:endParaRPr lang="ru-RU" sz="1600" b="1" i="1" dirty="0">
                        <a:solidFill>
                          <a:schemeClr val="tx2"/>
                        </a:solidFill>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1961"/>
                      </a:schemeClr>
                    </a:solidFill>
                  </a:tcPr>
                </a:tc>
              </a:tr>
              <a:tr h="1358774">
                <a:tc>
                  <a:txBody>
                    <a:bodyPr/>
                    <a:lstStyle/>
                    <a:p>
                      <a:pPr algn="ctr"/>
                      <a:r>
                        <a:rPr lang="ru-RU" sz="1800" b="1" dirty="0" smtClean="0">
                          <a:solidFill>
                            <a:schemeClr val="tx2"/>
                          </a:solidFill>
                          <a:latin typeface="+mn-lt"/>
                        </a:rPr>
                        <a:t>«Равные</a:t>
                      </a:r>
                      <a:r>
                        <a:rPr lang="ru-RU" sz="1800" b="1" baseline="0" dirty="0" smtClean="0">
                          <a:solidFill>
                            <a:schemeClr val="tx2"/>
                          </a:solidFill>
                          <a:latin typeface="+mn-lt"/>
                        </a:rPr>
                        <a:t> возможности</a:t>
                      </a:r>
                      <a:r>
                        <a:rPr lang="ru-RU" sz="1800" b="1" dirty="0" smtClean="0">
                          <a:solidFill>
                            <a:schemeClr val="tx2"/>
                          </a:solidFill>
                          <a:latin typeface="+mn-lt"/>
                        </a:rPr>
                        <a:t>»</a:t>
                      </a:r>
                      <a:endParaRPr lang="ru-RU" sz="1800" b="1" dirty="0">
                        <a:solidFill>
                          <a:schemeClr val="tx2"/>
                        </a:solidFill>
                        <a:latin typeface="+mn-lt"/>
                      </a:endParaRPr>
                    </a:p>
                  </a:txBody>
                  <a:tcPr anchor="ctr">
                    <a:lnL w="12700" cap="flat" cmpd="sng" algn="ctr">
                      <a:no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eaLnBrk="1" hangingPunct="1">
                        <a:lnSpc>
                          <a:spcPct val="80000"/>
                        </a:lnSpc>
                        <a:spcBef>
                          <a:spcPts val="600"/>
                        </a:spcBef>
                        <a:buClr>
                          <a:srgbClr val="000099"/>
                        </a:buClr>
                        <a:buFont typeface="Arial" pitchFamily="34" charset="0"/>
                        <a:buChar char="•"/>
                      </a:pPr>
                      <a:r>
                        <a:rPr lang="ru-RU" sz="1600" kern="1200" dirty="0" smtClean="0">
                          <a:solidFill>
                            <a:schemeClr val="tx1"/>
                          </a:solidFill>
                          <a:latin typeface="+mn-lt"/>
                          <a:ea typeface="+mn-ea"/>
                          <a:cs typeface="+mn-cs"/>
                        </a:rPr>
                        <a:t>Развитие инфраструктуры инклюзивного образования</a:t>
                      </a:r>
                    </a:p>
                    <a:p>
                      <a:pPr marL="171450" indent="-171450" eaLnBrk="1" hangingPunct="1">
                        <a:lnSpc>
                          <a:spcPct val="80000"/>
                        </a:lnSpc>
                        <a:spcBef>
                          <a:spcPts val="600"/>
                        </a:spcBef>
                        <a:buClr>
                          <a:srgbClr val="000099"/>
                        </a:buClr>
                        <a:buFont typeface="Arial" pitchFamily="34" charset="0"/>
                        <a:buChar char="•"/>
                      </a:pPr>
                      <a:r>
                        <a:rPr lang="ru-RU" sz="1600" kern="1200" dirty="0" smtClean="0">
                          <a:solidFill>
                            <a:schemeClr val="tx1"/>
                          </a:solidFill>
                          <a:latin typeface="+mn-lt"/>
                          <a:ea typeface="+mn-ea"/>
                          <a:cs typeface="+mn-cs"/>
                        </a:rPr>
                        <a:t>Содействие трудоустройству инвалидов и людей с ОВЗ</a:t>
                      </a:r>
                    </a:p>
                    <a:p>
                      <a:pPr marL="171450" indent="-171450" eaLnBrk="1" hangingPunct="1">
                        <a:lnSpc>
                          <a:spcPct val="80000"/>
                        </a:lnSpc>
                        <a:spcBef>
                          <a:spcPts val="600"/>
                        </a:spcBef>
                        <a:buClr>
                          <a:srgbClr val="000099"/>
                        </a:buClr>
                        <a:buFont typeface="Arial" pitchFamily="34" charset="0"/>
                        <a:buChar char="•"/>
                      </a:pPr>
                      <a:r>
                        <a:rPr lang="ru-RU" sz="1600" kern="1200" dirty="0" smtClean="0">
                          <a:solidFill>
                            <a:schemeClr val="tx1"/>
                          </a:solidFill>
                          <a:latin typeface="+mn-lt"/>
                          <a:ea typeface="+mn-ea"/>
                          <a:cs typeface="+mn-cs"/>
                        </a:rPr>
                        <a:t>Проведение чемпионатов профессионального мастерства для людей с инвалидностью «</a:t>
                      </a:r>
                      <a:r>
                        <a:rPr lang="ru-RU" sz="1600" kern="1200" dirty="0" err="1" smtClean="0">
                          <a:solidFill>
                            <a:schemeClr val="tx1"/>
                          </a:solidFill>
                          <a:latin typeface="+mn-lt"/>
                          <a:ea typeface="+mn-ea"/>
                          <a:cs typeface="+mn-cs"/>
                        </a:rPr>
                        <a:t>Абилимпикс</a:t>
                      </a:r>
                      <a:r>
                        <a:rPr lang="ru-RU" sz="1600" kern="1200" dirty="0" smtClean="0">
                          <a:solidFill>
                            <a:schemeClr val="tx1"/>
                          </a:solidFill>
                          <a:latin typeface="+mn-lt"/>
                          <a:ea typeface="+mn-ea"/>
                          <a:cs typeface="+mn-cs"/>
                        </a:rPr>
                        <a:t>»</a:t>
                      </a:r>
                    </a:p>
                    <a:p>
                      <a:pPr marL="171450" indent="-171450" eaLnBrk="1" hangingPunct="1">
                        <a:lnSpc>
                          <a:spcPct val="80000"/>
                        </a:lnSpc>
                        <a:spcBef>
                          <a:spcPts val="600"/>
                        </a:spcBef>
                        <a:buClr>
                          <a:srgbClr val="000099"/>
                        </a:buClr>
                        <a:buFont typeface="Arial" pitchFamily="34" charset="0"/>
                        <a:buChar char="•"/>
                      </a:pPr>
                      <a:r>
                        <a:rPr lang="ru-RU" sz="1600" kern="1200" dirty="0" smtClean="0">
                          <a:solidFill>
                            <a:schemeClr val="tx1"/>
                          </a:solidFill>
                          <a:latin typeface="+mn-lt"/>
                          <a:ea typeface="+mn-ea"/>
                          <a:cs typeface="+mn-cs"/>
                        </a:rPr>
                        <a:t>ДПО педагогических работников, экспертов и волонтеров</a:t>
                      </a:r>
                    </a:p>
                    <a:p>
                      <a:pPr marL="171450" indent="-171450" eaLnBrk="1" hangingPunct="1">
                        <a:lnSpc>
                          <a:spcPct val="80000"/>
                        </a:lnSpc>
                        <a:spcBef>
                          <a:spcPts val="600"/>
                        </a:spcBef>
                        <a:buClr>
                          <a:srgbClr val="000099"/>
                        </a:buClr>
                        <a:buFont typeface="Arial" pitchFamily="34" charset="0"/>
                        <a:buChar char="•"/>
                      </a:pPr>
                      <a:r>
                        <a:rPr lang="ru-RU" sz="1600" b="1" i="1" dirty="0" smtClean="0">
                          <a:solidFill>
                            <a:schemeClr val="tx2"/>
                          </a:solidFill>
                          <a:latin typeface="+mn-lt"/>
                        </a:rPr>
                        <a:t>Профориентация людей с ограниченными возможностями</a:t>
                      </a:r>
                      <a:endParaRPr lang="ru-RU" sz="1600" b="1" i="1" dirty="0">
                        <a:solidFill>
                          <a:schemeClr val="tx2"/>
                        </a:solidFill>
                        <a:latin typeface="+mn-lt"/>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41961"/>
                      </a:schemeClr>
                    </a:solidFill>
                  </a:tcPr>
                </a:tc>
              </a:tr>
            </a:tbl>
          </a:graphicData>
        </a:graphic>
      </p:graphicFrame>
      <p:sp>
        <p:nvSpPr>
          <p:cNvPr id="2" name="Номер слайда 1"/>
          <p:cNvSpPr>
            <a:spLocks noGrp="1"/>
          </p:cNvSpPr>
          <p:nvPr>
            <p:ph type="sldNum" sz="quarter" idx="12"/>
          </p:nvPr>
        </p:nvSpPr>
        <p:spPr/>
        <p:txBody>
          <a:bodyPr/>
          <a:lstStyle/>
          <a:p>
            <a:fld id="{29433EC7-5651-416D-8C57-687BAAC2C1FB}" type="slidenum">
              <a:rPr lang="ru-RU" smtClean="0"/>
              <a:t>7</a:t>
            </a:fld>
            <a:endParaRPr lang="ru-RU"/>
          </a:p>
        </p:txBody>
      </p:sp>
    </p:spTree>
    <p:extLst>
      <p:ext uri="{BB962C8B-B14F-4D97-AF65-F5344CB8AC3E}">
        <p14:creationId xmlns:p14="http://schemas.microsoft.com/office/powerpoint/2010/main" val="2612386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5094314" y="3917216"/>
            <a:ext cx="442800" cy="442800"/>
            <a:chOff x="5252502" y="5466297"/>
            <a:chExt cx="442800" cy="442800"/>
          </a:xfrm>
        </p:grpSpPr>
        <p:sp>
          <p:nvSpPr>
            <p:cNvPr id="63" name="Овал 62"/>
            <p:cNvSpPr/>
            <p:nvPr/>
          </p:nvSpPr>
          <p:spPr>
            <a:xfrm>
              <a:off x="5294978" y="5502085"/>
              <a:ext cx="357847" cy="371223"/>
            </a:xfrm>
            <a:prstGeom prst="ellipse">
              <a:avLst/>
            </a:prstGeom>
            <a:blipFill dpi="0"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Photocopy/>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lIns="81043" tIns="40522" rIns="81043" bIns="40522" anchor="ctr"/>
            <a:lstStyle/>
            <a:p>
              <a:pPr algn="ctr">
                <a:defRPr/>
              </a:pPr>
              <a:endParaRPr lang="ru-RU" sz="1000"/>
            </a:p>
          </p:txBody>
        </p:sp>
        <p:sp>
          <p:nvSpPr>
            <p:cNvPr id="65" name="Овал 64"/>
            <p:cNvSpPr/>
            <p:nvPr/>
          </p:nvSpPr>
          <p:spPr>
            <a:xfrm>
              <a:off x="5252502" y="5466297"/>
              <a:ext cx="442800" cy="442800"/>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7" name="Группа 66"/>
          <p:cNvGrpSpPr/>
          <p:nvPr/>
        </p:nvGrpSpPr>
        <p:grpSpPr>
          <a:xfrm>
            <a:off x="8255446" y="-27383"/>
            <a:ext cx="3828870" cy="6912767"/>
            <a:chOff x="8024680" y="-27383"/>
            <a:chExt cx="3828870" cy="6912767"/>
          </a:xfrm>
        </p:grpSpPr>
        <p:grpSp>
          <p:nvGrpSpPr>
            <p:cNvPr id="68" name="Группа 67"/>
            <p:cNvGrpSpPr/>
            <p:nvPr/>
          </p:nvGrpSpPr>
          <p:grpSpPr>
            <a:xfrm rot="10800000">
              <a:off x="8024680" y="-27383"/>
              <a:ext cx="3431510" cy="3528390"/>
              <a:chOff x="8422040" y="3339859"/>
              <a:chExt cx="3431510" cy="3528390"/>
            </a:xfrm>
          </p:grpSpPr>
          <p:sp>
            <p:nvSpPr>
              <p:cNvPr id="78" name="Равнобедренный треугольник 77"/>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Равнобедренный треугольник 78"/>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Равнобедренный треугольник 79"/>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73" name="Группа 72"/>
            <p:cNvGrpSpPr/>
            <p:nvPr/>
          </p:nvGrpSpPr>
          <p:grpSpPr>
            <a:xfrm>
              <a:off x="8422040" y="3339859"/>
              <a:ext cx="3431510" cy="3545525"/>
              <a:chOff x="8422040" y="3339859"/>
              <a:chExt cx="3431510" cy="3545525"/>
            </a:xfrm>
          </p:grpSpPr>
          <p:sp>
            <p:nvSpPr>
              <p:cNvPr id="75" name="Равнобедренный треугольник 74"/>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Равнобедренный треугольник 75"/>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7" name="Равнобедренный треугольник 76"/>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48" name="TextBox 55"/>
          <p:cNvSpPr txBox="1"/>
          <p:nvPr/>
        </p:nvSpPr>
        <p:spPr>
          <a:xfrm>
            <a:off x="118542" y="5952515"/>
            <a:ext cx="11953328" cy="759182"/>
          </a:xfrm>
          <a:prstGeom prst="rect">
            <a:avLst/>
          </a:prstGeom>
          <a:solidFill>
            <a:srgbClr val="FCD5B5">
              <a:alpha val="69804"/>
            </a:srgbClr>
          </a:solid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285750" indent="-285750">
              <a:lnSpc>
                <a:spcPts val="1300"/>
              </a:lnSpc>
              <a:buClr>
                <a:schemeClr val="tx2"/>
              </a:buClr>
              <a:buFont typeface="Arial" pitchFamily="34" charset="0"/>
              <a:buChar char="•"/>
            </a:pPr>
            <a:r>
              <a:rPr lang="ru-RU" sz="1400" dirty="0" smtClean="0"/>
              <a:t>наличие малых учебных фирм для обеспечения прохождения практики обучающимися и формирования внебюджетных доходов;</a:t>
            </a:r>
          </a:p>
          <a:p>
            <a:pPr marL="285750" indent="-285750">
              <a:lnSpc>
                <a:spcPts val="1300"/>
              </a:lnSpc>
              <a:buClr>
                <a:schemeClr val="tx2"/>
              </a:buClr>
              <a:buFont typeface="Arial" pitchFamily="34" charset="0"/>
              <a:buChar char="•"/>
            </a:pPr>
            <a:r>
              <a:rPr lang="ru-RU" sz="1400" dirty="0" smtClean="0"/>
              <a:t>проведение профессионально-общественной аккредитации  образовательных программ профильными объединениями работодателей и/или профессиональными сообществами;</a:t>
            </a:r>
          </a:p>
          <a:p>
            <a:pPr marL="285750" indent="-285750">
              <a:lnSpc>
                <a:spcPts val="1300"/>
              </a:lnSpc>
              <a:buClr>
                <a:schemeClr val="tx2"/>
              </a:buClr>
              <a:buFont typeface="Arial" pitchFamily="34" charset="0"/>
              <a:buChar char="•"/>
            </a:pPr>
            <a:r>
              <a:rPr lang="ru-RU" sz="1400" dirty="0" smtClean="0"/>
              <a:t>доля выпускников </a:t>
            </a:r>
            <a:r>
              <a:rPr lang="ru-RU" sz="1400" dirty="0"/>
              <a:t>образовательной организации, трудоустроившихся в форме </a:t>
            </a:r>
            <a:r>
              <a:rPr lang="ru-RU" sz="1400" dirty="0" err="1"/>
              <a:t>самозанятости</a:t>
            </a:r>
            <a:r>
              <a:rPr lang="ru-RU" sz="1400" dirty="0"/>
              <a:t> не ниже 2 %</a:t>
            </a:r>
          </a:p>
        </p:txBody>
      </p:sp>
      <p:sp>
        <p:nvSpPr>
          <p:cNvPr id="49" name="TextBox 57"/>
          <p:cNvSpPr txBox="1"/>
          <p:nvPr/>
        </p:nvSpPr>
        <p:spPr>
          <a:xfrm>
            <a:off x="126836" y="3033219"/>
            <a:ext cx="11945034" cy="759182"/>
          </a:xfrm>
          <a:prstGeom prst="rect">
            <a:avLst/>
          </a:prstGeom>
          <a:solidFill>
            <a:srgbClr val="FCD5B5">
              <a:alpha val="69804"/>
            </a:srgbClr>
          </a:solid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285750" indent="-285750">
              <a:lnSpc>
                <a:spcPts val="1300"/>
              </a:lnSpc>
              <a:buClr>
                <a:schemeClr val="tx2"/>
              </a:buClr>
              <a:buFont typeface="Arial" pitchFamily="34" charset="0"/>
              <a:buChar char="•"/>
            </a:pPr>
            <a:r>
              <a:rPr lang="ru-RU" sz="1400" dirty="0" smtClean="0"/>
              <a:t>внедрена дуальная система подготовки квалифицированных рабочих, служащих, специалистов среднего звена;</a:t>
            </a:r>
          </a:p>
          <a:p>
            <a:pPr marL="285750" indent="-285750" algn="just">
              <a:lnSpc>
                <a:spcPts val="1300"/>
              </a:lnSpc>
              <a:buClr>
                <a:schemeClr val="tx2"/>
              </a:buClr>
              <a:buFont typeface="Arial" pitchFamily="34" charset="0"/>
              <a:buChar char="•"/>
            </a:pPr>
            <a:r>
              <a:rPr lang="ru-RU" sz="1400" dirty="0" smtClean="0"/>
              <a:t>доля численности студентов, обучающихся по программам среднего профессионального образования на основе договора о целевом обучении, в общей численности студентов, обучающихся по программам среднего профессионального образования, составляет не менее 10 %;</a:t>
            </a:r>
          </a:p>
          <a:p>
            <a:pPr marL="285750" indent="-285750">
              <a:lnSpc>
                <a:spcPts val="1300"/>
              </a:lnSpc>
              <a:buClr>
                <a:schemeClr val="tx2"/>
              </a:buClr>
              <a:buFont typeface="Arial" pitchFamily="34" charset="0"/>
              <a:buChar char="•"/>
            </a:pPr>
            <a:r>
              <a:rPr lang="ru-RU" sz="1400" dirty="0" smtClean="0"/>
              <a:t>наличие  учебных </a:t>
            </a:r>
            <a:r>
              <a:rPr lang="ru-RU" sz="1400" dirty="0"/>
              <a:t>структурных подразделений на базе крупных профильных предприятий (базовых кафедр, учебных центров)</a:t>
            </a:r>
          </a:p>
        </p:txBody>
      </p:sp>
      <p:sp>
        <p:nvSpPr>
          <p:cNvPr id="50" name="TextBox 58"/>
          <p:cNvSpPr txBox="1"/>
          <p:nvPr/>
        </p:nvSpPr>
        <p:spPr>
          <a:xfrm>
            <a:off x="126836" y="1328281"/>
            <a:ext cx="11945034" cy="1092607"/>
          </a:xfrm>
          <a:prstGeom prst="rect">
            <a:avLst/>
          </a:prstGeom>
          <a:solidFill>
            <a:srgbClr val="FCD5B5">
              <a:alpha val="69804"/>
            </a:srgbClr>
          </a:solid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285750" indent="-285750">
              <a:lnSpc>
                <a:spcPts val="1300"/>
              </a:lnSpc>
              <a:buClr>
                <a:schemeClr val="tx2"/>
              </a:buClr>
              <a:buFont typeface="Arial" pitchFamily="34" charset="0"/>
              <a:buChar char="•"/>
            </a:pPr>
            <a:r>
              <a:rPr lang="ru-RU" sz="1400" dirty="0"/>
              <a:t>о</a:t>
            </a:r>
            <a:r>
              <a:rPr lang="ru-RU" sz="1400" dirty="0" smtClean="0"/>
              <a:t>пыт </a:t>
            </a:r>
            <a:r>
              <a:rPr lang="ru-RU" sz="1400" dirty="0"/>
              <a:t>трансляции новых образовательных технологий подготовки рабочих, служащих, специалистов среднего звена;</a:t>
            </a:r>
          </a:p>
          <a:p>
            <a:pPr marL="285750" indent="-285750">
              <a:lnSpc>
                <a:spcPts val="1300"/>
              </a:lnSpc>
              <a:buClr>
                <a:schemeClr val="tx2"/>
              </a:buClr>
              <a:buFont typeface="Arial" pitchFamily="34" charset="0"/>
              <a:buChar char="•"/>
            </a:pPr>
            <a:r>
              <a:rPr lang="ru-RU" sz="1400" dirty="0" smtClean="0"/>
              <a:t>удельный вес стоимости машин и оборудования не старше 5 лет в общей стоимости машин и оборудования не менее 30%;</a:t>
            </a:r>
          </a:p>
          <a:p>
            <a:pPr marL="285750" indent="-285750">
              <a:lnSpc>
                <a:spcPts val="1300"/>
              </a:lnSpc>
              <a:buClr>
                <a:schemeClr val="tx2"/>
              </a:buClr>
              <a:buFont typeface="Arial" pitchFamily="34" charset="0"/>
              <a:buChar char="•"/>
            </a:pPr>
            <a:r>
              <a:rPr lang="ru-RU" sz="1400" dirty="0" smtClean="0"/>
              <a:t>опыт участия в федеральных и региональных программах и проектах развития профессионального образования;</a:t>
            </a:r>
          </a:p>
          <a:p>
            <a:pPr marL="285750" indent="-285750">
              <a:lnSpc>
                <a:spcPts val="1300"/>
              </a:lnSpc>
              <a:buClr>
                <a:schemeClr val="tx2"/>
              </a:buClr>
              <a:buFont typeface="Arial" pitchFamily="34" charset="0"/>
              <a:buChar char="•"/>
            </a:pPr>
            <a:r>
              <a:rPr lang="ru-RU" sz="1400" dirty="0" smtClean="0"/>
              <a:t>образовательная организация имеет развитию сеть партнеров из числа однопрофильных профессиональных образовательных организаций (не менее 3-х образовательных организаций);</a:t>
            </a:r>
          </a:p>
          <a:p>
            <a:pPr marL="285750" indent="-285750">
              <a:lnSpc>
                <a:spcPts val="1300"/>
              </a:lnSpc>
              <a:buClr>
                <a:schemeClr val="tx2"/>
              </a:buClr>
              <a:buFont typeface="Arial" pitchFamily="34" charset="0"/>
              <a:buChar char="•"/>
            </a:pPr>
            <a:r>
              <a:rPr lang="ru-RU" sz="1400" dirty="0" smtClean="0"/>
              <a:t>у образовательной </a:t>
            </a:r>
            <a:r>
              <a:rPr lang="ru-RU" sz="1400" dirty="0"/>
              <a:t>организации имеется опыт реализации сетевых форм обучения.</a:t>
            </a:r>
          </a:p>
        </p:txBody>
      </p:sp>
      <p:sp>
        <p:nvSpPr>
          <p:cNvPr id="52" name="TextBox 59"/>
          <p:cNvSpPr txBox="1"/>
          <p:nvPr/>
        </p:nvSpPr>
        <p:spPr>
          <a:xfrm>
            <a:off x="129521" y="4352617"/>
            <a:ext cx="11942349" cy="1092607"/>
          </a:xfrm>
          <a:prstGeom prst="rect">
            <a:avLst/>
          </a:prstGeom>
          <a:solidFill>
            <a:srgbClr val="FCD5B5">
              <a:alpha val="69804"/>
            </a:srgbClr>
          </a:solidFill>
        </p:spPr>
        <p:txBody>
          <a:bodyPr wrap="square" rtlCol="0">
            <a:sp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marL="285750" indent="-285750">
              <a:lnSpc>
                <a:spcPts val="1300"/>
              </a:lnSpc>
              <a:buClr>
                <a:schemeClr val="tx2"/>
              </a:buClr>
              <a:buFont typeface="Arial" pitchFamily="34" charset="0"/>
              <a:buChar char="•"/>
            </a:pPr>
            <a:r>
              <a:rPr lang="ru-RU" sz="1400" dirty="0"/>
              <a:t>о</a:t>
            </a:r>
            <a:r>
              <a:rPr lang="ru-RU" sz="1400" dirty="0" smtClean="0"/>
              <a:t>пыт </a:t>
            </a:r>
            <a:r>
              <a:rPr lang="ru-RU" sz="1400" dirty="0"/>
              <a:t>прогнозирования численности выпускников общеобразовательных организаций, имеющих особые потребности при получении профессионального образования (лица с ОВЗ);</a:t>
            </a:r>
          </a:p>
          <a:p>
            <a:pPr marL="285750" indent="-285750">
              <a:lnSpc>
                <a:spcPts val="1300"/>
              </a:lnSpc>
              <a:buClr>
                <a:schemeClr val="tx2"/>
              </a:buClr>
              <a:buFont typeface="Arial" pitchFamily="34" charset="0"/>
              <a:buChar char="•"/>
            </a:pPr>
            <a:r>
              <a:rPr lang="ru-RU" sz="1400" dirty="0"/>
              <a:t>с</a:t>
            </a:r>
            <a:r>
              <a:rPr lang="ru-RU" sz="1400" dirty="0" smtClean="0"/>
              <a:t>озданы </a:t>
            </a:r>
            <a:r>
              <a:rPr lang="ru-RU" sz="1400" dirty="0"/>
              <a:t>специализированные условия для обучения лиц с  ОВЗ;</a:t>
            </a:r>
          </a:p>
          <a:p>
            <a:pPr marL="285750" indent="-285750">
              <a:lnSpc>
                <a:spcPts val="1300"/>
              </a:lnSpc>
              <a:buClr>
                <a:schemeClr val="tx2"/>
              </a:buClr>
              <a:buFont typeface="Arial" pitchFamily="34" charset="0"/>
              <a:buChar char="•"/>
            </a:pPr>
            <a:r>
              <a:rPr lang="ru-RU" sz="1400" dirty="0"/>
              <a:t>о</a:t>
            </a:r>
            <a:r>
              <a:rPr lang="ru-RU" sz="1400" dirty="0" smtClean="0"/>
              <a:t>пыт </a:t>
            </a:r>
            <a:r>
              <a:rPr lang="ru-RU" sz="1400" dirty="0"/>
              <a:t>содействия трудоустройству выпускников с ОВЗ</a:t>
            </a:r>
          </a:p>
          <a:p>
            <a:pPr marL="285750" indent="-285750">
              <a:lnSpc>
                <a:spcPts val="1300"/>
              </a:lnSpc>
              <a:buClr>
                <a:schemeClr val="tx2"/>
              </a:buClr>
              <a:buFont typeface="Arial" pitchFamily="34" charset="0"/>
              <a:buChar char="•"/>
            </a:pPr>
            <a:r>
              <a:rPr lang="ru-RU" sz="1400" dirty="0"/>
              <a:t>о</a:t>
            </a:r>
            <a:r>
              <a:rPr lang="ru-RU" sz="1400" dirty="0" smtClean="0"/>
              <a:t>пыт </a:t>
            </a:r>
            <a:r>
              <a:rPr lang="ru-RU" sz="1400" dirty="0"/>
              <a:t>реализации ФГОС СПО и среднего общего образования в пределах адаптированных ППССЗ;</a:t>
            </a:r>
          </a:p>
          <a:p>
            <a:pPr marL="285750" indent="-285750">
              <a:lnSpc>
                <a:spcPts val="1300"/>
              </a:lnSpc>
              <a:buClr>
                <a:schemeClr val="tx2"/>
              </a:buClr>
              <a:buFont typeface="Arial" pitchFamily="34" charset="0"/>
              <a:buChar char="•"/>
            </a:pPr>
            <a:r>
              <a:rPr lang="ru-RU" sz="1400" dirty="0" smtClean="0"/>
              <a:t>наличие  </a:t>
            </a:r>
            <a:r>
              <a:rPr lang="ru-RU" sz="1400" dirty="0"/>
              <a:t>специализированных подразделений по работе с учащимися с особыми потребностями в </a:t>
            </a:r>
            <a:r>
              <a:rPr lang="ru-RU" sz="1400" dirty="0" smtClean="0"/>
              <a:t>обучении.</a:t>
            </a:r>
            <a:endParaRPr lang="ru-RU" sz="1400" dirty="0"/>
          </a:p>
        </p:txBody>
      </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Модели </a:t>
            </a:r>
            <a:r>
              <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rPr>
              <a:t>управления</a:t>
            </a: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TextBox 50"/>
          <p:cNvSpPr txBox="1"/>
          <p:nvPr/>
        </p:nvSpPr>
        <p:spPr>
          <a:xfrm>
            <a:off x="1615" y="5661248"/>
            <a:ext cx="5229495" cy="274370"/>
          </a:xfrm>
          <a:prstGeom prst="rect">
            <a:avLst/>
          </a:prstGeom>
          <a:solidFill>
            <a:schemeClr val="tx2">
              <a:lumMod val="20000"/>
              <a:lumOff val="80000"/>
              <a:alpha val="46000"/>
            </a:schemeClr>
          </a:solidFill>
          <a:ln w="6350">
            <a:noFill/>
          </a:ln>
        </p:spPr>
        <p:txBody>
          <a:bodyPr wrap="square" rtlCol="0">
            <a:spAutoFit/>
          </a:bodyPr>
          <a:lstStyle/>
          <a:p>
            <a:pPr>
              <a:lnSpc>
                <a:spcPts val="1400"/>
              </a:lnSpc>
            </a:pPr>
            <a:r>
              <a:rPr lang="ru-RU" sz="1400" b="1" i="1" dirty="0">
                <a:solidFill>
                  <a:schemeClr val="tx2"/>
                </a:solidFill>
              </a:rPr>
              <a:t>Базовая модель управления : </a:t>
            </a:r>
            <a:r>
              <a:rPr lang="ru-RU" sz="1400" i="1" dirty="0">
                <a:solidFill>
                  <a:schemeClr val="tx2"/>
                </a:solidFill>
              </a:rPr>
              <a:t>критерии</a:t>
            </a:r>
            <a:endParaRPr lang="ru-RU" sz="1400" b="1" i="1" dirty="0">
              <a:solidFill>
                <a:schemeClr val="tx2"/>
              </a:solidFill>
            </a:endParaRPr>
          </a:p>
        </p:txBody>
      </p:sp>
      <p:sp>
        <p:nvSpPr>
          <p:cNvPr id="55" name="TextBox 54"/>
          <p:cNvSpPr txBox="1"/>
          <p:nvPr/>
        </p:nvSpPr>
        <p:spPr>
          <a:xfrm>
            <a:off x="-25472" y="1075432"/>
            <a:ext cx="5226076" cy="271869"/>
          </a:xfrm>
          <a:prstGeom prst="rect">
            <a:avLst/>
          </a:prstGeom>
          <a:solidFill>
            <a:schemeClr val="tx2">
              <a:lumMod val="20000"/>
              <a:lumOff val="80000"/>
              <a:alpha val="46000"/>
            </a:schemeClr>
          </a:solidFill>
          <a:ln w="6350">
            <a:noFill/>
          </a:ln>
        </p:spPr>
        <p:txBody>
          <a:bodyPr wrap="square" rtlCol="0">
            <a:spAutoFit/>
          </a:bodyPr>
          <a:lstStyle/>
          <a:p>
            <a:pPr>
              <a:lnSpc>
                <a:spcPts val="1400"/>
              </a:lnSpc>
            </a:pPr>
            <a:r>
              <a:rPr lang="ru-RU" sz="1400" b="1" i="1" dirty="0">
                <a:solidFill>
                  <a:schemeClr val="tx2"/>
                </a:solidFill>
              </a:rPr>
              <a:t>Опорно-стратегическая модель </a:t>
            </a:r>
            <a:r>
              <a:rPr lang="ru-RU" sz="1400" b="1" i="1" dirty="0" smtClean="0">
                <a:solidFill>
                  <a:schemeClr val="tx2"/>
                </a:solidFill>
              </a:rPr>
              <a:t>управления</a:t>
            </a:r>
            <a:r>
              <a:rPr lang="ru-RU" sz="1400" b="1" i="1" dirty="0">
                <a:solidFill>
                  <a:schemeClr val="tx2"/>
                </a:solidFill>
              </a:rPr>
              <a:t>: </a:t>
            </a:r>
            <a:r>
              <a:rPr lang="ru-RU" sz="1400" i="1" dirty="0">
                <a:solidFill>
                  <a:schemeClr val="tx2"/>
                </a:solidFill>
              </a:rPr>
              <a:t>критерии</a:t>
            </a:r>
            <a:r>
              <a:rPr lang="ru-RU" sz="1400" i="1" dirty="0"/>
              <a:t> </a:t>
            </a:r>
            <a:endParaRPr lang="ru-RU" sz="1400" dirty="0"/>
          </a:p>
        </p:txBody>
      </p:sp>
      <p:grpSp>
        <p:nvGrpSpPr>
          <p:cNvPr id="125" name="Группа 124"/>
          <p:cNvGrpSpPr/>
          <p:nvPr/>
        </p:nvGrpSpPr>
        <p:grpSpPr>
          <a:xfrm>
            <a:off x="5087094" y="904397"/>
            <a:ext cx="442904" cy="442904"/>
            <a:chOff x="-12195344" y="7054213"/>
            <a:chExt cx="2734108" cy="2734108"/>
          </a:xfrm>
        </p:grpSpPr>
        <p:sp>
          <p:nvSpPr>
            <p:cNvPr id="126" name="Овал 125"/>
            <p:cNvSpPr/>
            <p:nvPr/>
          </p:nvSpPr>
          <p:spPr>
            <a:xfrm>
              <a:off x="-12195344" y="7054213"/>
              <a:ext cx="2734108" cy="2734108"/>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7" name="Picture 2" descr="C:\Users\Рита\Pictures\karta-003.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115044" y="7678169"/>
              <a:ext cx="2573501" cy="14861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9" name="Группа 128"/>
          <p:cNvGrpSpPr/>
          <p:nvPr/>
        </p:nvGrpSpPr>
        <p:grpSpPr>
          <a:xfrm>
            <a:off x="5100102" y="2590419"/>
            <a:ext cx="442800" cy="442800"/>
            <a:chOff x="-7952113" y="7055235"/>
            <a:chExt cx="2734108" cy="2734108"/>
          </a:xfrm>
        </p:grpSpPr>
        <p:sp>
          <p:nvSpPr>
            <p:cNvPr id="130" name="Овал 129"/>
            <p:cNvSpPr/>
            <p:nvPr/>
          </p:nvSpPr>
          <p:spPr>
            <a:xfrm>
              <a:off x="-7952113" y="7055235"/>
              <a:ext cx="2734108" cy="2734108"/>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1" name="Picture 3" descr="C:\Users\Рита\Pictures\urban.png"/>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516224" y="7491124"/>
              <a:ext cx="1862336" cy="18623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3" name="Группа 132"/>
          <p:cNvGrpSpPr/>
          <p:nvPr/>
        </p:nvGrpSpPr>
        <p:grpSpPr>
          <a:xfrm>
            <a:off x="5124292" y="5480365"/>
            <a:ext cx="442800" cy="442800"/>
            <a:chOff x="-12056569" y="7055235"/>
            <a:chExt cx="2734108" cy="2734108"/>
          </a:xfrm>
        </p:grpSpPr>
        <p:sp>
          <p:nvSpPr>
            <p:cNvPr id="134" name="Овал 133"/>
            <p:cNvSpPr/>
            <p:nvPr/>
          </p:nvSpPr>
          <p:spPr>
            <a:xfrm>
              <a:off x="-12056569" y="7055235"/>
              <a:ext cx="2734108" cy="2734108"/>
            </a:xfrm>
            <a:prstGeom prst="ellipse">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5" name="Picture 4" descr="C:\Users\Рита\Pictures\businessman-307732_960_720.png"/>
            <p:cNvPicPr>
              <a:picLocks noChangeAspect="1" noChangeArrowheads="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1607973" y="7295735"/>
              <a:ext cx="1836909" cy="2253108"/>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xtBox 56"/>
          <p:cNvSpPr txBox="1"/>
          <p:nvPr/>
        </p:nvSpPr>
        <p:spPr>
          <a:xfrm>
            <a:off x="-25473" y="2780929"/>
            <a:ext cx="5226078" cy="271869"/>
          </a:xfrm>
          <a:prstGeom prst="rect">
            <a:avLst/>
          </a:prstGeom>
          <a:solidFill>
            <a:schemeClr val="tx2">
              <a:lumMod val="20000"/>
              <a:lumOff val="80000"/>
              <a:alpha val="46000"/>
            </a:schemeClr>
          </a:solidFill>
          <a:ln w="6350">
            <a:noFill/>
          </a:ln>
        </p:spPr>
        <p:txBody>
          <a:bodyPr wrap="square" rtlCol="0">
            <a:spAutoFit/>
          </a:bodyPr>
          <a:lstStyle/>
          <a:p>
            <a:pPr>
              <a:lnSpc>
                <a:spcPts val="1400"/>
              </a:lnSpc>
            </a:pPr>
            <a:r>
              <a:rPr lang="ru-RU" sz="1400" b="1" i="1" dirty="0">
                <a:solidFill>
                  <a:schemeClr val="tx2"/>
                </a:solidFill>
              </a:rPr>
              <a:t>Ресурсно-отраслевая модель </a:t>
            </a:r>
            <a:r>
              <a:rPr lang="ru-RU" sz="1400" b="1" i="1" dirty="0" smtClean="0">
                <a:solidFill>
                  <a:schemeClr val="tx2"/>
                </a:solidFill>
              </a:rPr>
              <a:t>управления</a:t>
            </a:r>
            <a:r>
              <a:rPr lang="ru-RU" sz="1400" b="1" i="1" dirty="0">
                <a:solidFill>
                  <a:schemeClr val="tx2"/>
                </a:solidFill>
              </a:rPr>
              <a:t>: </a:t>
            </a:r>
            <a:r>
              <a:rPr lang="ru-RU" sz="1400" i="1" dirty="0">
                <a:solidFill>
                  <a:schemeClr val="tx2"/>
                </a:solidFill>
              </a:rPr>
              <a:t>критерии</a:t>
            </a:r>
            <a:r>
              <a:rPr lang="ru-RU" sz="1400" i="1" dirty="0"/>
              <a:t> </a:t>
            </a:r>
            <a:endParaRPr lang="ru-RU" sz="1400" b="1" i="1" dirty="0">
              <a:solidFill>
                <a:schemeClr val="tx2"/>
              </a:solidFill>
            </a:endParaRPr>
          </a:p>
        </p:txBody>
      </p:sp>
      <p:sp>
        <p:nvSpPr>
          <p:cNvPr id="58" name="TextBox 57"/>
          <p:cNvSpPr txBox="1"/>
          <p:nvPr/>
        </p:nvSpPr>
        <p:spPr>
          <a:xfrm>
            <a:off x="3457" y="4076256"/>
            <a:ext cx="5197147" cy="274370"/>
          </a:xfrm>
          <a:prstGeom prst="rect">
            <a:avLst/>
          </a:prstGeom>
          <a:solidFill>
            <a:schemeClr val="tx2">
              <a:lumMod val="20000"/>
              <a:lumOff val="80000"/>
              <a:alpha val="46000"/>
            </a:schemeClr>
          </a:solidFill>
          <a:ln w="6350">
            <a:noFill/>
          </a:ln>
        </p:spPr>
        <p:txBody>
          <a:bodyPr wrap="square" rtlCol="0">
            <a:spAutoFit/>
          </a:bodyPr>
          <a:lstStyle/>
          <a:p>
            <a:pPr>
              <a:lnSpc>
                <a:spcPts val="1400"/>
              </a:lnSpc>
            </a:pPr>
            <a:r>
              <a:rPr lang="ru-RU" sz="1400" b="1" i="1" dirty="0">
                <a:solidFill>
                  <a:schemeClr val="tx2"/>
                </a:solidFill>
              </a:rPr>
              <a:t>Социальная модель </a:t>
            </a:r>
            <a:r>
              <a:rPr lang="ru-RU" sz="1400" b="1" i="1" dirty="0" smtClean="0">
                <a:solidFill>
                  <a:schemeClr val="tx2"/>
                </a:solidFill>
              </a:rPr>
              <a:t>управления: </a:t>
            </a:r>
            <a:r>
              <a:rPr lang="ru-RU" sz="1400" i="1" dirty="0" smtClean="0">
                <a:solidFill>
                  <a:schemeClr val="tx2"/>
                </a:solidFill>
              </a:rPr>
              <a:t>критерии</a:t>
            </a:r>
            <a:r>
              <a:rPr lang="ru-RU" sz="1400" i="1" dirty="0" smtClean="0"/>
              <a:t> </a:t>
            </a:r>
            <a:endParaRPr lang="ru-RU" sz="1400" b="1" i="1" dirty="0">
              <a:solidFill>
                <a:schemeClr val="tx2"/>
              </a:solidFill>
            </a:endParaRPr>
          </a:p>
        </p:txBody>
      </p:sp>
      <p:sp>
        <p:nvSpPr>
          <p:cNvPr id="59" name="TextBox 58"/>
          <p:cNvSpPr txBox="1"/>
          <p:nvPr/>
        </p:nvSpPr>
        <p:spPr>
          <a:xfrm>
            <a:off x="5735166" y="1068899"/>
            <a:ext cx="3981279" cy="451406"/>
          </a:xfrm>
          <a:prstGeom prst="rect">
            <a:avLst/>
          </a:prstGeom>
          <a:noFill/>
          <a:ln w="6350">
            <a:noFill/>
          </a:ln>
        </p:spPr>
        <p:txBody>
          <a:bodyPr wrap="square" rtlCol="0">
            <a:spAutoFit/>
          </a:bodyPr>
          <a:lstStyle/>
          <a:p>
            <a:pPr>
              <a:lnSpc>
                <a:spcPts val="1400"/>
              </a:lnSpc>
            </a:pPr>
            <a:r>
              <a:rPr lang="ru-RU" sz="3200" b="1" dirty="0" smtClean="0">
                <a:solidFill>
                  <a:schemeClr val="accent6">
                    <a:lumMod val="75000"/>
                  </a:schemeClr>
                </a:solidFill>
              </a:rPr>
              <a:t>15% </a:t>
            </a:r>
            <a:r>
              <a:rPr lang="ru-RU" sz="1600" b="1" dirty="0" smtClean="0">
                <a:solidFill>
                  <a:schemeClr val="tx2"/>
                </a:solidFill>
              </a:rPr>
              <a:t>МЦК</a:t>
            </a:r>
            <a:r>
              <a:rPr lang="ru-RU" sz="1600" b="1" dirty="0">
                <a:solidFill>
                  <a:schemeClr val="tx2"/>
                </a:solidFill>
              </a:rPr>
              <a:t>, ресурсные центры  </a:t>
            </a:r>
            <a:endParaRPr lang="ru-RU" sz="4000" b="1" dirty="0"/>
          </a:p>
          <a:p>
            <a:pPr>
              <a:lnSpc>
                <a:spcPts val="1400"/>
              </a:lnSpc>
            </a:pPr>
            <a:endParaRPr lang="ru-RU" sz="3200" dirty="0">
              <a:solidFill>
                <a:schemeClr val="accent6">
                  <a:lumMod val="75000"/>
                </a:schemeClr>
              </a:solidFill>
            </a:endParaRPr>
          </a:p>
        </p:txBody>
      </p:sp>
      <p:sp>
        <p:nvSpPr>
          <p:cNvPr id="60" name="TextBox 59"/>
          <p:cNvSpPr txBox="1"/>
          <p:nvPr/>
        </p:nvSpPr>
        <p:spPr>
          <a:xfrm>
            <a:off x="5663158" y="2780928"/>
            <a:ext cx="3981279" cy="451406"/>
          </a:xfrm>
          <a:prstGeom prst="rect">
            <a:avLst/>
          </a:prstGeom>
          <a:noFill/>
          <a:ln w="6350">
            <a:noFill/>
          </a:ln>
        </p:spPr>
        <p:txBody>
          <a:bodyPr wrap="square" rtlCol="0">
            <a:spAutoFit/>
          </a:bodyPr>
          <a:lstStyle/>
          <a:p>
            <a:pPr>
              <a:lnSpc>
                <a:spcPts val="1400"/>
              </a:lnSpc>
            </a:pPr>
            <a:r>
              <a:rPr lang="ru-RU" sz="3200" b="1" dirty="0" smtClean="0">
                <a:solidFill>
                  <a:schemeClr val="accent6">
                    <a:lumMod val="75000"/>
                  </a:schemeClr>
                </a:solidFill>
              </a:rPr>
              <a:t>5% </a:t>
            </a:r>
            <a:r>
              <a:rPr lang="ru-RU" sz="1600" b="1" dirty="0" smtClean="0">
                <a:solidFill>
                  <a:schemeClr val="tx2"/>
                </a:solidFill>
              </a:rPr>
              <a:t>ЖД, металлургия, авиация</a:t>
            </a:r>
            <a:endParaRPr lang="ru-RU" sz="4000" b="1" dirty="0"/>
          </a:p>
          <a:p>
            <a:pPr>
              <a:lnSpc>
                <a:spcPts val="1400"/>
              </a:lnSpc>
            </a:pPr>
            <a:endParaRPr lang="ru-RU" sz="3200" dirty="0">
              <a:solidFill>
                <a:schemeClr val="accent6">
                  <a:lumMod val="75000"/>
                </a:schemeClr>
              </a:solidFill>
            </a:endParaRPr>
          </a:p>
        </p:txBody>
      </p:sp>
      <p:sp>
        <p:nvSpPr>
          <p:cNvPr id="61" name="TextBox 60"/>
          <p:cNvSpPr txBox="1"/>
          <p:nvPr/>
        </p:nvSpPr>
        <p:spPr>
          <a:xfrm>
            <a:off x="5663158" y="4129722"/>
            <a:ext cx="3981279" cy="335348"/>
          </a:xfrm>
          <a:prstGeom prst="rect">
            <a:avLst/>
          </a:prstGeom>
          <a:noFill/>
          <a:ln w="6350">
            <a:noFill/>
          </a:ln>
        </p:spPr>
        <p:txBody>
          <a:bodyPr wrap="square" rtlCol="0">
            <a:spAutoFit/>
          </a:bodyPr>
          <a:lstStyle/>
          <a:p>
            <a:pPr>
              <a:lnSpc>
                <a:spcPts val="1400"/>
              </a:lnSpc>
            </a:pPr>
            <a:r>
              <a:rPr lang="ru-RU" sz="3200" b="1" dirty="0" smtClean="0">
                <a:solidFill>
                  <a:schemeClr val="accent6">
                    <a:lumMod val="75000"/>
                  </a:schemeClr>
                </a:solidFill>
              </a:rPr>
              <a:t>10% </a:t>
            </a:r>
            <a:r>
              <a:rPr lang="ru-RU" sz="1600" b="1" dirty="0" smtClean="0">
                <a:solidFill>
                  <a:schemeClr val="tx2"/>
                </a:solidFill>
              </a:rPr>
              <a:t>социальные ПОО</a:t>
            </a:r>
            <a:endParaRPr lang="ru-RU" sz="3200" dirty="0">
              <a:solidFill>
                <a:schemeClr val="accent6">
                  <a:lumMod val="75000"/>
                </a:schemeClr>
              </a:solidFill>
            </a:endParaRPr>
          </a:p>
        </p:txBody>
      </p:sp>
      <p:sp>
        <p:nvSpPr>
          <p:cNvPr id="62" name="TextBox 61"/>
          <p:cNvSpPr txBox="1"/>
          <p:nvPr/>
        </p:nvSpPr>
        <p:spPr>
          <a:xfrm>
            <a:off x="5704660" y="5649965"/>
            <a:ext cx="3981279" cy="271869"/>
          </a:xfrm>
          <a:prstGeom prst="rect">
            <a:avLst/>
          </a:prstGeom>
          <a:noFill/>
          <a:ln w="6350">
            <a:noFill/>
          </a:ln>
        </p:spPr>
        <p:txBody>
          <a:bodyPr wrap="square" rtlCol="0">
            <a:spAutoFit/>
          </a:bodyPr>
          <a:lstStyle/>
          <a:p>
            <a:pPr>
              <a:lnSpc>
                <a:spcPts val="1400"/>
              </a:lnSpc>
            </a:pPr>
            <a:r>
              <a:rPr lang="ru-RU" sz="1600" b="1" dirty="0" smtClean="0">
                <a:solidFill>
                  <a:schemeClr val="tx2"/>
                </a:solidFill>
              </a:rPr>
              <a:t>Многопрофильное, массовое -</a:t>
            </a:r>
            <a:r>
              <a:rPr lang="ru-RU" sz="3200" b="1" dirty="0" smtClean="0">
                <a:solidFill>
                  <a:schemeClr val="accent6">
                    <a:lumMod val="75000"/>
                  </a:schemeClr>
                </a:solidFill>
              </a:rPr>
              <a:t>70%</a:t>
            </a:r>
            <a:endParaRPr lang="ru-RU" sz="3200" dirty="0">
              <a:solidFill>
                <a:schemeClr val="accent6">
                  <a:lumMod val="75000"/>
                </a:schemeClr>
              </a:solidFill>
            </a:endParaRPr>
          </a:p>
        </p:txBody>
      </p:sp>
    </p:spTree>
    <p:extLst>
      <p:ext uri="{BB962C8B-B14F-4D97-AF65-F5344CB8AC3E}">
        <p14:creationId xmlns:p14="http://schemas.microsoft.com/office/powerpoint/2010/main" val="257104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255446" y="-27383"/>
            <a:ext cx="3828870" cy="6912767"/>
            <a:chOff x="8024680" y="-27383"/>
            <a:chExt cx="3828870" cy="6912767"/>
          </a:xfrm>
        </p:grpSpPr>
        <p:grpSp>
          <p:nvGrpSpPr>
            <p:cNvPr id="21" name="Группа 20"/>
            <p:cNvGrpSpPr/>
            <p:nvPr/>
          </p:nvGrpSpPr>
          <p:grpSpPr>
            <a:xfrm rot="10800000">
              <a:off x="8024680" y="-27383"/>
              <a:ext cx="3431510" cy="3528390"/>
              <a:chOff x="8422040" y="3339859"/>
              <a:chExt cx="3431510" cy="3528390"/>
            </a:xfrm>
          </p:grpSpPr>
          <p:sp>
            <p:nvSpPr>
              <p:cNvPr id="26" name="Равнобедренный треугольник 25"/>
              <p:cNvSpPr/>
              <p:nvPr/>
            </p:nvSpPr>
            <p:spPr>
              <a:xfrm rot="10800000">
                <a:off x="9502160" y="4437112"/>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p:cNvSpPr/>
              <p:nvPr/>
            </p:nvSpPr>
            <p:spPr>
              <a:xfrm>
                <a:off x="8422040" y="4857911"/>
                <a:ext cx="2331991" cy="2010338"/>
              </a:xfrm>
              <a:prstGeom prst="triangle">
                <a:avLst/>
              </a:prstGeom>
              <a:solidFill>
                <a:srgbClr val="FCD5B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Равнобедренный треугольник 27"/>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2" name="Группа 21"/>
            <p:cNvGrpSpPr/>
            <p:nvPr/>
          </p:nvGrpSpPr>
          <p:grpSpPr>
            <a:xfrm>
              <a:off x="8422040" y="3339859"/>
              <a:ext cx="3431510" cy="3545525"/>
              <a:chOff x="8422040" y="3339859"/>
              <a:chExt cx="3431510" cy="3545525"/>
            </a:xfrm>
          </p:grpSpPr>
          <p:sp>
            <p:nvSpPr>
              <p:cNvPr id="23" name="Равнобедренный треугольник 22"/>
              <p:cNvSpPr/>
              <p:nvPr/>
            </p:nvSpPr>
            <p:spPr>
              <a:xfrm rot="10800000">
                <a:off x="9502160" y="4437112"/>
                <a:ext cx="1060704" cy="914400"/>
              </a:xfrm>
              <a:prstGeom prst="triangle">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Равнобедренный треугольник 23"/>
              <p:cNvSpPr/>
              <p:nvPr/>
            </p:nvSpPr>
            <p:spPr>
              <a:xfrm>
                <a:off x="8422040" y="4875046"/>
                <a:ext cx="2331991" cy="2010338"/>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Равнобедренный треугольник 24"/>
              <p:cNvSpPr/>
              <p:nvPr/>
            </p:nvSpPr>
            <p:spPr>
              <a:xfrm>
                <a:off x="9521559" y="3339859"/>
                <a:ext cx="2331991" cy="2010338"/>
              </a:xfrm>
              <a:prstGeom prst="triangle">
                <a:avLst/>
              </a:prstGeom>
              <a:noFill/>
              <a:ln w="190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sp>
        <p:nvSpPr>
          <p:cNvPr id="4" name="Заголовок 1"/>
          <p:cNvSpPr>
            <a:spLocks noGrp="1"/>
          </p:cNvSpPr>
          <p:nvPr>
            <p:ph type="title"/>
          </p:nvPr>
        </p:nvSpPr>
        <p:spPr>
          <a:xfrm>
            <a:off x="1362463" y="260648"/>
            <a:ext cx="10827949" cy="562074"/>
          </a:xfrm>
          <a:ln>
            <a:noFill/>
          </a:ln>
        </p:spPr>
        <p:txBody>
          <a:bodyPr>
            <a:noAutofit/>
          </a:bodyPr>
          <a:lstStyle/>
          <a:p>
            <a:pPr algn="l"/>
            <a:r>
              <a:rPr lang="ru-RU" sz="3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Инклюзивное профессиональное образование</a:t>
            </a:r>
            <a:endParaRPr lang="ru-RU" sz="3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1" name="Группа 160"/>
          <p:cNvGrpSpPr/>
          <p:nvPr/>
        </p:nvGrpSpPr>
        <p:grpSpPr>
          <a:xfrm>
            <a:off x="77039" y="-5681"/>
            <a:ext cx="1396627" cy="1009216"/>
            <a:chOff x="77039" y="-5681"/>
            <a:chExt cx="1396627" cy="1009216"/>
          </a:xfrm>
        </p:grpSpPr>
        <p:sp>
          <p:nvSpPr>
            <p:cNvPr id="53" name="Равнобедренный треугольник 52"/>
            <p:cNvSpPr/>
            <p:nvPr/>
          </p:nvSpPr>
          <p:spPr>
            <a:xfrm rot="10800000">
              <a:off x="412962" y="-5681"/>
              <a:ext cx="1060704" cy="914400"/>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Равнобедренный треугольник 53"/>
            <p:cNvSpPr/>
            <p:nvPr/>
          </p:nvSpPr>
          <p:spPr>
            <a:xfrm>
              <a:off x="77039" y="260648"/>
              <a:ext cx="861749" cy="74288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81" y="171174"/>
              <a:ext cx="657607" cy="720080"/>
            </a:xfrm>
            <a:prstGeom prst="rect">
              <a:avLst/>
            </a:prstGeom>
          </p:spPr>
        </p:pic>
      </p:grpSp>
      <p:sp>
        <p:nvSpPr>
          <p:cNvPr id="74" name="Заголовок 1"/>
          <p:cNvSpPr txBox="1">
            <a:spLocks/>
          </p:cNvSpPr>
          <p:nvPr/>
        </p:nvSpPr>
        <p:spPr>
          <a:xfrm>
            <a:off x="1342679" y="260648"/>
            <a:ext cx="9793088" cy="562074"/>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3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Номер слайда 1"/>
          <p:cNvSpPr>
            <a:spLocks noGrp="1"/>
          </p:cNvSpPr>
          <p:nvPr>
            <p:ph type="sldNum" sz="quarter" idx="12"/>
          </p:nvPr>
        </p:nvSpPr>
        <p:spPr/>
        <p:txBody>
          <a:bodyPr/>
          <a:lstStyle/>
          <a:p>
            <a:fld id="{29433EC7-5651-416D-8C57-687BAAC2C1FB}" type="slidenum">
              <a:rPr lang="ru-RU" smtClean="0"/>
              <a:t>9</a:t>
            </a:fld>
            <a:endParaRPr lang="ru-RU"/>
          </a:p>
        </p:txBody>
      </p:sp>
      <p:sp>
        <p:nvSpPr>
          <p:cNvPr id="29" name="Прямоугольник 28"/>
          <p:cNvSpPr/>
          <p:nvPr/>
        </p:nvSpPr>
        <p:spPr>
          <a:xfrm>
            <a:off x="467544" y="3833753"/>
            <a:ext cx="3795088" cy="1323439"/>
          </a:xfrm>
          <a:prstGeom prst="rect">
            <a:avLst/>
          </a:prstGeom>
        </p:spPr>
        <p:txBody>
          <a:bodyPr wrap="square">
            <a:spAutoFit/>
          </a:bodyPr>
          <a:lstStyle/>
          <a:p>
            <a:pPr>
              <a:spcAft>
                <a:spcPts val="600"/>
              </a:spcAft>
              <a:defRPr/>
            </a:pPr>
            <a:r>
              <a:rPr lang="ru-RU" sz="1600" dirty="0" smtClean="0"/>
              <a:t>Принятие программ </a:t>
            </a:r>
            <a:r>
              <a:rPr lang="ru-RU" sz="1600" dirty="0"/>
              <a:t>сопровождения инвалидов молодого возраста при получении ими профессионального образования и содействия в последующем трудоустройстве</a:t>
            </a:r>
          </a:p>
        </p:txBody>
      </p:sp>
      <p:sp>
        <p:nvSpPr>
          <p:cNvPr id="30" name="Прямоугольник 29"/>
          <p:cNvSpPr/>
          <p:nvPr/>
        </p:nvSpPr>
        <p:spPr>
          <a:xfrm>
            <a:off x="3217533" y="2020987"/>
            <a:ext cx="8866783" cy="584775"/>
          </a:xfrm>
          <a:prstGeom prst="rect">
            <a:avLst/>
          </a:prstGeom>
        </p:spPr>
        <p:txBody>
          <a:bodyPr wrap="square">
            <a:spAutoFit/>
          </a:bodyPr>
          <a:lstStyle/>
          <a:p>
            <a:pPr marL="182562">
              <a:defRPr/>
            </a:pPr>
            <a:r>
              <a:rPr lang="ru-RU" sz="1600" dirty="0">
                <a:solidFill>
                  <a:srgbClr val="0033CC"/>
                </a:solidFill>
                <a:cs typeface="Arial" pitchFamily="34" charset="0"/>
              </a:rPr>
              <a:t>*</a:t>
            </a:r>
            <a:r>
              <a:rPr lang="ru-RU" sz="1600" dirty="0" smtClean="0">
                <a:solidFill>
                  <a:srgbClr val="0033CC"/>
                </a:solidFill>
                <a:cs typeface="Arial" pitchFamily="34" charset="0"/>
              </a:rPr>
              <a:t> </a:t>
            </a:r>
            <a:r>
              <a:rPr lang="ru-RU" sz="1600" dirty="0">
                <a:cs typeface="Arial" pitchFamily="34" charset="0"/>
              </a:rPr>
              <a:t>В</a:t>
            </a:r>
            <a:r>
              <a:rPr lang="ru-RU" sz="1600" dirty="0" smtClean="0">
                <a:cs typeface="Arial" pitchFamily="34" charset="0"/>
              </a:rPr>
              <a:t> НПА включены специальные требования </a:t>
            </a:r>
            <a:r>
              <a:rPr lang="ru-RU" sz="1600" dirty="0">
                <a:cs typeface="Arial" pitchFamily="34" charset="0"/>
              </a:rPr>
              <a:t>для </a:t>
            </a:r>
            <a:r>
              <a:rPr lang="ru-RU" sz="1600" dirty="0" smtClean="0">
                <a:cs typeface="Arial" pitchFamily="34" charset="0"/>
              </a:rPr>
              <a:t>получения профессионального </a:t>
            </a:r>
            <a:r>
              <a:rPr lang="ru-RU" sz="1600" dirty="0">
                <a:cs typeface="Arial" pitchFamily="34" charset="0"/>
              </a:rPr>
              <a:t>образования </a:t>
            </a:r>
            <a:r>
              <a:rPr lang="ru-RU" sz="1600" dirty="0" smtClean="0">
                <a:cs typeface="Arial" pitchFamily="34" charset="0"/>
              </a:rPr>
              <a:t>инвалидами </a:t>
            </a:r>
            <a:r>
              <a:rPr lang="ru-RU" sz="1600" dirty="0">
                <a:cs typeface="Arial" pitchFamily="34" charset="0"/>
              </a:rPr>
              <a:t>и лицами с </a:t>
            </a:r>
            <a:r>
              <a:rPr lang="ru-RU" sz="1600" dirty="0" smtClean="0">
                <a:cs typeface="Arial" pitchFamily="34" charset="0"/>
              </a:rPr>
              <a:t>ОВЗ</a:t>
            </a:r>
          </a:p>
        </p:txBody>
      </p:sp>
      <p:sp>
        <p:nvSpPr>
          <p:cNvPr id="31" name="Прямоугольник 30"/>
          <p:cNvSpPr/>
          <p:nvPr/>
        </p:nvSpPr>
        <p:spPr>
          <a:xfrm>
            <a:off x="3982859" y="4322805"/>
            <a:ext cx="8017002" cy="523220"/>
          </a:xfrm>
          <a:prstGeom prst="rect">
            <a:avLst/>
          </a:prstGeom>
        </p:spPr>
        <p:txBody>
          <a:bodyPr wrap="square">
            <a:spAutoFit/>
          </a:bodyPr>
          <a:lstStyle/>
          <a:p>
            <a:pPr lvl="0" algn="just"/>
            <a:r>
              <a:rPr lang="ru-RU"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Красноярский </a:t>
            </a:r>
            <a:r>
              <a:rPr lang="ru-RU" sz="1400" dirty="0">
                <a:solidFill>
                  <a:prstClr val="black"/>
                </a:solidFill>
                <a:latin typeface="Verdana" panose="020B0604030504040204" pitchFamily="34" charset="0"/>
                <a:ea typeface="Verdana" panose="020B0604030504040204" pitchFamily="34" charset="0"/>
                <a:cs typeface="Verdana" panose="020B0604030504040204" pitchFamily="34" charset="0"/>
              </a:rPr>
              <a:t>край </a:t>
            </a:r>
            <a:r>
              <a:rPr lang="ru-RU" sz="1400" dirty="0">
                <a:solidFill>
                  <a:srgbClr val="0033CC"/>
                </a:solidFill>
                <a:latin typeface="Verdana" panose="020B0604030504040204" pitchFamily="34" charset="0"/>
                <a:ea typeface="Verdana" panose="020B0604030504040204" pitchFamily="34" charset="0"/>
                <a:cs typeface="Verdana" panose="020B0604030504040204" pitchFamily="34" charset="0"/>
              </a:rPr>
              <a:t>(79,52%), </a:t>
            </a:r>
            <a:r>
              <a:rPr lang="ru-RU" sz="1400" dirty="0">
                <a:solidFill>
                  <a:prstClr val="black"/>
                </a:solidFill>
                <a:latin typeface="Verdana" panose="020B0604030504040204" pitchFamily="34" charset="0"/>
                <a:ea typeface="Verdana" panose="020B0604030504040204" pitchFamily="34" charset="0"/>
                <a:cs typeface="Verdana" panose="020B0604030504040204" pitchFamily="34" charset="0"/>
              </a:rPr>
              <a:t>Алтайский край </a:t>
            </a:r>
            <a:r>
              <a:rPr lang="ru-RU" sz="1400" dirty="0">
                <a:solidFill>
                  <a:srgbClr val="0033CC"/>
                </a:solidFill>
                <a:latin typeface="Verdana" panose="020B0604030504040204" pitchFamily="34" charset="0"/>
                <a:ea typeface="Verdana" panose="020B0604030504040204" pitchFamily="34" charset="0"/>
                <a:cs typeface="Verdana" panose="020B0604030504040204" pitchFamily="34" charset="0"/>
              </a:rPr>
              <a:t>(74,68</a:t>
            </a:r>
            <a:r>
              <a:rPr lang="ru-RU" sz="1400" dirty="0" smtClean="0">
                <a:solidFill>
                  <a:srgbClr val="0033CC"/>
                </a:solidFill>
                <a:latin typeface="Verdana" panose="020B0604030504040204" pitchFamily="34" charset="0"/>
                <a:ea typeface="Verdana" panose="020B0604030504040204" pitchFamily="34" charset="0"/>
                <a:cs typeface="Verdana" panose="020B0604030504040204" pitchFamily="34" charset="0"/>
              </a:rPr>
              <a:t>%), </a:t>
            </a:r>
            <a:r>
              <a:rPr lang="ru-RU"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Липецкая </a:t>
            </a:r>
            <a:r>
              <a:rPr lang="ru-RU" sz="1400" dirty="0">
                <a:solidFill>
                  <a:prstClr val="black"/>
                </a:solidFill>
                <a:latin typeface="Verdana" panose="020B0604030504040204" pitchFamily="34" charset="0"/>
                <a:ea typeface="Verdana" panose="020B0604030504040204" pitchFamily="34" charset="0"/>
                <a:cs typeface="Verdana" panose="020B0604030504040204" pitchFamily="34" charset="0"/>
              </a:rPr>
              <a:t>область </a:t>
            </a:r>
            <a:r>
              <a:rPr lang="ru-RU" sz="1400" dirty="0">
                <a:solidFill>
                  <a:srgbClr val="0033CC"/>
                </a:solidFill>
                <a:latin typeface="Verdana" panose="020B0604030504040204" pitchFamily="34" charset="0"/>
                <a:ea typeface="Verdana" panose="020B0604030504040204" pitchFamily="34" charset="0"/>
                <a:cs typeface="Verdana" panose="020B0604030504040204" pitchFamily="34" charset="0"/>
              </a:rPr>
              <a:t>(73,68%), </a:t>
            </a:r>
            <a:r>
              <a:rPr lang="ru-RU" sz="1400" dirty="0">
                <a:solidFill>
                  <a:prstClr val="black"/>
                </a:solidFill>
                <a:latin typeface="Verdana" panose="020B0604030504040204" pitchFamily="34" charset="0"/>
                <a:ea typeface="Verdana" panose="020B0604030504040204" pitchFamily="34" charset="0"/>
                <a:cs typeface="Verdana" panose="020B0604030504040204" pitchFamily="34" charset="0"/>
              </a:rPr>
              <a:t>Московская область </a:t>
            </a:r>
            <a:r>
              <a:rPr lang="ru-RU" sz="1400" dirty="0">
                <a:solidFill>
                  <a:srgbClr val="0033CC"/>
                </a:solidFill>
                <a:latin typeface="Verdana" panose="020B0604030504040204" pitchFamily="34" charset="0"/>
                <a:ea typeface="Verdana" panose="020B0604030504040204" pitchFamily="34" charset="0"/>
                <a:cs typeface="Verdana" panose="020B0604030504040204" pitchFamily="34" charset="0"/>
              </a:rPr>
              <a:t>(72,73%), </a:t>
            </a:r>
            <a:r>
              <a:rPr lang="ru-RU" sz="1400" dirty="0">
                <a:solidFill>
                  <a:prstClr val="black"/>
                </a:solidFill>
                <a:latin typeface="Verdana" panose="020B0604030504040204" pitchFamily="34" charset="0"/>
                <a:ea typeface="Verdana" panose="020B0604030504040204" pitchFamily="34" charset="0"/>
                <a:cs typeface="Verdana" panose="020B0604030504040204" pitchFamily="34" charset="0"/>
              </a:rPr>
              <a:t>Саратовская область </a:t>
            </a:r>
            <a:r>
              <a:rPr lang="ru-RU" sz="1400" dirty="0" smtClean="0">
                <a:solidFill>
                  <a:srgbClr val="0033CC"/>
                </a:solidFill>
                <a:latin typeface="Verdana" panose="020B0604030504040204" pitchFamily="34" charset="0"/>
                <a:ea typeface="Verdana" panose="020B0604030504040204" pitchFamily="34" charset="0"/>
                <a:cs typeface="Verdana" panose="020B0604030504040204" pitchFamily="34" charset="0"/>
              </a:rPr>
              <a:t>(</a:t>
            </a:r>
            <a:r>
              <a:rPr lang="ru-RU" sz="1400" dirty="0">
                <a:solidFill>
                  <a:srgbClr val="0033CC"/>
                </a:solidFill>
                <a:latin typeface="Verdana" panose="020B0604030504040204" pitchFamily="34" charset="0"/>
                <a:ea typeface="Verdana" panose="020B0604030504040204" pitchFamily="34" charset="0"/>
                <a:cs typeface="Verdana" panose="020B0604030504040204" pitchFamily="34" charset="0"/>
              </a:rPr>
              <a:t>72,22%)</a:t>
            </a:r>
          </a:p>
        </p:txBody>
      </p:sp>
      <p:sp>
        <p:nvSpPr>
          <p:cNvPr id="32" name="Прямоугольник 31"/>
          <p:cNvSpPr/>
          <p:nvPr/>
        </p:nvSpPr>
        <p:spPr>
          <a:xfrm>
            <a:off x="3260809" y="2525995"/>
            <a:ext cx="8739053" cy="830997"/>
          </a:xfrm>
          <a:prstGeom prst="rect">
            <a:avLst/>
          </a:prstGeom>
        </p:spPr>
        <p:txBody>
          <a:bodyPr wrap="square">
            <a:spAutoFit/>
          </a:bodyPr>
          <a:lstStyle/>
          <a:p>
            <a:pPr marL="177800">
              <a:defRPr/>
            </a:pPr>
            <a:r>
              <a:rPr lang="ru-RU" sz="1600" dirty="0" smtClean="0">
                <a:solidFill>
                  <a:srgbClr val="0033CC"/>
                </a:solidFill>
              </a:rPr>
              <a:t>*</a:t>
            </a:r>
            <a:r>
              <a:rPr lang="ru-RU" sz="1600" dirty="0" smtClean="0">
                <a:solidFill>
                  <a:prstClr val="black"/>
                </a:solidFill>
              </a:rPr>
              <a:t> Создан </a:t>
            </a:r>
            <a:r>
              <a:rPr lang="ru-RU" sz="1600" dirty="0">
                <a:solidFill>
                  <a:prstClr val="black"/>
                </a:solidFill>
              </a:rPr>
              <a:t>Федеральный методический центр,  85 базовых </a:t>
            </a:r>
            <a:r>
              <a:rPr lang="ru-RU" sz="1600" dirty="0" smtClean="0">
                <a:solidFill>
                  <a:prstClr val="black"/>
                </a:solidFill>
              </a:rPr>
              <a:t>ПОО, </a:t>
            </a:r>
            <a:endParaRPr lang="ru-RU" sz="1600" dirty="0">
              <a:solidFill>
                <a:prstClr val="black"/>
              </a:solidFill>
            </a:endParaRPr>
          </a:p>
          <a:p>
            <a:pPr marL="177800">
              <a:defRPr/>
            </a:pPr>
            <a:r>
              <a:rPr lang="ru-RU" sz="1600" dirty="0" smtClean="0">
                <a:solidFill>
                  <a:prstClr val="black"/>
                </a:solidFill>
              </a:rPr>
              <a:t> 25 </a:t>
            </a:r>
            <a:r>
              <a:rPr lang="ru-RU" sz="1600" dirty="0">
                <a:solidFill>
                  <a:prstClr val="black"/>
                </a:solidFill>
              </a:rPr>
              <a:t>РУМЦ по </a:t>
            </a:r>
            <a:r>
              <a:rPr lang="ru-RU" sz="1600" dirty="0" smtClean="0">
                <a:solidFill>
                  <a:prstClr val="black"/>
                </a:solidFill>
              </a:rPr>
              <a:t>8 направлениям подготовки, </a:t>
            </a:r>
          </a:p>
          <a:p>
            <a:pPr marL="177800">
              <a:defRPr/>
            </a:pPr>
            <a:r>
              <a:rPr lang="ru-RU" sz="1600" dirty="0">
                <a:solidFill>
                  <a:srgbClr val="0033CC"/>
                </a:solidFill>
              </a:rPr>
              <a:t>*</a:t>
            </a:r>
            <a:r>
              <a:rPr lang="ru-RU" sz="1600" dirty="0" smtClean="0">
                <a:solidFill>
                  <a:srgbClr val="0033CC"/>
                </a:solidFill>
              </a:rPr>
              <a:t> </a:t>
            </a:r>
            <a:r>
              <a:rPr lang="ru-RU" sz="1600" dirty="0"/>
              <a:t>Ф</a:t>
            </a:r>
            <a:r>
              <a:rPr lang="ru-RU" sz="1600" dirty="0" smtClean="0"/>
              <a:t>ункционируют </a:t>
            </a:r>
            <a:r>
              <a:rPr lang="ru-RU" sz="1600" dirty="0"/>
              <a:t>порталы информационной и методической поддержки инклюзивного </a:t>
            </a:r>
            <a:r>
              <a:rPr lang="ru-RU" sz="1600" dirty="0" smtClean="0"/>
              <a:t>СПО</a:t>
            </a:r>
            <a:endParaRPr lang="ru-RU" sz="1600" dirty="0"/>
          </a:p>
        </p:txBody>
      </p:sp>
      <p:sp>
        <p:nvSpPr>
          <p:cNvPr id="33" name="Прямоугольник 32"/>
          <p:cNvSpPr/>
          <p:nvPr/>
        </p:nvSpPr>
        <p:spPr>
          <a:xfrm>
            <a:off x="107504" y="1084674"/>
            <a:ext cx="11892358" cy="400110"/>
          </a:xfrm>
          <a:prstGeom prst="rect">
            <a:avLst/>
          </a:prstGeom>
          <a:solidFill>
            <a:srgbClr val="FCD5B5">
              <a:alpha val="69804"/>
            </a:srgbClr>
          </a:solidFill>
          <a:ln w="3175">
            <a:noFill/>
            <a:prstDash val="lgDashDot"/>
          </a:ln>
        </p:spPr>
        <p:txBody>
          <a:bodyPr wrap="square">
            <a:spAutoFit/>
          </a:bodyPr>
          <a:lstStyle/>
          <a:p>
            <a:pPr algn="ctr"/>
            <a:r>
              <a:rPr lang="ru-RU" sz="2000" b="1" dirty="0">
                <a:solidFill>
                  <a:schemeClr val="tx2"/>
                </a:solidFill>
              </a:rPr>
              <a:t>С</a:t>
            </a:r>
            <a:r>
              <a:rPr lang="ru-RU" sz="2000" b="1" dirty="0" smtClean="0">
                <a:solidFill>
                  <a:schemeClr val="tx2"/>
                </a:solidFill>
              </a:rPr>
              <a:t>оздание  доступных условий получения профессионального образования</a:t>
            </a:r>
            <a:endParaRPr lang="ru-RU" sz="2000" dirty="0">
              <a:solidFill>
                <a:schemeClr val="tx2"/>
              </a:solidFill>
            </a:endParaRPr>
          </a:p>
        </p:txBody>
      </p:sp>
      <p:sp>
        <p:nvSpPr>
          <p:cNvPr id="34" name="Прямоугольник 33"/>
          <p:cNvSpPr/>
          <p:nvPr/>
        </p:nvSpPr>
        <p:spPr>
          <a:xfrm>
            <a:off x="107504" y="3491716"/>
            <a:ext cx="11892358" cy="400110"/>
          </a:xfrm>
          <a:prstGeom prst="rect">
            <a:avLst/>
          </a:prstGeom>
          <a:solidFill>
            <a:srgbClr val="FCD5B5">
              <a:alpha val="69804"/>
            </a:srgbClr>
          </a:solidFill>
          <a:ln w="3175">
            <a:noFill/>
            <a:prstDash val="lgDashDot"/>
          </a:ln>
        </p:spPr>
        <p:txBody>
          <a:bodyPr wrap="square">
            <a:spAutoFit/>
          </a:bodyPr>
          <a:lstStyle/>
          <a:p>
            <a:pPr algn="ctr"/>
            <a:r>
              <a:rPr lang="ru-RU" sz="2000" b="1" dirty="0">
                <a:solidFill>
                  <a:schemeClr val="tx2"/>
                </a:solidFill>
              </a:rPr>
              <a:t>Содействие последующему трудоустройству выпускников</a:t>
            </a:r>
            <a:endParaRPr lang="ru-RU" sz="2000" dirty="0">
              <a:solidFill>
                <a:schemeClr val="tx2"/>
              </a:solidFill>
            </a:endParaRPr>
          </a:p>
        </p:txBody>
      </p:sp>
      <p:sp>
        <p:nvSpPr>
          <p:cNvPr id="35" name="Прямоугольник 34"/>
          <p:cNvSpPr/>
          <p:nvPr/>
        </p:nvSpPr>
        <p:spPr>
          <a:xfrm>
            <a:off x="3982858" y="4088105"/>
            <a:ext cx="8017003" cy="276999"/>
          </a:xfrm>
          <a:prstGeom prst="rect">
            <a:avLst/>
          </a:prstGeom>
        </p:spPr>
        <p:txBody>
          <a:bodyPr wrap="square">
            <a:spAutoFit/>
          </a:bodyPr>
          <a:lstStyle/>
          <a:p>
            <a:pPr lvl="0" algn="just"/>
            <a:r>
              <a:rPr lang="ru-RU" sz="1200" b="1" dirty="0">
                <a:solidFill>
                  <a:schemeClr val="tx2"/>
                </a:solidFill>
                <a:latin typeface="Verdana" panose="020B0604030504040204" pitchFamily="34" charset="0"/>
                <a:ea typeface="Verdana" panose="020B0604030504040204" pitchFamily="34" charset="0"/>
                <a:cs typeface="Verdana" panose="020B0604030504040204" pitchFamily="34" charset="0"/>
              </a:rPr>
              <a:t>Лидеры по трудоустройству выпускников с инвалидностью и ОВЗ</a:t>
            </a:r>
            <a:r>
              <a:rPr lang="ru-RU"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ru-RU"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Прямоугольник 35"/>
          <p:cNvSpPr/>
          <p:nvPr/>
        </p:nvSpPr>
        <p:spPr>
          <a:xfrm>
            <a:off x="63880" y="5193704"/>
            <a:ext cx="11935982" cy="400110"/>
          </a:xfrm>
          <a:prstGeom prst="rect">
            <a:avLst/>
          </a:prstGeom>
        </p:spPr>
        <p:txBody>
          <a:bodyPr wrap="square">
            <a:spAutoFit/>
          </a:bodyPr>
          <a:lstStyle/>
          <a:p>
            <a:pPr algn="ctr">
              <a:spcAft>
                <a:spcPts val="600"/>
              </a:spcAft>
              <a:defRPr/>
            </a:pPr>
            <a:r>
              <a:rPr lang="ru-RU" sz="2000" b="1" dirty="0" err="1" smtClean="0">
                <a:solidFill>
                  <a:schemeClr val="tx2"/>
                </a:solidFill>
              </a:rPr>
              <a:t>Аблимпикс</a:t>
            </a:r>
            <a:r>
              <a:rPr lang="ru-RU" sz="2000" b="1" dirty="0" smtClean="0">
                <a:solidFill>
                  <a:schemeClr val="tx2"/>
                </a:solidFill>
              </a:rPr>
              <a:t> - эффективный механизм содействия трудоустройству людей с инвалидностью</a:t>
            </a:r>
            <a:endParaRPr lang="ru-RU" sz="2000" b="1" dirty="0">
              <a:solidFill>
                <a:schemeClr val="tx2"/>
              </a:solidFill>
            </a:endParaRPr>
          </a:p>
        </p:txBody>
      </p:sp>
      <p:sp>
        <p:nvSpPr>
          <p:cNvPr id="37" name="Прямоугольник 36"/>
          <p:cNvSpPr/>
          <p:nvPr/>
        </p:nvSpPr>
        <p:spPr>
          <a:xfrm>
            <a:off x="1143166" y="5805264"/>
            <a:ext cx="2754306" cy="842795"/>
          </a:xfrm>
          <a:prstGeom prst="rect">
            <a:avLst/>
          </a:prstGeom>
          <a:ln>
            <a:noFill/>
          </a:ln>
        </p:spPr>
        <p:txBody>
          <a:bodyPr wrap="square" lIns="103123" tIns="51562" rIns="103123" bIns="51562">
            <a:spAutoFit/>
          </a:bodyPr>
          <a:lstStyle/>
          <a:p>
            <a:pPr algn="ctr">
              <a:defRPr/>
            </a:pPr>
            <a:r>
              <a:rPr lang="en-US" sz="1200" b="1" dirty="0" smtClean="0">
                <a:solidFill>
                  <a:schemeClr val="tx2"/>
                </a:solidFill>
                <a:latin typeface="Museo Sans Cyrl 500" pitchFamily="50" charset="-52"/>
              </a:rPr>
              <a:t>II </a:t>
            </a:r>
            <a:r>
              <a:rPr lang="ru-RU" sz="1200" b="1" dirty="0" smtClean="0">
                <a:solidFill>
                  <a:schemeClr val="tx2"/>
                </a:solidFill>
                <a:latin typeface="Museo Sans Cyrl 500" pitchFamily="50" charset="-52"/>
              </a:rPr>
              <a:t>Национальный чемпионат </a:t>
            </a:r>
          </a:p>
          <a:p>
            <a:pPr algn="ctr">
              <a:defRPr/>
            </a:pPr>
            <a:r>
              <a:rPr lang="ru-RU" sz="1200" b="1" dirty="0" smtClean="0">
                <a:solidFill>
                  <a:schemeClr val="tx2"/>
                </a:solidFill>
                <a:latin typeface="Museo Sans Cyrl 500" pitchFamily="50" charset="-52"/>
              </a:rPr>
              <a:t>1680 участников </a:t>
            </a:r>
          </a:p>
          <a:p>
            <a:pPr algn="ctr">
              <a:defRPr/>
            </a:pPr>
            <a:endParaRPr lang="ru-RU" sz="1200" b="1" dirty="0" smtClean="0">
              <a:solidFill>
                <a:schemeClr val="tx2"/>
              </a:solidFill>
              <a:latin typeface="Museo Sans Cyrl 500" pitchFamily="50" charset="-52"/>
            </a:endParaRPr>
          </a:p>
          <a:p>
            <a:pPr algn="ctr">
              <a:defRPr/>
            </a:pPr>
            <a:r>
              <a:rPr lang="ru-RU" sz="1200" b="1" dirty="0" smtClean="0">
                <a:solidFill>
                  <a:schemeClr val="tx2"/>
                </a:solidFill>
                <a:latin typeface="Museo Sans Cyrl 500" pitchFamily="50" charset="-52"/>
              </a:rPr>
              <a:t>513 выпускников</a:t>
            </a:r>
            <a:endParaRPr lang="ru-RU" sz="1200" b="1" dirty="0">
              <a:solidFill>
                <a:schemeClr val="tx2"/>
              </a:solidFill>
              <a:latin typeface="Museo Sans Cyrl 500" pitchFamily="50" charset="-52"/>
            </a:endParaRPr>
          </a:p>
        </p:txBody>
      </p:sp>
      <p:sp>
        <p:nvSpPr>
          <p:cNvPr id="38" name="Прямоугольник 37"/>
          <p:cNvSpPr/>
          <p:nvPr/>
        </p:nvSpPr>
        <p:spPr>
          <a:xfrm>
            <a:off x="4077492" y="6321494"/>
            <a:ext cx="2988332" cy="458074"/>
          </a:xfrm>
          <a:prstGeom prst="rect">
            <a:avLst/>
          </a:prstGeom>
        </p:spPr>
        <p:txBody>
          <a:bodyPr wrap="square" lIns="103123" tIns="51562" rIns="103123" bIns="51562">
            <a:spAutoFit/>
          </a:bodyPr>
          <a:lstStyle/>
          <a:p>
            <a:pPr algn="ctr">
              <a:defRPr/>
            </a:pPr>
            <a:r>
              <a:rPr lang="ru-RU" sz="1400" b="1" dirty="0" smtClean="0">
                <a:solidFill>
                  <a:schemeClr val="tx2"/>
                </a:solidFill>
                <a:latin typeface="Museo Sans Cyrl 500" pitchFamily="50" charset="-52"/>
              </a:rPr>
              <a:t>389 (75,8%) </a:t>
            </a:r>
            <a:endParaRPr lang="ru-RU" sz="1000" b="1" dirty="0" smtClean="0">
              <a:solidFill>
                <a:schemeClr val="tx2"/>
              </a:solidFill>
            </a:endParaRPr>
          </a:p>
          <a:p>
            <a:pPr algn="ctr">
              <a:defRPr/>
            </a:pPr>
            <a:r>
              <a:rPr lang="ru-RU" sz="900" b="1" dirty="0" smtClean="0">
                <a:solidFill>
                  <a:schemeClr val="tx1">
                    <a:lumMod val="75000"/>
                    <a:lumOff val="25000"/>
                  </a:schemeClr>
                </a:solidFill>
              </a:rPr>
              <a:t>Трудоустроено</a:t>
            </a:r>
          </a:p>
        </p:txBody>
      </p:sp>
      <p:sp>
        <p:nvSpPr>
          <p:cNvPr id="39" name="Прямоугольник 38"/>
          <p:cNvSpPr/>
          <p:nvPr/>
        </p:nvSpPr>
        <p:spPr>
          <a:xfrm>
            <a:off x="6993816" y="6355302"/>
            <a:ext cx="3205846" cy="458074"/>
          </a:xfrm>
          <a:prstGeom prst="rect">
            <a:avLst/>
          </a:prstGeom>
        </p:spPr>
        <p:txBody>
          <a:bodyPr wrap="square" lIns="103123" tIns="51562" rIns="103123" bIns="51562">
            <a:spAutoFit/>
          </a:bodyPr>
          <a:lstStyle/>
          <a:p>
            <a:pPr algn="ctr">
              <a:defRPr/>
            </a:pPr>
            <a:r>
              <a:rPr lang="ru-RU" sz="900" b="1" dirty="0" smtClean="0">
                <a:solidFill>
                  <a:schemeClr val="tx1">
                    <a:lumMod val="75000"/>
                    <a:lumOff val="25000"/>
                  </a:schemeClr>
                </a:solidFill>
              </a:rPr>
              <a:t>из них </a:t>
            </a:r>
            <a:r>
              <a:rPr lang="ru-RU" sz="1400" b="1" dirty="0" smtClean="0">
                <a:solidFill>
                  <a:schemeClr val="tx2"/>
                </a:solidFill>
                <a:latin typeface="Museo Sans Cyrl 500" pitchFamily="50" charset="-52"/>
              </a:rPr>
              <a:t>142 (27,7%) </a:t>
            </a:r>
          </a:p>
          <a:p>
            <a:pPr algn="ctr">
              <a:defRPr/>
            </a:pPr>
            <a:r>
              <a:rPr lang="ru-RU" sz="900" b="1" dirty="0" smtClean="0">
                <a:solidFill>
                  <a:schemeClr val="tx1">
                    <a:lumMod val="75000"/>
                    <a:lumOff val="25000"/>
                  </a:schemeClr>
                </a:solidFill>
              </a:rPr>
              <a:t>Продолжают обучение</a:t>
            </a:r>
            <a:endParaRPr lang="ru-RU" sz="900" b="1" dirty="0">
              <a:solidFill>
                <a:schemeClr val="tx1">
                  <a:lumMod val="75000"/>
                  <a:lumOff val="25000"/>
                </a:schemeClr>
              </a:solidFill>
            </a:endParaRPr>
          </a:p>
        </p:txBody>
      </p:sp>
      <p:sp>
        <p:nvSpPr>
          <p:cNvPr id="40" name="TextBox 39"/>
          <p:cNvSpPr txBox="1"/>
          <p:nvPr/>
        </p:nvSpPr>
        <p:spPr>
          <a:xfrm>
            <a:off x="4574574" y="5840035"/>
            <a:ext cx="1800200" cy="446276"/>
          </a:xfrm>
          <a:prstGeom prst="rect">
            <a:avLst/>
          </a:prstGeom>
          <a:noFill/>
        </p:spPr>
        <p:txBody>
          <a:bodyPr wrap="square" rtlCol="0">
            <a:spAutoFit/>
          </a:bodyPr>
          <a:lstStyle/>
          <a:p>
            <a:pPr algn="ctr">
              <a:defRPr/>
            </a:pPr>
            <a:r>
              <a:rPr lang="ru-RU" sz="1400" b="1" dirty="0" smtClean="0">
                <a:solidFill>
                  <a:schemeClr val="tx2"/>
                </a:solidFill>
                <a:latin typeface="Museo Sans Cyrl 500" pitchFamily="50" charset="-52"/>
              </a:rPr>
              <a:t>1242 (73,9%)</a:t>
            </a:r>
          </a:p>
          <a:p>
            <a:pPr algn="ctr">
              <a:defRPr/>
            </a:pPr>
            <a:r>
              <a:rPr lang="ru-RU" sz="900" b="1" dirty="0" smtClean="0">
                <a:solidFill>
                  <a:schemeClr val="tx1">
                    <a:lumMod val="75000"/>
                    <a:lumOff val="25000"/>
                  </a:schemeClr>
                </a:solidFill>
              </a:rPr>
              <a:t>Трудоустроено</a:t>
            </a:r>
            <a:endParaRPr lang="ru-RU" sz="900" b="1" dirty="0">
              <a:solidFill>
                <a:schemeClr val="tx1">
                  <a:lumMod val="75000"/>
                  <a:lumOff val="25000"/>
                </a:schemeClr>
              </a:solidFill>
            </a:endParaRPr>
          </a:p>
        </p:txBody>
      </p:sp>
      <p:sp>
        <p:nvSpPr>
          <p:cNvPr id="41" name="TextBox 40"/>
          <p:cNvSpPr txBox="1"/>
          <p:nvPr/>
        </p:nvSpPr>
        <p:spPr>
          <a:xfrm>
            <a:off x="7497872" y="5805264"/>
            <a:ext cx="2232248" cy="446276"/>
          </a:xfrm>
          <a:prstGeom prst="rect">
            <a:avLst/>
          </a:prstGeom>
          <a:noFill/>
        </p:spPr>
        <p:txBody>
          <a:bodyPr wrap="square" rtlCol="0">
            <a:spAutoFit/>
          </a:bodyPr>
          <a:lstStyle/>
          <a:p>
            <a:pPr algn="ctr">
              <a:defRPr/>
            </a:pPr>
            <a:r>
              <a:rPr lang="ru-RU" sz="900" b="1" dirty="0" smtClean="0">
                <a:solidFill>
                  <a:schemeClr val="tx1">
                    <a:lumMod val="75000"/>
                    <a:lumOff val="25000"/>
                  </a:schemeClr>
                </a:solidFill>
              </a:rPr>
              <a:t>из них </a:t>
            </a:r>
            <a:r>
              <a:rPr lang="ru-RU" sz="1400" b="1" dirty="0" smtClean="0">
                <a:solidFill>
                  <a:schemeClr val="tx2"/>
                </a:solidFill>
                <a:latin typeface="Museo Sans Cyrl 500" pitchFamily="50" charset="-52"/>
              </a:rPr>
              <a:t>762 (45,3%) </a:t>
            </a:r>
          </a:p>
          <a:p>
            <a:pPr algn="ctr">
              <a:defRPr/>
            </a:pPr>
            <a:r>
              <a:rPr lang="ru-RU" sz="900" b="1" dirty="0" smtClean="0">
                <a:solidFill>
                  <a:schemeClr val="tx1">
                    <a:lumMod val="75000"/>
                    <a:lumOff val="25000"/>
                  </a:schemeClr>
                </a:solidFill>
              </a:rPr>
              <a:t>Продолжают обучение</a:t>
            </a:r>
            <a:endParaRPr lang="ru-RU" sz="900" b="1" dirty="0">
              <a:solidFill>
                <a:schemeClr val="tx1">
                  <a:lumMod val="75000"/>
                  <a:lumOff val="25000"/>
                </a:schemeClr>
              </a:solidFill>
            </a:endParaRPr>
          </a:p>
        </p:txBody>
      </p:sp>
      <p:sp>
        <p:nvSpPr>
          <p:cNvPr id="42" name="Прямоугольник 41"/>
          <p:cNvSpPr/>
          <p:nvPr/>
        </p:nvSpPr>
        <p:spPr>
          <a:xfrm flipH="1">
            <a:off x="4062447" y="5733256"/>
            <a:ext cx="72005" cy="9361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123" tIns="51562" rIns="103123" bIns="51562" rtlCol="0" anchor="ctr"/>
          <a:lstStyle/>
          <a:p>
            <a:pPr algn="ctr"/>
            <a:endParaRPr lang="ru-RU" sz="1600" dirty="0"/>
          </a:p>
        </p:txBody>
      </p:sp>
      <p:sp>
        <p:nvSpPr>
          <p:cNvPr id="43" name="Прямоугольник 42"/>
          <p:cNvSpPr/>
          <p:nvPr/>
        </p:nvSpPr>
        <p:spPr>
          <a:xfrm flipH="1">
            <a:off x="7014776" y="5733256"/>
            <a:ext cx="72006" cy="9361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123" tIns="51562" rIns="103123" bIns="51562" rtlCol="0" anchor="ctr"/>
          <a:lstStyle/>
          <a:p>
            <a:pPr algn="ctr"/>
            <a:endParaRPr lang="ru-RU" sz="1600" dirty="0"/>
          </a:p>
        </p:txBody>
      </p:sp>
      <p:cxnSp>
        <p:nvCxnSpPr>
          <p:cNvPr id="44" name="Прямая соединительная линия 43"/>
          <p:cNvCxnSpPr/>
          <p:nvPr/>
        </p:nvCxnSpPr>
        <p:spPr>
          <a:xfrm>
            <a:off x="7535366" y="6309320"/>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4329520" y="6321494"/>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1270670" y="6321494"/>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3433561" y="1499876"/>
            <a:ext cx="8566301" cy="584775"/>
          </a:xfrm>
          <a:prstGeom prst="rect">
            <a:avLst/>
          </a:prstGeom>
        </p:spPr>
        <p:txBody>
          <a:bodyPr wrap="square">
            <a:spAutoFit/>
          </a:bodyPr>
          <a:lstStyle/>
          <a:p>
            <a:r>
              <a:rPr lang="ru-RU" sz="1600" dirty="0" smtClean="0">
                <a:solidFill>
                  <a:srgbClr val="0033CC"/>
                </a:solidFill>
              </a:rPr>
              <a:t>* </a:t>
            </a:r>
            <a:r>
              <a:rPr lang="ru-RU" sz="1600" dirty="0" smtClean="0">
                <a:solidFill>
                  <a:prstClr val="black"/>
                </a:solidFill>
              </a:rPr>
              <a:t>Увеличение лиц с ОВЗ и инвалидностью </a:t>
            </a:r>
            <a:r>
              <a:rPr lang="ru-RU" sz="1600" dirty="0">
                <a:solidFill>
                  <a:prstClr val="black"/>
                </a:solidFill>
              </a:rPr>
              <a:t>п</a:t>
            </a:r>
            <a:r>
              <a:rPr lang="ru-RU" sz="1600" dirty="0" smtClean="0">
                <a:solidFill>
                  <a:prstClr val="black"/>
                </a:solidFill>
              </a:rPr>
              <a:t>олучающих СПО  2014 год  - 28 773 чел  2018 - 50 736 чел </a:t>
            </a:r>
            <a:endParaRPr lang="ru-RU" sz="1600" dirty="0">
              <a:solidFill>
                <a:prstClr val="black"/>
              </a:solidFill>
            </a:endParaRPr>
          </a:p>
        </p:txBody>
      </p:sp>
      <p:graphicFrame>
        <p:nvGraphicFramePr>
          <p:cNvPr id="48" name="Таблица 47"/>
          <p:cNvGraphicFramePr>
            <a:graphicFrameLocks noGrp="1"/>
          </p:cNvGraphicFramePr>
          <p:nvPr>
            <p:extLst>
              <p:ext uri="{D42A27DB-BD31-4B8C-83A1-F6EECF244321}">
                <p14:modId xmlns:p14="http://schemas.microsoft.com/office/powerpoint/2010/main" val="2014817282"/>
              </p:ext>
            </p:extLst>
          </p:nvPr>
        </p:nvGraphicFramePr>
        <p:xfrm>
          <a:off x="-87560" y="1639064"/>
          <a:ext cx="3507432" cy="1645920"/>
        </p:xfrm>
        <a:graphic>
          <a:graphicData uri="http://schemas.openxmlformats.org/drawingml/2006/table">
            <a:tbl>
              <a:tblPr firstRow="1" bandRow="1">
                <a:tableStyleId>{2D5ABB26-0587-4C30-8999-92F81FD0307C}</a:tableStyleId>
              </a:tblPr>
              <a:tblGrid>
                <a:gridCol w="224050"/>
                <a:gridCol w="616300"/>
                <a:gridCol w="2667082"/>
              </a:tblGrid>
              <a:tr h="432047">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tx1"/>
                          </a:solidFill>
                          <a:latin typeface="+mn-lt"/>
                          <a:ea typeface="+mn-ea"/>
                          <a:cs typeface="+mn-cs"/>
                        </a:rPr>
                        <a:t>513</a:t>
                      </a:r>
                      <a:endParaRPr lang="ru-RU" sz="16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600" kern="1200" dirty="0" smtClean="0">
                          <a:solidFill>
                            <a:schemeClr val="tx1"/>
                          </a:solidFill>
                          <a:latin typeface="+mn-lt"/>
                          <a:ea typeface="+mn-ea"/>
                          <a:cs typeface="Times New Roman" pitchFamily="18" charset="0"/>
                        </a:rPr>
                        <a:t>Число образовательных организаций</a:t>
                      </a:r>
                      <a:endParaRPr lang="ru-RU" sz="16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965">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600" b="1" kern="1200" dirty="0" smtClean="0">
                          <a:solidFill>
                            <a:schemeClr val="tx1"/>
                          </a:solidFill>
                          <a:latin typeface="+mn-lt"/>
                          <a:ea typeface="+mn-ea"/>
                          <a:cs typeface="+mn-cs"/>
                        </a:rPr>
                        <a:t>25 тыс.</a:t>
                      </a:r>
                      <a:endParaRPr lang="ru-RU" sz="16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CD5B5"/>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600" kern="1200" dirty="0" smtClean="0">
                          <a:solidFill>
                            <a:schemeClr val="tx1"/>
                          </a:solidFill>
                          <a:latin typeface="+mn-lt"/>
                          <a:ea typeface="+mn-ea"/>
                          <a:cs typeface="Times New Roman" pitchFamily="18" charset="0"/>
                        </a:rPr>
                        <a:t>Обучается на программах СПО</a:t>
                      </a:r>
                      <a:endParaRPr lang="ru-RU" sz="16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2793">
                <a:tc>
                  <a:txBody>
                    <a:bodyPr/>
                    <a:lstStyle/>
                    <a:p>
                      <a:pPr>
                        <a:lnSpc>
                          <a:spcPct val="70000"/>
                        </a:lnSpc>
                      </a:pPr>
                      <a:endParaRPr lang="ru-RU" sz="1400" dirty="0">
                        <a:solidFill>
                          <a:schemeClr val="bg1"/>
                        </a:solidFill>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tx1"/>
                          </a:solidFill>
                          <a:latin typeface="+mn-lt"/>
                          <a:ea typeface="+mn-ea"/>
                          <a:cs typeface="+mn-cs"/>
                        </a:rPr>
                        <a:t>25 тыс. </a:t>
                      </a:r>
                      <a:endParaRPr lang="ru-RU" sz="1600" b="1" kern="1200" dirty="0">
                        <a:solidFill>
                          <a:schemeClr val="tx1"/>
                        </a:solidFill>
                        <a:latin typeface="+mn-lt"/>
                        <a:ea typeface="+mn-ea"/>
                        <a:cs typeface="+mn-cs"/>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600" kern="1200" dirty="0" smtClean="0">
                          <a:solidFill>
                            <a:schemeClr val="tx1"/>
                          </a:solidFill>
                          <a:latin typeface="+mn-lt"/>
                          <a:ea typeface="+mn-ea"/>
                          <a:cs typeface="Times New Roman" pitchFamily="18" charset="0"/>
                        </a:rPr>
                        <a:t>Обучается на программах </a:t>
                      </a:r>
                      <a:r>
                        <a:rPr lang="ru-RU" sz="1600" kern="1200" dirty="0" err="1" smtClean="0">
                          <a:solidFill>
                            <a:schemeClr val="tx1"/>
                          </a:solidFill>
                          <a:latin typeface="+mn-lt"/>
                          <a:ea typeface="+mn-ea"/>
                          <a:cs typeface="Times New Roman" pitchFamily="18" charset="0"/>
                        </a:rPr>
                        <a:t>профобучения</a:t>
                      </a:r>
                      <a:endParaRPr lang="ru-RU" sz="1600" kern="1200" dirty="0">
                        <a:solidFill>
                          <a:schemeClr val="tx1"/>
                        </a:solidFill>
                        <a:latin typeface="+mn-lt"/>
                        <a:ea typeface="+mn-ea"/>
                        <a:cs typeface="Times New Roman" pitchFamily="18" charset="0"/>
                      </a:endParaRPr>
                    </a:p>
                  </a:txBody>
                  <a:tcPr marL="99060" marR="99060" marT="54864" marB="548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1238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3841</TotalTime>
  <Words>3590</Words>
  <Application>Microsoft Office PowerPoint</Application>
  <PresentationFormat>Произвольный</PresentationFormat>
  <Paragraphs>291</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О задачах по развитию профессионального образования в регионах в 2018 году</vt:lpstr>
      <vt:lpstr>Майские указы 2018. Образование: ключевые точки</vt:lpstr>
      <vt:lpstr>Подготовка кадров и доступность системы СПО</vt:lpstr>
      <vt:lpstr>Ресурсное обеспечение СПО</vt:lpstr>
      <vt:lpstr>Цель и задачи</vt:lpstr>
      <vt:lpstr>Цель, задачи и ожидаемые результаты Программы</vt:lpstr>
      <vt:lpstr>Процессная и проектная часть программы</vt:lpstr>
      <vt:lpstr>Модели управления</vt:lpstr>
      <vt:lpstr>Инклюзивное профессиональное образование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Программа модернизации организаций, реализующих образовательные программы среднего профессионального образования, в целях устранения дефицита рабочих кадров в субъектах Российской Федерации</dc:title>
  <dc:creator>Рита</dc:creator>
  <cp:lastModifiedBy>Рита</cp:lastModifiedBy>
  <cp:revision>245</cp:revision>
  <cp:lastPrinted>2018-04-23T19:47:36Z</cp:lastPrinted>
  <dcterms:created xsi:type="dcterms:W3CDTF">2018-04-20T08:08:22Z</dcterms:created>
  <dcterms:modified xsi:type="dcterms:W3CDTF">2018-05-16T09:48:37Z</dcterms:modified>
</cp:coreProperties>
</file>