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31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03AE2-1C3C-48B3-B19E-A192B682992D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E6E4A-85A7-41BB-AB0F-F14857819A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E6E4A-85A7-41BB-AB0F-F14857819AD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9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26EC-5CCC-4658-97DC-80DF71362A67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0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7CCC-83D2-4026-931E-C8F0BE6A46AF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1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1BD50-F9AA-4B5F-9452-3437615351DF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5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E549-9D49-4D24-807A-670054C986D6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0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AA6-655A-4A9D-9D0E-FB3DABED58EF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45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5799-DA9A-46BC-A18E-19AB06087EA5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3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8FF8-CD98-4558-81D6-6218C62D90C4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472A-BB9D-49B6-A1F4-A707DBB730C6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3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151E-8425-4B72-9AC3-1D1F605ED4C4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1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E1B-48E4-470C-834C-C67E964D93F9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4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5B1C-51E7-497D-8284-C130054C3F1A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2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8B17-0D3D-42EE-A0F2-CAC0A8910F3D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2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228E8-B3E1-475D-BFFD-5C66A37AD2D7}" type="datetime1">
              <a:rPr lang="ru-RU" smtClean="0"/>
              <a:t>15.08.2017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2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DB15-D3DC-4BBB-99FA-D5D6E5774B27}" type="datetime1">
              <a:rPr lang="ru-RU" smtClean="0"/>
              <a:t>15.08.2017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76C8-5DCA-4948-A205-B888841C8E5F}" type="datetime1">
              <a:rPr lang="ru-RU" smtClean="0"/>
              <a:t>15.08.2017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81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87E0-DC51-4EB3-B921-6B9EE5E9A89A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7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33C3-A4BB-4FA8-9259-5D7437D8EB29}" type="datetime1">
              <a:rPr lang="ru-RU" smtClean="0"/>
              <a:t>15.08.2017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5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051E10-DAE8-44E9-9161-9BE60A93759C}" type="datetime1">
              <a:rPr lang="ru-RU" smtClean="0"/>
              <a:t>15.08.2017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95EC3-C808-4906-8783-16CEB4FD6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4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841" y="1851102"/>
            <a:ext cx="10006361" cy="32552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инновационного проекта </a:t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Сетевое взаимодействие профессиональной организации с предприятиями и общеобразовательными организациями как организационная основа реализации дуального обучения»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84420" cy="16557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360" y="-1"/>
            <a:ext cx="3977640" cy="17507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183774"/>
            <a:ext cx="6549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ГБПОУ «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Усть-Катавский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индустриально-технологический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техникум»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6" y="0"/>
            <a:ext cx="2016845" cy="1386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2241" y="6126480"/>
            <a:ext cx="569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 ГБПОУ УКИТТ П.В. Лизунов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4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24160"/>
            <a:ext cx="5426158" cy="13716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направления работы со школами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70661" y="1507271"/>
            <a:ext cx="7486764" cy="5047907"/>
          </a:xfrm>
        </p:spPr>
        <p:txBody>
          <a:bodyPr>
            <a:normAutofit fontScale="925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механизмы частичной реализации уроков «Технологии» на базе УПМ техникума;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мастер-классов для школьников специалистами техникума;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разработать механизм обучения старших школьников по рабочим профессиям на базе Ресурсного центра техникума без отрыва от учебы в школе;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проводить совместно с заводом, техникумом и школами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мероприятия и конкурсы.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4" y="0"/>
            <a:ext cx="3434576" cy="22636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4" y="4538546"/>
            <a:ext cx="3434576" cy="2274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4" y="2219092"/>
            <a:ext cx="3434576" cy="23194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11854" cy="13900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Надпись 229"/>
          <p:cNvSpPr txBox="1">
            <a:spLocks noChangeArrowheads="1"/>
          </p:cNvSpPr>
          <p:nvPr/>
        </p:nvSpPr>
        <p:spPr bwMode="auto">
          <a:xfrm>
            <a:off x="10248314" y="3367518"/>
            <a:ext cx="1901993" cy="35027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2" name="Надпись 229"/>
          <p:cNvSpPr txBox="1">
            <a:spLocks noChangeArrowheads="1"/>
          </p:cNvSpPr>
          <p:nvPr/>
        </p:nvSpPr>
        <p:spPr bwMode="auto">
          <a:xfrm>
            <a:off x="4964713" y="3352696"/>
            <a:ext cx="2603392" cy="2571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4855076" y="2756386"/>
            <a:ext cx="3032125" cy="53767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ГБПОУ «УКИТТ»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Надпись 229"/>
          <p:cNvSpPr txBox="1">
            <a:spLocks noChangeArrowheads="1"/>
          </p:cNvSpPr>
          <p:nvPr/>
        </p:nvSpPr>
        <p:spPr bwMode="auto">
          <a:xfrm>
            <a:off x="626410" y="3257670"/>
            <a:ext cx="2162810" cy="2571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Двойная стрелка влево/вверх 8"/>
          <p:cNvSpPr/>
          <p:nvPr/>
        </p:nvSpPr>
        <p:spPr>
          <a:xfrm rot="16200000">
            <a:off x="5225799" y="2006419"/>
            <a:ext cx="1104809" cy="395125"/>
          </a:xfrm>
          <a:prstGeom prst="leftUpArrow">
            <a:avLst>
              <a:gd name="adj1" fmla="val 25000"/>
              <a:gd name="adj2" fmla="val 25000"/>
              <a:gd name="adj3" fmla="val 2703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10800000">
            <a:off x="7822573" y="1627626"/>
            <a:ext cx="427175" cy="1071806"/>
          </a:xfrm>
          <a:prstGeom prst="lef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723935">
            <a:off x="7555235" y="1603690"/>
            <a:ext cx="1496674" cy="238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2789966" y="3545752"/>
            <a:ext cx="535609" cy="24175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790346">
            <a:off x="3909337" y="2482340"/>
            <a:ext cx="596453" cy="17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Выгнутая вниз стрелка 13"/>
          <p:cNvSpPr/>
          <p:nvPr/>
        </p:nvSpPr>
        <p:spPr>
          <a:xfrm rot="16200000">
            <a:off x="9285898" y="1876643"/>
            <a:ext cx="648335" cy="14865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0831664">
            <a:off x="2790825" y="4002633"/>
            <a:ext cx="619189" cy="28659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0063045">
            <a:off x="2726955" y="4316129"/>
            <a:ext cx="1196453" cy="26474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2649" y="5220938"/>
            <a:ext cx="2251710" cy="654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7854007">
            <a:off x="1155737" y="4992046"/>
            <a:ext cx="426085" cy="224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4333917">
            <a:off x="1832005" y="5017153"/>
            <a:ext cx="393065" cy="2279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Надпись 2"/>
          <p:cNvSpPr txBox="1">
            <a:spLocks noChangeArrowheads="1"/>
          </p:cNvSpPr>
          <p:nvPr/>
        </p:nvSpPr>
        <p:spPr bwMode="auto">
          <a:xfrm>
            <a:off x="626410" y="2738600"/>
            <a:ext cx="2869342" cy="528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учреждения УКГО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9135244" y="2770397"/>
            <a:ext cx="2977222" cy="5277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«УКВЗ им. С.М. Кирова»- филиал ФГУП «ГКНПЦ им. М.В. Хруничева»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8277066" y="452723"/>
            <a:ext cx="3835400" cy="1638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57"/>
          <p:cNvSpPr txBox="1">
            <a:spLocks noChangeArrowheads="1"/>
          </p:cNvSpPr>
          <p:nvPr/>
        </p:nvSpPr>
        <p:spPr bwMode="auto">
          <a:xfrm>
            <a:off x="7113100" y="2219246"/>
            <a:ext cx="1746250" cy="4905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 на рабочие кадры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706395" y="4395073"/>
            <a:ext cx="1996114" cy="644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школьниками профессионального образования по дуальной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системе на базе Ресурсного центра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91193" y="3950116"/>
            <a:ext cx="2029012" cy="3484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соревнованиям Junior Skills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76"/>
          <p:cNvSpPr txBox="1">
            <a:spLocks noChangeArrowheads="1"/>
          </p:cNvSpPr>
          <p:nvPr/>
        </p:nvSpPr>
        <p:spPr bwMode="auto">
          <a:xfrm>
            <a:off x="1493949" y="450931"/>
            <a:ext cx="4101053" cy="2087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Школьники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73"/>
          <p:cNvSpPr txBox="1">
            <a:spLocks noChangeArrowheads="1"/>
          </p:cNvSpPr>
          <p:nvPr/>
        </p:nvSpPr>
        <p:spPr bwMode="auto">
          <a:xfrm>
            <a:off x="6044666" y="452723"/>
            <a:ext cx="1746250" cy="13353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(привлечение школьников к получению профессионального образования и технических специальностей)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1746266" y="5340401"/>
            <a:ext cx="876461" cy="394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Производственная практика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49057" y="5337340"/>
            <a:ext cx="1077101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Теоретическое обучение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практика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83076" y="3398368"/>
            <a:ext cx="2049748" cy="520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школьников с целью выявления заинтересованных в дуальном обучении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3332695" y="3529063"/>
            <a:ext cx="1338263" cy="69850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сетевом взаимодействии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6594903" y="1813502"/>
            <a:ext cx="241014" cy="9656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Text Box 60"/>
          <p:cNvSpPr txBox="1">
            <a:spLocks noChangeArrowheads="1"/>
          </p:cNvSpPr>
          <p:nvPr/>
        </p:nvSpPr>
        <p:spPr bwMode="auto">
          <a:xfrm>
            <a:off x="4332391" y="1061938"/>
            <a:ext cx="1132732" cy="47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информирование и проф. пробы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4284023" y="1752990"/>
            <a:ext cx="1181100" cy="6147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работа по изучению профильных предметов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54"/>
          <p:cNvSpPr txBox="1">
            <a:spLocks noChangeArrowheads="1"/>
          </p:cNvSpPr>
          <p:nvPr/>
        </p:nvSpPr>
        <p:spPr bwMode="auto">
          <a:xfrm>
            <a:off x="3066732" y="1868623"/>
            <a:ext cx="1123873" cy="541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известными выпускниками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58"/>
          <p:cNvSpPr txBox="1">
            <a:spLocks noChangeArrowheads="1"/>
          </p:cNvSpPr>
          <p:nvPr/>
        </p:nvSpPr>
        <p:spPr bwMode="auto">
          <a:xfrm>
            <a:off x="1714455" y="1842392"/>
            <a:ext cx="1154574" cy="695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Недели по специальности (профессии) для школьников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1714455" y="779303"/>
            <a:ext cx="1155898" cy="407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по профессиям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61"/>
          <p:cNvSpPr txBox="1">
            <a:spLocks noChangeArrowheads="1"/>
          </p:cNvSpPr>
          <p:nvPr/>
        </p:nvSpPr>
        <p:spPr bwMode="auto">
          <a:xfrm>
            <a:off x="3022801" y="1340020"/>
            <a:ext cx="1156555" cy="474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Дни открытых дверей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3022802" y="816053"/>
            <a:ext cx="1167803" cy="407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Совместные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68"/>
          <p:cNvSpPr txBox="1">
            <a:spLocks noChangeArrowheads="1"/>
          </p:cNvSpPr>
          <p:nvPr/>
        </p:nvSpPr>
        <p:spPr bwMode="auto">
          <a:xfrm>
            <a:off x="4284023" y="520777"/>
            <a:ext cx="1153293" cy="401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Подготовительные курсы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10988676" y="1167258"/>
            <a:ext cx="1074816" cy="74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консультирование   специалистами центра профориентации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8393690" y="1346949"/>
            <a:ext cx="1039812" cy="557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через СМИ и сайт техникума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71"/>
          <p:cNvSpPr txBox="1">
            <a:spLocks noChangeArrowheads="1"/>
          </p:cNvSpPr>
          <p:nvPr/>
        </p:nvSpPr>
        <p:spPr bwMode="auto">
          <a:xfrm>
            <a:off x="9677336" y="805339"/>
            <a:ext cx="1166813" cy="534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ведущими специалистами техникума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70"/>
          <p:cNvSpPr txBox="1">
            <a:spLocks noChangeArrowheads="1"/>
          </p:cNvSpPr>
          <p:nvPr/>
        </p:nvSpPr>
        <p:spPr bwMode="auto">
          <a:xfrm>
            <a:off x="8418852" y="711835"/>
            <a:ext cx="1055687" cy="542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на родительских собраниях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 Box 72"/>
          <p:cNvSpPr txBox="1">
            <a:spLocks noChangeArrowheads="1"/>
          </p:cNvSpPr>
          <p:nvPr/>
        </p:nvSpPr>
        <p:spPr bwMode="auto">
          <a:xfrm>
            <a:off x="11023679" y="585153"/>
            <a:ext cx="1039813" cy="401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Дни открытых дверей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9532938" y="1395593"/>
            <a:ext cx="1405349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работниками кадровой и других служб предприятия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Стрелка влево 46"/>
          <p:cNvSpPr/>
          <p:nvPr/>
        </p:nvSpPr>
        <p:spPr>
          <a:xfrm>
            <a:off x="5581843" y="555353"/>
            <a:ext cx="431165" cy="23710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10800000">
            <a:off x="7821293" y="544791"/>
            <a:ext cx="447675" cy="254979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Выноска со стрелкой вниз 48"/>
          <p:cNvSpPr/>
          <p:nvPr/>
        </p:nvSpPr>
        <p:spPr>
          <a:xfrm>
            <a:off x="7894320" y="2769233"/>
            <a:ext cx="1233805" cy="79856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0" name="Выноска со стрелкой вниз 49"/>
          <p:cNvSpPr/>
          <p:nvPr/>
        </p:nvSpPr>
        <p:spPr>
          <a:xfrm>
            <a:off x="3488634" y="2742491"/>
            <a:ext cx="1383504" cy="818271"/>
          </a:xfrm>
          <a:prstGeom prst="downArrowCallou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8655456" y="3832495"/>
            <a:ext cx="1077912" cy="690563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 о дуальном обучении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Надпись 198"/>
          <p:cNvSpPr txBox="1">
            <a:spLocks noChangeArrowheads="1"/>
          </p:cNvSpPr>
          <p:nvPr/>
        </p:nvSpPr>
        <p:spPr bwMode="auto">
          <a:xfrm>
            <a:off x="8672908" y="4826498"/>
            <a:ext cx="1060460" cy="547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Ученический договор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Надпись 199"/>
          <p:cNvSpPr txBox="1">
            <a:spLocks noChangeArrowheads="1"/>
          </p:cNvSpPr>
          <p:nvPr/>
        </p:nvSpPr>
        <p:spPr bwMode="auto">
          <a:xfrm>
            <a:off x="10353333" y="4493123"/>
            <a:ext cx="1657350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производственной практики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Надпись 214"/>
          <p:cNvSpPr txBox="1">
            <a:spLocks noChangeArrowheads="1"/>
          </p:cNvSpPr>
          <p:nvPr/>
        </p:nvSpPr>
        <p:spPr bwMode="auto">
          <a:xfrm>
            <a:off x="10316918" y="6170929"/>
            <a:ext cx="1641475" cy="59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контроле качества подготовки специалистов при проведении промежуточной и итоговой аттестации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Надпись 215"/>
          <p:cNvSpPr txBox="1">
            <a:spLocks noChangeArrowheads="1"/>
          </p:cNvSpPr>
          <p:nvPr/>
        </p:nvSpPr>
        <p:spPr bwMode="auto">
          <a:xfrm>
            <a:off x="10330673" y="5690710"/>
            <a:ext cx="1612900" cy="423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Стажировка преподавателей специальных дисциплин и мастеров п/о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Надпись 218"/>
          <p:cNvSpPr txBox="1">
            <a:spLocks noChangeArrowheads="1"/>
          </p:cNvSpPr>
          <p:nvPr/>
        </p:nvSpPr>
        <p:spPr bwMode="auto">
          <a:xfrm>
            <a:off x="10338610" y="4939504"/>
            <a:ext cx="1625600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ученических мест под дуальное обучение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Надпись 219"/>
          <p:cNvSpPr txBox="1">
            <a:spLocks noChangeArrowheads="1"/>
          </p:cNvSpPr>
          <p:nvPr/>
        </p:nvSpPr>
        <p:spPr bwMode="auto">
          <a:xfrm>
            <a:off x="10330673" y="5364162"/>
            <a:ext cx="1633537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Надпись 220"/>
          <p:cNvSpPr txBox="1">
            <a:spLocks noChangeArrowheads="1"/>
          </p:cNvSpPr>
          <p:nvPr/>
        </p:nvSpPr>
        <p:spPr bwMode="auto">
          <a:xfrm>
            <a:off x="10346547" y="4027283"/>
            <a:ext cx="1663700" cy="3721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корректировке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программ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Надпись 222"/>
          <p:cNvSpPr txBox="1">
            <a:spLocks noChangeArrowheads="1"/>
          </p:cNvSpPr>
          <p:nvPr/>
        </p:nvSpPr>
        <p:spPr bwMode="auto">
          <a:xfrm>
            <a:off x="10338610" y="3521653"/>
            <a:ext cx="1679575" cy="333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реализации дуального обучения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Надпись 223"/>
          <p:cNvSpPr txBox="1">
            <a:spLocks noChangeArrowheads="1"/>
          </p:cNvSpPr>
          <p:nvPr/>
        </p:nvSpPr>
        <p:spPr bwMode="auto">
          <a:xfrm>
            <a:off x="5210630" y="5151650"/>
            <a:ext cx="2146906" cy="349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Теоретическое обучение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практика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Надпись 224"/>
          <p:cNvSpPr txBox="1">
            <a:spLocks noChangeArrowheads="1"/>
          </p:cNvSpPr>
          <p:nvPr/>
        </p:nvSpPr>
        <p:spPr bwMode="auto">
          <a:xfrm>
            <a:off x="5210103" y="3644290"/>
            <a:ext cx="2178729" cy="4649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  педагогов к организации и методике преподавания дуального обучения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Надпись 225"/>
          <p:cNvSpPr txBox="1">
            <a:spLocks noChangeArrowheads="1"/>
          </p:cNvSpPr>
          <p:nvPr/>
        </p:nvSpPr>
        <p:spPr bwMode="auto">
          <a:xfrm>
            <a:off x="5210103" y="4712869"/>
            <a:ext cx="2160782" cy="381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групп студентов для дуального обучения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Надпись 226"/>
          <p:cNvSpPr txBox="1">
            <a:spLocks noChangeArrowheads="1"/>
          </p:cNvSpPr>
          <p:nvPr/>
        </p:nvSpPr>
        <p:spPr bwMode="auto">
          <a:xfrm>
            <a:off x="5213686" y="4177900"/>
            <a:ext cx="2157199" cy="4628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подготовка наставников через систему дополнительного образования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Надпись 230"/>
          <p:cNvSpPr txBox="1">
            <a:spLocks noChangeArrowheads="1"/>
          </p:cNvSpPr>
          <p:nvPr/>
        </p:nvSpPr>
        <p:spPr bwMode="auto">
          <a:xfrm>
            <a:off x="5210103" y="3371415"/>
            <a:ext cx="2173471" cy="189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учебных программ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Двойная стрелка вверх/вниз 64"/>
          <p:cNvSpPr/>
          <p:nvPr/>
        </p:nvSpPr>
        <p:spPr>
          <a:xfrm rot="16200000">
            <a:off x="8005470" y="4530046"/>
            <a:ext cx="237699" cy="11251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6" name="Двойная стрелка вверх/вниз 65"/>
          <p:cNvSpPr/>
          <p:nvPr/>
        </p:nvSpPr>
        <p:spPr>
          <a:xfrm rot="16200000">
            <a:off x="9914557" y="3923460"/>
            <a:ext cx="216535" cy="508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7" name="Двойная стрелка вверх/вниз 66"/>
          <p:cNvSpPr/>
          <p:nvPr/>
        </p:nvSpPr>
        <p:spPr>
          <a:xfrm rot="5400000">
            <a:off x="9919637" y="4855878"/>
            <a:ext cx="204470" cy="5067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>
            <a:off x="-27424" y="5944391"/>
            <a:ext cx="10316918" cy="9309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Результаты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87764" y="6002141"/>
            <a:ext cx="1848644" cy="38088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Качественное освоение профессиональных компетенций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8481483" y="6054147"/>
            <a:ext cx="1766832" cy="307162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заинтересованности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в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6531752" y="6390405"/>
            <a:ext cx="1926774" cy="37425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сетевого взаимодействия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6531752" y="6054147"/>
            <a:ext cx="1926774" cy="30207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системы прогнозирования необходимости в рабочих кадрах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3717674" y="6411221"/>
            <a:ext cx="1451250" cy="40005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специалистов под конкретное рабочее место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2266789" y="6147946"/>
            <a:ext cx="1220734" cy="612881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педагогов и студентов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23886" y="6454387"/>
            <a:ext cx="1795150" cy="415925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Трудоустройство и быстрая адаптация выпускников на рабочих местах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8499704" y="6398619"/>
            <a:ext cx="1748611" cy="366035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alt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разноуровневых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чемпионатов 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конкурсов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Text Box 32"/>
          <p:cNvSpPr txBox="1">
            <a:spLocks noChangeArrowheads="1"/>
          </p:cNvSpPr>
          <p:nvPr/>
        </p:nvSpPr>
        <p:spPr bwMode="auto">
          <a:xfrm>
            <a:off x="3694706" y="6024306"/>
            <a:ext cx="1435100" cy="319087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материально-технической базы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5210103" y="6415314"/>
            <a:ext cx="1280470" cy="349340"/>
          </a:xfrm>
          <a:prstGeom prst="rect">
            <a:avLst/>
          </a:prstGeom>
          <a:solidFill>
            <a:srgbClr val="FFFFFF"/>
          </a:solidFill>
          <a:ln w="12700">
            <a:solidFill>
              <a:srgbClr val="ED7D3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Консолидация ресурсов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Надпись 249"/>
          <p:cNvSpPr txBox="1">
            <a:spLocks noChangeArrowheads="1"/>
          </p:cNvSpPr>
          <p:nvPr/>
        </p:nvSpPr>
        <p:spPr bwMode="auto">
          <a:xfrm>
            <a:off x="5223905" y="5510933"/>
            <a:ext cx="2133629" cy="413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конкурсам технического профиля и чемпионату </a:t>
            </a:r>
            <a:r>
              <a:rPr kumimoji="0" lang="en-US" altLang="ru-RU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WorldSkills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66"/>
          <p:cNvSpPr txBox="1">
            <a:spLocks noChangeArrowheads="1"/>
          </p:cNvSpPr>
          <p:nvPr/>
        </p:nvSpPr>
        <p:spPr bwMode="auto">
          <a:xfrm>
            <a:off x="1714455" y="1305084"/>
            <a:ext cx="1169697" cy="4932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в музей техникума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altLang="ru-RU" sz="9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а предприятие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Двойная стрелка вверх/вниз 80"/>
          <p:cNvSpPr/>
          <p:nvPr/>
        </p:nvSpPr>
        <p:spPr>
          <a:xfrm rot="16200000">
            <a:off x="8002707" y="3565972"/>
            <a:ext cx="211781" cy="1093718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2" name="Rectangle 78"/>
          <p:cNvSpPr>
            <a:spLocks noChangeArrowheads="1"/>
          </p:cNvSpPr>
          <p:nvPr/>
        </p:nvSpPr>
        <p:spPr bwMode="auto">
          <a:xfrm>
            <a:off x="1411792" y="-661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560388" y="7772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" name="Rectangle 89"/>
          <p:cNvSpPr>
            <a:spLocks noChangeArrowheads="1"/>
          </p:cNvSpPr>
          <p:nvPr/>
        </p:nvSpPr>
        <p:spPr bwMode="auto">
          <a:xfrm>
            <a:off x="152400" y="1066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" name="Rectangle 99"/>
          <p:cNvSpPr>
            <a:spLocks noChangeArrowheads="1"/>
          </p:cNvSpPr>
          <p:nvPr/>
        </p:nvSpPr>
        <p:spPr bwMode="auto">
          <a:xfrm>
            <a:off x="152400" y="2438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" name="Rectangle 104"/>
          <p:cNvSpPr>
            <a:spLocks noChangeArrowheads="1"/>
          </p:cNvSpPr>
          <p:nvPr/>
        </p:nvSpPr>
        <p:spPr bwMode="auto">
          <a:xfrm>
            <a:off x="152400" y="3352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108"/>
          <p:cNvSpPr>
            <a:spLocks noChangeArrowheads="1"/>
          </p:cNvSpPr>
          <p:nvPr/>
        </p:nvSpPr>
        <p:spPr bwMode="auto">
          <a:xfrm>
            <a:off x="152400" y="3810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112"/>
          <p:cNvSpPr>
            <a:spLocks noChangeArrowheads="1"/>
          </p:cNvSpPr>
          <p:nvPr/>
        </p:nvSpPr>
        <p:spPr bwMode="auto">
          <a:xfrm>
            <a:off x="149538" y="36883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43487" y="-10489"/>
            <a:ext cx="10698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ГБПОУ «УКИТТ» с образовательными учреждениями и предприятием по реализации дуального обучения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9" y="-20090"/>
            <a:ext cx="2011854" cy="13900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83471" y="302345"/>
            <a:ext cx="10608527" cy="6795293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Взаимодействие </a:t>
            </a: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предприятием. Заключение договоров о сотрудничестве.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Корректировка образовательной программы с участием работодателя.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Профориентация.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4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Заключение договоров о сетевом взаимодействии с образовательными учреждениями </a:t>
            </a:r>
            <a:r>
              <a:rPr lang="ru-RU" sz="3800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Усть-Катавского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городского округа.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5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Отбор обучающихся в группы с элементами дуального обучения. Анкетирование обучающихся и их родителей.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6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Заключение договора о дуальном обучении и ученических трехсторонних договоров.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Организация наставничества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Стажировка преподавателей специальных дисциплин, руководителей практик и мастеров производственного обучения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Организация производственной практики на предприятии.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10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Контроль качества подготовки специалистов при проведении промежуточной и итоговой аттестации.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11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Трудоустройство согласно ученическим договорам и направлениям на работу.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8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12 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 Мониторинг трудоустройства. </a:t>
            </a:r>
            <a:endParaRPr lang="ru-RU" sz="3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2376" y="-175200"/>
            <a:ext cx="513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реализации модели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09" y="-20090"/>
            <a:ext cx="2011854" cy="13900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1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212977" y="3001548"/>
            <a:ext cx="5426158" cy="515589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реализации модели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0052" y="0"/>
            <a:ext cx="10291947" cy="713707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освоение профессиональных компетенций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Трудоустройство и быстрая адаптация выпускников на рабочих местах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квалификации педагогов и студентов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Подготовка специалистов под конкретное рабочее место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Развитие материально-технической базы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Консолидация ресурсов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Улучшение системы прогнозирования необходимости в рабочих кадрах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Формирование эффективной системы сетевого взаимодействия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Повышение заинтересованности предприятия в финансировании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чемпионатов и конкурсов, в том числе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Повышение качества образовательных услуг.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Профессиональное самоопределение обучающихся.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Увеличение контингента техникума и повышение его привлекательности для выпускников школ.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 Конкурентоспособность и востребованность выпускников техникума за счет внедрения дуального обучения.</a:t>
            </a:r>
          </a:p>
          <a:p>
            <a:pPr algn="just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137" y="0"/>
            <a:ext cx="1693863" cy="117030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1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703" y="704088"/>
            <a:ext cx="11634119" cy="175259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/>
              <a:t>Сетевое взаимодействие профессиональной организации с предприятиями и общеобразовательными организациями как организационная основа реализации дуального обучения»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2176273"/>
            <a:ext cx="3157727" cy="46817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0" y="3581400"/>
            <a:ext cx="4442510" cy="32004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3581400"/>
            <a:ext cx="3839922" cy="32004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0" y="0"/>
            <a:ext cx="2016845" cy="13868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8" y="3675888"/>
            <a:ext cx="5132832" cy="3182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735" y="221464"/>
            <a:ext cx="10018713" cy="7406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 решения проблемы качества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0"/>
            <a:ext cx="10643616" cy="7406640"/>
          </a:xfrm>
        </p:spPr>
        <p:txBody>
          <a:bodyPr>
            <a:normAutofit/>
          </a:bodyPr>
          <a:lstStyle/>
          <a:p>
            <a:pPr marL="5715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общеобразовательными организациями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плане профессиональной ориентации школьников, получения ими начальных знаний и умений по какой-либо рабочей профессии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дуального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обучения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договоров 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предприятиями.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16845" cy="13868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146" y="380999"/>
            <a:ext cx="6122019" cy="13716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  проекта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внедрению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стандарта кадрового обеспечения промышленного роста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83" b="3583"/>
          <a:stretch>
            <a:fillRect/>
          </a:stretch>
        </p:blipFill>
        <p:spPr>
          <a:xfrm>
            <a:off x="8412892" y="646770"/>
            <a:ext cx="3779107" cy="430622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8937" y="2109439"/>
            <a:ext cx="7058722" cy="18288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Усть-Катавский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вагоностроительный завод им. С.М. Кирова» - филиал «ГКНПЦ им. М.В. Хруничева». </a:t>
            </a:r>
            <a:endParaRPr lang="ru-RU" sz="3600" dirty="0"/>
          </a:p>
        </p:txBody>
      </p:sp>
      <p:pic>
        <p:nvPicPr>
          <p:cNvPr id="5" name="Содержимое 5" descr="http://im7-tub-ru.yandex.net/i?id=416630813-66-72&amp;n=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2892" y="4650060"/>
            <a:ext cx="3779108" cy="220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898" y="0"/>
            <a:ext cx="4899102" cy="1308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159" y="4138976"/>
            <a:ext cx="6690732" cy="2719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8" y="-39369"/>
            <a:ext cx="2016845" cy="13868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3" y="228600"/>
            <a:ext cx="6902993" cy="1098395"/>
          </a:xfrm>
        </p:spPr>
        <p:txBody>
          <a:bodyPr>
            <a:normAutofit/>
          </a:bodyPr>
          <a:lstStyle/>
          <a:p>
            <a:r>
              <a:rPr lang="ru-RU" dirty="0"/>
              <a:t>Взаимодействие с градообразующим </a:t>
            </a:r>
            <a:r>
              <a:rPr lang="ru-RU" dirty="0" smtClean="0"/>
              <a:t>предприятием 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062" r="18062"/>
          <a:stretch>
            <a:fillRect/>
          </a:stretch>
        </p:blipFill>
        <p:spPr>
          <a:xfrm>
            <a:off x="8464356" y="-83829"/>
            <a:ext cx="3360003" cy="358531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6633" y="1717287"/>
            <a:ext cx="7081025" cy="4694663"/>
          </a:xfrm>
        </p:spPr>
        <p:txBody>
          <a:bodyPr>
            <a:noAutofit/>
          </a:bodyPr>
          <a:lstStyle/>
          <a:p>
            <a:pPr marL="285750" indent="-285750" algn="just">
              <a:buFontTx/>
              <a:buChar char="-"/>
            </a:pPr>
            <a:r>
              <a:rPr lang="ru-RU" sz="2400" dirty="0" smtClean="0"/>
              <a:t>организация </a:t>
            </a:r>
            <a:r>
              <a:rPr lang="ru-RU" sz="2400" dirty="0"/>
              <a:t>практического </a:t>
            </a:r>
            <a:r>
              <a:rPr lang="ru-RU" sz="2400" dirty="0" smtClean="0"/>
              <a:t>обучения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сотрудничество </a:t>
            </a:r>
            <a:r>
              <a:rPr lang="ru-RU" sz="2400" dirty="0"/>
              <a:t>в проведении различных мероприятий, таких как День космонавтики, День </a:t>
            </a:r>
            <a:r>
              <a:rPr lang="ru-RU" sz="2400" dirty="0" smtClean="0"/>
              <a:t>машиностроителя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тесная </a:t>
            </a:r>
            <a:r>
              <a:rPr lang="ru-RU" sz="2400" dirty="0"/>
              <a:t>связь с молодежным отделением профсоюзной организации завода по профориентации и </a:t>
            </a:r>
            <a:r>
              <a:rPr lang="ru-RU" sz="2400" dirty="0" smtClean="0"/>
              <a:t>трудоустройству 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проведение </a:t>
            </a:r>
            <a:r>
              <a:rPr lang="ru-RU" sz="2400" dirty="0"/>
              <a:t>совместных конкурсов профессионального мастерства среди молодых токарей завода и студентов старших курсов техникума по профессии «Токарь</a:t>
            </a:r>
            <a:r>
              <a:rPr lang="ru-RU" sz="2400" dirty="0" smtClean="0"/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sz="2400" dirty="0" smtClean="0"/>
              <a:t>профессиональная </a:t>
            </a:r>
            <a:r>
              <a:rPr lang="ru-RU" sz="2400" dirty="0"/>
              <a:t>переподготовка рабочих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035" y="3501482"/>
            <a:ext cx="3438643" cy="3356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6845" cy="13868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89208"/>
            <a:ext cx="5426158" cy="1128131"/>
          </a:xfrm>
        </p:spPr>
        <p:txBody>
          <a:bodyPr/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ТОП-50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2017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14298"/>
              </p:ext>
            </p:extLst>
          </p:nvPr>
        </p:nvGraphicFramePr>
        <p:xfrm>
          <a:off x="1482724" y="1116977"/>
          <a:ext cx="7112216" cy="4848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669">
                  <a:extLst>
                    <a:ext uri="{9D8B030D-6E8A-4147-A177-3AD203B41FA5}">
                      <a16:colId xmlns:a16="http://schemas.microsoft.com/office/drawing/2014/main" val="1877849848"/>
                    </a:ext>
                  </a:extLst>
                </a:gridCol>
                <a:gridCol w="5684547">
                  <a:extLst>
                    <a:ext uri="{9D8B030D-6E8A-4147-A177-3AD203B41FA5}">
                      <a16:colId xmlns:a16="http://schemas.microsoft.com/office/drawing/2014/main" val="1530599075"/>
                    </a:ext>
                  </a:extLst>
                </a:gridCol>
              </a:tblGrid>
              <a:tr h="523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2973961362"/>
                  </a:ext>
                </a:extLst>
              </a:tr>
              <a:tr h="92159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программирование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3802726257"/>
                  </a:ext>
                </a:extLst>
              </a:tr>
              <a:tr h="7499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15.01.32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станков с программным управлением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3284094769"/>
                  </a:ext>
                </a:extLst>
              </a:tr>
              <a:tr h="50960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43.01.09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Повар, кондитер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4180660679"/>
                  </a:ext>
                </a:extLst>
              </a:tr>
              <a:tr h="1046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23.02.07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4190410752"/>
                  </a:ext>
                </a:extLst>
              </a:tr>
              <a:tr h="104685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15.02.15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металлообрабатывающего производства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61" marR="60861" marT="0" marB="0"/>
                </a:tc>
                <a:extLst>
                  <a:ext uri="{0D108BD9-81ED-4DB2-BD59-A6C34878D82A}">
                    <a16:rowId xmlns:a16="http://schemas.microsoft.com/office/drawing/2014/main" val="320712396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940" y="1"/>
            <a:ext cx="3597058" cy="2910468"/>
          </a:xfrm>
          <a:prstGeom prst="rect">
            <a:avLst/>
          </a:prstGeom>
        </p:spPr>
      </p:pic>
      <p:sp>
        <p:nvSpPr>
          <p:cNvPr id="6" name="AutoShape 2" descr="http://blt56.ru/images/stories/logogreentextw400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940" y="3746516"/>
            <a:ext cx="3218967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16845" cy="13868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вправо 31"/>
          <p:cNvSpPr/>
          <p:nvPr/>
        </p:nvSpPr>
        <p:spPr>
          <a:xfrm rot="19603470">
            <a:off x="7353259" y="2683074"/>
            <a:ext cx="1452359" cy="269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7680593" y="3532216"/>
            <a:ext cx="855911" cy="271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6128438" y="2245468"/>
            <a:ext cx="877168" cy="275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3040046">
            <a:off x="4668578" y="2507139"/>
            <a:ext cx="1162969" cy="287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6169535" y="4606587"/>
            <a:ext cx="877168" cy="2718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0800000">
            <a:off x="4740728" y="3504857"/>
            <a:ext cx="877168" cy="248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82732" y="2468782"/>
            <a:ext cx="2679701" cy="2204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62813" y="3019497"/>
            <a:ext cx="234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Управление проектом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2142672" y="1370278"/>
            <a:ext cx="2728685" cy="13185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49881" y="914400"/>
            <a:ext cx="2953654" cy="10320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04816" y="1515034"/>
            <a:ext cx="2032000" cy="11357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73300" y="3141558"/>
            <a:ext cx="2467428" cy="10541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536504" y="3117731"/>
            <a:ext cx="2293258" cy="11541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349532" y="1392314"/>
            <a:ext cx="2288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Руководитель </a:t>
            </a:r>
            <a:r>
              <a:rPr lang="ru-RU" sz="2000" dirty="0" smtClean="0"/>
              <a:t>инновационной деятельности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8822" y="1115424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Координационный совет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768134" y="3342134"/>
            <a:ext cx="150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Директор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719487" y="1637786"/>
            <a:ext cx="1683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Рабочая группа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432799" y="3354026"/>
            <a:ext cx="2670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Пед</a:t>
            </a:r>
            <a:r>
              <a:rPr lang="ru-RU" sz="2400" dirty="0" smtClean="0"/>
              <a:t>. коллектив</a:t>
            </a:r>
          </a:p>
          <a:p>
            <a:pPr algn="ctr"/>
            <a:r>
              <a:rPr lang="ru-RU" sz="2400" dirty="0" smtClean="0"/>
              <a:t>наставники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5178823" y="5180097"/>
            <a:ext cx="2633984" cy="15182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62813" y="5256008"/>
            <a:ext cx="199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Группа дуального обучения</a:t>
            </a:r>
            <a:endParaRPr lang="ru-RU" sz="2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08"/>
            <a:ext cx="2016845" cy="138688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747" y="79916"/>
            <a:ext cx="8285745" cy="9794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</a:rPr>
              <a:t>УКИТТ </a:t>
            </a:r>
            <a:r>
              <a:rPr lang="ru-RU" sz="2400" b="1" dirty="0">
                <a:solidFill>
                  <a:schemeClr val="accent5"/>
                </a:solidFill>
              </a:rPr>
              <a:t>и «</a:t>
            </a:r>
            <a:r>
              <a:rPr lang="ru-RU" sz="2400" b="1" dirty="0" err="1">
                <a:solidFill>
                  <a:schemeClr val="accent5"/>
                </a:solidFill>
              </a:rPr>
              <a:t>Усть-Катавский</a:t>
            </a:r>
            <a:r>
              <a:rPr lang="ru-RU" sz="2400" b="1" dirty="0">
                <a:solidFill>
                  <a:schemeClr val="accent5"/>
                </a:solidFill>
              </a:rPr>
              <a:t> вагоностроительный завод» </a:t>
            </a:r>
            <a:r>
              <a:rPr lang="ru-RU" sz="2400" b="1" dirty="0" smtClean="0">
                <a:solidFill>
                  <a:schemeClr val="accent5"/>
                </a:solidFill>
              </a:rPr>
              <a:t>разработали следующие нормативные документы 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253" y="1347971"/>
            <a:ext cx="10731579" cy="5188271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по профессии «Станочник» с квалификацией «Оператор станков с программным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управлением» по дуальной системе обучения;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обучению студентов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подготовки квалифицированных рабочих и служащих «Токарь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дуальной системе обучения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 наставничестве на предприятиях (организациях) в формате дуального обучения;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 стажировке педагогических работников в формате дуального обучения;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Квалификационные требования к выпускнику дуальной образовательной программы по профессии «Станочник» с квалификацией «Оператор станков с программным управлением»;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Ученический договор;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для оценки и отбора кандидатов для заключения договора о целевом обучении.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8" y="0"/>
            <a:ext cx="2011854" cy="13900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624" y="228600"/>
            <a:ext cx="7429888" cy="8865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навигация учащихся общеобразовательных организаций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1204332"/>
            <a:ext cx="7772788" cy="565366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олимпиадах по технологиям (Олимпиада НТИ, чемпионаты профессионального мастерства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JuniorSkills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и реализация механизмов участия преподавателей образовательных организаций СПО в проведении урока «Технология» в общеобразовательных организациях.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и поддержка инновационной инфраструктуры и материально- технической базы дополнительного обучения детей, в частности региональные ресурсные центры, центры коллективного пользования для детей, центры молодежного инновационного творчества.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11" y="0"/>
            <a:ext cx="2936489" cy="2352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47" y="4694664"/>
            <a:ext cx="2936489" cy="21633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947" y="2352907"/>
            <a:ext cx="2929053" cy="23417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11854" cy="13900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5EC3-C808-4906-8783-16CEB4FD6B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628</TotalTime>
  <Words>883</Words>
  <Application>Microsoft Office PowerPoint</Application>
  <PresentationFormat>Широкоэкранный</PresentationFormat>
  <Paragraphs>165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Tahoma</vt:lpstr>
      <vt:lpstr>Times New Roman</vt:lpstr>
      <vt:lpstr>Параллакс</vt:lpstr>
      <vt:lpstr>Реализация инновационного проекта  «Сетевое взаимодействие профессиональной организации с предприятиями и общеобразовательными организациями как организационная основа реализации дуального обучения»</vt:lpstr>
      <vt:lpstr>«Сетевое взаимодействие профессиональной организации с предприятиями и общеобразовательными организациями как организационная основа реализации дуального обучения»</vt:lpstr>
      <vt:lpstr>Основа решения проблемы качества образования : </vt:lpstr>
      <vt:lpstr>Стейкхолдер  пилотного   проекта  по  внедрению Регионального стандарта кадрового обеспечения промышленного роста</vt:lpstr>
      <vt:lpstr>Взаимодействие с градообразующим предприятием </vt:lpstr>
      <vt:lpstr>ТОП-50 2017 </vt:lpstr>
      <vt:lpstr>Презентация PowerPoint</vt:lpstr>
      <vt:lpstr>УКИТТ и «Усть-Катавский вагоностроительный завод» разработали следующие нормативные документы </vt:lpstr>
      <vt:lpstr>Профессиональная навигация учащихся общеобразовательных организаций </vt:lpstr>
      <vt:lpstr>Перспективные направления работы со школами</vt:lpstr>
      <vt:lpstr>Презентация PowerPoint</vt:lpstr>
      <vt:lpstr>Презентация PowerPoint</vt:lpstr>
      <vt:lpstr>Результат реализации модели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cp:lastPrinted>2017-08-15T05:20:41Z</cp:lastPrinted>
  <dcterms:created xsi:type="dcterms:W3CDTF">2017-08-11T08:42:01Z</dcterms:created>
  <dcterms:modified xsi:type="dcterms:W3CDTF">2017-08-15T10:22:42Z</dcterms:modified>
</cp:coreProperties>
</file>