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22" r:id="rId2"/>
    <p:sldId id="321" r:id="rId3"/>
    <p:sldId id="376" r:id="rId4"/>
    <p:sldId id="346" r:id="rId5"/>
    <p:sldId id="328" r:id="rId6"/>
    <p:sldId id="338" r:id="rId7"/>
    <p:sldId id="385" r:id="rId8"/>
    <p:sldId id="391" r:id="rId9"/>
    <p:sldId id="358" r:id="rId10"/>
    <p:sldId id="366" r:id="rId11"/>
    <p:sldId id="379" r:id="rId12"/>
    <p:sldId id="382" r:id="rId13"/>
    <p:sldId id="403" r:id="rId14"/>
    <p:sldId id="404" r:id="rId15"/>
    <p:sldId id="405" r:id="rId16"/>
    <p:sldId id="406" r:id="rId17"/>
    <p:sldId id="397" r:id="rId18"/>
    <p:sldId id="394" r:id="rId19"/>
    <p:sldId id="387" r:id="rId20"/>
    <p:sldId id="390" r:id="rId21"/>
    <p:sldId id="389" r:id="rId22"/>
    <p:sldId id="407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5C21424-C372-40E4-8351-54138DFEEF20}">
          <p14:sldIdLst>
            <p14:sldId id="322"/>
            <p14:sldId id="321"/>
            <p14:sldId id="376"/>
            <p14:sldId id="346"/>
            <p14:sldId id="328"/>
            <p14:sldId id="338"/>
            <p14:sldId id="385"/>
            <p14:sldId id="391"/>
            <p14:sldId id="358"/>
            <p14:sldId id="366"/>
            <p14:sldId id="379"/>
            <p14:sldId id="382"/>
            <p14:sldId id="403"/>
            <p14:sldId id="404"/>
            <p14:sldId id="405"/>
            <p14:sldId id="406"/>
            <p14:sldId id="397"/>
            <p14:sldId id="394"/>
            <p14:sldId id="387"/>
            <p14:sldId id="390"/>
            <p14:sldId id="389"/>
            <p14:sldId id="408"/>
            <p14:sldId id="40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45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8DAD"/>
    <a:srgbClr val="ED1C24"/>
    <a:srgbClr val="FFAD19"/>
    <a:srgbClr val="FFBF50"/>
    <a:srgbClr val="3A9DC0"/>
    <a:srgbClr val="FF8B93"/>
    <a:srgbClr val="3289A8"/>
    <a:srgbClr val="5AB0CE"/>
    <a:srgbClr val="FFD966"/>
    <a:srgbClr val="F9B5B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82" autoAdjust="0"/>
    <p:restoredTop sz="93833" autoAdjust="0"/>
  </p:normalViewPr>
  <p:slideViewPr>
    <p:cSldViewPr snapToGrid="0">
      <p:cViewPr varScale="1">
        <p:scale>
          <a:sx n="104" d="100"/>
          <a:sy n="104" d="100"/>
        </p:scale>
        <p:origin x="-240" y="-84"/>
      </p:cViewPr>
      <p:guideLst>
        <p:guide orient="horz" pos="2455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Leo\Desktop\&#1072;&#1074;&#1075;&#1091;&#1089;&#1090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Leo\Desktop\&#1072;&#1074;&#1075;&#1091;&#1089;&#1090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1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hPercent val="50"/>
      <c:rotY val="136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noFill/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dPt>
            <c:idx val="0"/>
            <c:spPr>
              <a:noFill/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ED1C2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val>
            <c:numRef>
              <c:f>Лист2!$A$3:$A$4</c:f>
              <c:numCache>
                <c:formatCode>General</c:formatCode>
                <c:ptCount val="2"/>
                <c:pt idx="0">
                  <c:v>938493</c:v>
                </c:pt>
                <c:pt idx="1">
                  <c:v>126506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hPercent val="7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228666999937802E-2"/>
          <c:y val="6.1407835059522103E-2"/>
          <c:w val="0.91954266600012435"/>
          <c:h val="0.87718432988095507"/>
        </c:manualLayout>
      </c:layout>
      <c:pie3DChart>
        <c:varyColors val="1"/>
        <c:ser>
          <c:idx val="0"/>
          <c:order val="0"/>
          <c:spPr>
            <a:solidFill>
              <a:srgbClr val="ED1C24"/>
            </a:solidFill>
          </c:spPr>
          <c:dPt>
            <c:idx val="0"/>
            <c:spPr>
              <a:solidFill>
                <a:srgbClr val="63B6D3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val>
            <c:numRef>
              <c:f>Лист2!$A$1</c:f>
              <c:numCache>
                <c:formatCode>General</c:formatCode>
                <c:ptCount val="1"/>
                <c:pt idx="0">
                  <c:v>1064999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85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ED1C2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Pt>
            <c:idx val="0"/>
            <c:spPr>
              <a:solidFill>
                <a:srgbClr val="ED1C24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ED1C24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val>
            <c:numRef>
              <c:f>Лист2!$B$12:$B$13</c:f>
              <c:numCache>
                <c:formatCode>General</c:formatCode>
                <c:ptCount val="2"/>
                <c:pt idx="0">
                  <c:v>12427747607</c:v>
                </c:pt>
                <c:pt idx="1">
                  <c:v>25445230000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212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ED1C2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18"/>
          <c:dPt>
            <c:idx val="0"/>
            <c:spPr>
              <a:solidFill>
                <a:srgbClr val="ED1C24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spPr>
              <a:solidFill>
                <a:srgbClr val="54B0D0"/>
              </a:solidFill>
              <a:ln w="254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val>
            <c:numRef>
              <c:f>Лист2!$B$12:$B$13</c:f>
              <c:numCache>
                <c:formatCode>General</c:formatCode>
                <c:ptCount val="2"/>
                <c:pt idx="0">
                  <c:v>48</c:v>
                </c:pt>
                <c:pt idx="1">
                  <c:v>52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0"/>
      <c:rotY val="0"/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597364917410485E-2"/>
          <c:y val="6.3122869546672067E-2"/>
          <c:w val="0.9524857971816969"/>
          <c:h val="0.87375426090665587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  <a:bevelB/>
            </a:sp3d>
          </c:spPr>
          <c:dPt>
            <c:idx val="0"/>
            <c:spPr>
              <a:solidFill>
                <a:srgbClr val="F9B5B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c:spPr>
          </c:dPt>
          <c:dPt>
            <c:idx val="1"/>
            <c:spPr>
              <a:solidFill>
                <a:srgbClr val="5AB0C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c:spPr>
          </c:dPt>
          <c:dPt>
            <c:idx val="2"/>
            <c:spPr>
              <a:solidFill>
                <a:srgbClr val="ED1C2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c:spPr>
          </c:dPt>
          <c:dPt>
            <c:idx val="3"/>
            <c:spPr>
              <a:solidFill>
                <a:srgbClr val="FFD96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50800" h="50800"/>
                <a:bevelB/>
              </a:sp3d>
            </c:spPr>
          </c:dPt>
          <c:val>
            <c:numRef>
              <c:f>Лист1!$O$7:$O$10</c:f>
              <c:numCache>
                <c:formatCode>General</c:formatCode>
                <c:ptCount val="4"/>
                <c:pt idx="0">
                  <c:v>18.8</c:v>
                </c:pt>
                <c:pt idx="1">
                  <c:v>42.1</c:v>
                </c:pt>
                <c:pt idx="2">
                  <c:v>24.1</c:v>
                </c:pt>
                <c:pt idx="3">
                  <c:v>15</c:v>
                </c:pt>
              </c:numCache>
            </c:numRef>
          </c:val>
          <c:shape val="cylinder"/>
        </c:ser>
        <c:dLbls/>
        <c:gapWidth val="51"/>
        <c:shape val="box"/>
        <c:axId val="38385920"/>
        <c:axId val="38400000"/>
        <c:axId val="0"/>
      </c:bar3DChart>
      <c:catAx>
        <c:axId val="38385920"/>
        <c:scaling>
          <c:orientation val="minMax"/>
        </c:scaling>
        <c:delete val="1"/>
        <c:axPos val="b"/>
        <c:numFmt formatCode="General" sourceLinked="1"/>
        <c:majorTickMark val="none"/>
        <c:tickLblPos val="nextTo"/>
        <c:crossAx val="38400000"/>
        <c:crosses val="autoZero"/>
        <c:auto val="1"/>
        <c:lblAlgn val="ctr"/>
        <c:lblOffset val="100"/>
      </c:catAx>
      <c:valAx>
        <c:axId val="38400000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38385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0"/>
      <c:rotY val="0"/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4.6844706244931035E-3"/>
          <c:w val="0.98262041933901811"/>
          <c:h val="0.88174292402638854"/>
        </c:manualLayout>
      </c:layout>
      <c:bar3DChart>
        <c:barDir val="col"/>
        <c:grouping val="clustered"/>
        <c:ser>
          <c:idx val="0"/>
          <c:order val="0"/>
          <c:spPr>
            <a:solidFill>
              <a:srgbClr val="CA181F"/>
            </a:solidFill>
            <a:scene3d>
              <a:camera prst="orthographicFront"/>
              <a:lightRig rig="threePt" dir="t"/>
            </a:scene3d>
            <a:sp3d>
              <a:bevelT w="63500" h="63500"/>
            </a:sp3d>
          </c:spPr>
          <c:dPt>
            <c:idx val="0"/>
            <c:spPr>
              <a:solidFill>
                <a:srgbClr val="ED1C24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1"/>
            <c:spPr>
              <a:solidFill>
                <a:srgbClr val="ED1C24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2"/>
            <c:spPr>
              <a:solidFill>
                <a:srgbClr val="ED1C24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3"/>
            <c:spPr>
              <a:solidFill>
                <a:srgbClr val="ED1C24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5"/>
            <c:spPr>
              <a:solidFill>
                <a:srgbClr val="3A9DC0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6"/>
            <c:spPr>
              <a:solidFill>
                <a:srgbClr val="3A9DC0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7"/>
            <c:spPr>
              <a:solidFill>
                <a:srgbClr val="3A9DC0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9"/>
            <c:spPr>
              <a:solidFill>
                <a:srgbClr val="FFAD19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10"/>
            <c:spPr>
              <a:solidFill>
                <a:srgbClr val="FFAD19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Pt>
            <c:idx val="12"/>
            <c:spPr>
              <a:solidFill>
                <a:srgbClr val="FFAD19"/>
              </a:solidFill>
              <a:scene3d>
                <a:camera prst="orthographicFront"/>
                <a:lightRig rig="threePt" dir="t"/>
              </a:scene3d>
              <a:sp3d>
                <a:bevelT w="63500" h="63500"/>
              </a:sp3d>
            </c:spPr>
          </c:dPt>
          <c:dLbls>
            <c:dLbl>
              <c:idx val="0"/>
              <c:layout>
                <c:manualLayout>
                  <c:x val="3.572904087717928E-3"/>
                  <c:y val="-3.981792693707935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0158182241154797E-4"/>
                  <c:y val="-3.204509473343817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1575914830441824E-3"/>
                  <c:y val="-3.6586120251095006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323431377943324E-3"/>
                  <c:y val="-1.626638937411812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8466847562211397E-4"/>
                  <c:y val="-8.9714220440375407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225128069988028E-3"/>
                  <c:y val="-2.6100259323520163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968967823954081E-3"/>
                  <c:y val="-2.2533619921335589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126261032068742E-4"/>
                  <c:y val="-2.7347617565396391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7.5264948255573194E-3"/>
                  <c:y val="-2.2098959269220238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5.4852662803571981E-4"/>
                  <c:y val="-2.494061874336595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625553956390081E-3"/>
                  <c:y val="-3.7410928115048994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Лист1!$C$22:$O$22</c:f>
              <c:strCache>
                <c:ptCount val="13"/>
                <c:pt idx="0">
                  <c:v>Р2 </c:v>
                </c:pt>
                <c:pt idx="1">
                  <c:v>Р4 </c:v>
                </c:pt>
                <c:pt idx="2">
                  <c:v>Р5 </c:v>
                </c:pt>
                <c:pt idx="3">
                  <c:v>Р6 </c:v>
                </c:pt>
                <c:pt idx="5">
                  <c:v>Р3 </c:v>
                </c:pt>
                <c:pt idx="6">
                  <c:v>Р7 </c:v>
                </c:pt>
                <c:pt idx="7">
                  <c:v>Р8 </c:v>
                </c:pt>
                <c:pt idx="9">
                  <c:v>Р9 </c:v>
                </c:pt>
                <c:pt idx="10">
                  <c:v>Р10 </c:v>
                </c:pt>
                <c:pt idx="11">
                  <c:v>Р11 </c:v>
                </c:pt>
                <c:pt idx="12">
                  <c:v>Р12 </c:v>
                </c:pt>
              </c:strCache>
            </c:strRef>
          </c:cat>
          <c:val>
            <c:numRef>
              <c:f>Лист1!$C$23:$O$23</c:f>
              <c:numCache>
                <c:formatCode>General</c:formatCode>
                <c:ptCount val="13"/>
                <c:pt idx="0">
                  <c:v>14</c:v>
                </c:pt>
                <c:pt idx="1">
                  <c:v>18</c:v>
                </c:pt>
                <c:pt idx="2">
                  <c:v>7</c:v>
                </c:pt>
                <c:pt idx="3">
                  <c:v>33</c:v>
                </c:pt>
                <c:pt idx="5">
                  <c:v>20</c:v>
                </c:pt>
                <c:pt idx="6">
                  <c:v>3</c:v>
                </c:pt>
                <c:pt idx="7">
                  <c:v>9</c:v>
                </c:pt>
                <c:pt idx="9">
                  <c:v>9</c:v>
                </c:pt>
                <c:pt idx="10">
                  <c:v>11</c:v>
                </c:pt>
                <c:pt idx="11">
                  <c:v>0</c:v>
                </c:pt>
                <c:pt idx="12">
                  <c:v>6</c:v>
                </c:pt>
              </c:numCache>
            </c:numRef>
          </c:val>
        </c:ser>
        <c:dLbls>
          <c:showVal val="1"/>
        </c:dLbls>
        <c:gapWidth val="0"/>
        <c:gapDepth val="0"/>
        <c:shape val="cylinder"/>
        <c:axId val="54840704"/>
        <c:axId val="54862976"/>
        <c:axId val="0"/>
      </c:bar3DChart>
      <c:catAx>
        <c:axId val="54840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4862976"/>
        <c:crosses val="autoZero"/>
        <c:auto val="1"/>
        <c:lblAlgn val="ctr"/>
        <c:lblOffset val="100"/>
      </c:catAx>
      <c:valAx>
        <c:axId val="54862976"/>
        <c:scaling>
          <c:orientation val="minMax"/>
          <c:max val="40"/>
          <c:min val="0"/>
        </c:scaling>
        <c:delete val="1"/>
        <c:axPos val="l"/>
        <c:numFmt formatCode="General" sourceLinked="1"/>
        <c:tickLblPos val="none"/>
        <c:crossAx val="54840704"/>
        <c:crosses val="autoZero"/>
        <c:crossBetween val="between"/>
      </c:valAx>
    </c:plotArea>
    <c:plotVisOnly val="1"/>
    <c:dispBlanksAs val="gap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69A88-B3D0-462E-B31E-5A1B1B7C54C7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58C3-677E-49E8-A251-F3CB50AF0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35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2244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4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027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72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892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061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779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090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83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158C3-677E-49E8-A251-F3CB50AF0D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343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97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9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46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37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82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741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83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2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08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67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54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5F432-245C-4873-AA8A-9B9EC9450044}" type="datetimeFigureOut">
              <a:rPr lang="ru-RU" smtClean="0"/>
              <a:pPr/>
              <a:t>28.08.2017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D9630-8AC0-49F8-8E4F-FED09542E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77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.png"/><Relationship Id="rId7" Type="http://schemas.openxmlformats.org/officeDocument/2006/relationships/image" Target="../media/image7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gif"/><Relationship Id="rId11" Type="http://schemas.openxmlformats.org/officeDocument/2006/relationships/image" Target="../media/image76.png"/><Relationship Id="rId5" Type="http://schemas.openxmlformats.org/officeDocument/2006/relationships/image" Target="../media/image71.png"/><Relationship Id="rId10" Type="http://schemas.openxmlformats.org/officeDocument/2006/relationships/image" Target="../media/image75.gif"/><Relationship Id="rId4" Type="http://schemas.openxmlformats.org/officeDocument/2006/relationships/image" Target="../media/image6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gif"/><Relationship Id="rId3" Type="http://schemas.openxmlformats.org/officeDocument/2006/relationships/image" Target="../media/image5.png"/><Relationship Id="rId7" Type="http://schemas.openxmlformats.org/officeDocument/2006/relationships/image" Target="../media/image7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10" Type="http://schemas.openxmlformats.org/officeDocument/2006/relationships/image" Target="../media/image82.png"/><Relationship Id="rId4" Type="http://schemas.openxmlformats.org/officeDocument/2006/relationships/image" Target="../media/image6.png"/><Relationship Id="rId9" Type="http://schemas.openxmlformats.org/officeDocument/2006/relationships/image" Target="../media/image8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gif"/><Relationship Id="rId3" Type="http://schemas.openxmlformats.org/officeDocument/2006/relationships/image" Target="../media/image5.png"/><Relationship Id="rId7" Type="http://schemas.openxmlformats.org/officeDocument/2006/relationships/image" Target="../media/image8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gif"/><Relationship Id="rId5" Type="http://schemas.openxmlformats.org/officeDocument/2006/relationships/image" Target="../media/image77.gif"/><Relationship Id="rId10" Type="http://schemas.openxmlformats.org/officeDocument/2006/relationships/image" Target="../media/image86.png"/><Relationship Id="rId4" Type="http://schemas.openxmlformats.org/officeDocument/2006/relationships/image" Target="../media/image6.png"/><Relationship Id="rId9" Type="http://schemas.openxmlformats.org/officeDocument/2006/relationships/image" Target="../media/image7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gif"/><Relationship Id="rId3" Type="http://schemas.openxmlformats.org/officeDocument/2006/relationships/image" Target="../media/image5.png"/><Relationship Id="rId7" Type="http://schemas.openxmlformats.org/officeDocument/2006/relationships/image" Target="../media/image8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gif"/><Relationship Id="rId5" Type="http://schemas.openxmlformats.org/officeDocument/2006/relationships/image" Target="../media/image77.gif"/><Relationship Id="rId10" Type="http://schemas.openxmlformats.org/officeDocument/2006/relationships/image" Target="../media/image88.png"/><Relationship Id="rId4" Type="http://schemas.openxmlformats.org/officeDocument/2006/relationships/image" Target="../media/image6.png"/><Relationship Id="rId9" Type="http://schemas.openxmlformats.org/officeDocument/2006/relationships/image" Target="../media/image8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6.png"/><Relationship Id="rId7" Type="http://schemas.openxmlformats.org/officeDocument/2006/relationships/image" Target="../media/image9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8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3.wdp"/><Relationship Id="rId18" Type="http://schemas.openxmlformats.org/officeDocument/2006/relationships/image" Target="../media/image38.png"/><Relationship Id="rId26" Type="http://schemas.openxmlformats.org/officeDocument/2006/relationships/image" Target="../media/image43.png"/><Relationship Id="rId3" Type="http://schemas.openxmlformats.org/officeDocument/2006/relationships/chart" Target="../charts/chart1.xml"/><Relationship Id="rId21" Type="http://schemas.openxmlformats.org/officeDocument/2006/relationships/image" Target="../media/image40.png"/><Relationship Id="rId7" Type="http://schemas.openxmlformats.org/officeDocument/2006/relationships/chart" Target="../charts/chart2.xml"/><Relationship Id="rId12" Type="http://schemas.openxmlformats.org/officeDocument/2006/relationships/image" Target="../media/image34.png"/><Relationship Id="rId17" Type="http://schemas.openxmlformats.org/officeDocument/2006/relationships/image" Target="../media/image37.png"/><Relationship Id="rId25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3.png"/><Relationship Id="rId24" Type="http://schemas.openxmlformats.org/officeDocument/2006/relationships/image" Target="../media/image41.png"/><Relationship Id="rId5" Type="http://schemas.openxmlformats.org/officeDocument/2006/relationships/image" Target="../media/image5.png"/><Relationship Id="rId15" Type="http://schemas.microsoft.com/office/2007/relationships/hdphoto" Target="../media/hdphoto4.wdp"/><Relationship Id="rId23" Type="http://schemas.openxmlformats.org/officeDocument/2006/relationships/chart" Target="../charts/chart5.xml"/><Relationship Id="rId28" Type="http://schemas.microsoft.com/office/2007/relationships/hdphoto" Target="../media/hdphoto5.wdp"/><Relationship Id="rId10" Type="http://schemas.microsoft.com/office/2007/relationships/hdphoto" Target="../media/hdphoto2.wdp"/><Relationship Id="rId19" Type="http://schemas.openxmlformats.org/officeDocument/2006/relationships/chart" Target="../charts/chart3.xml"/><Relationship Id="rId4" Type="http://schemas.openxmlformats.org/officeDocument/2006/relationships/image" Target="../media/image13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Relationship Id="rId22" Type="http://schemas.openxmlformats.org/officeDocument/2006/relationships/chart" Target="../charts/chart4.xml"/><Relationship Id="rId27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5.pn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6.png"/><Relationship Id="rId7" Type="http://schemas.openxmlformats.org/officeDocument/2006/relationships/image" Target="../media/image42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47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5" Type="http://schemas.openxmlformats.org/officeDocument/2006/relationships/image" Target="../media/image54.png"/><Relationship Id="rId10" Type="http://schemas.openxmlformats.org/officeDocument/2006/relationships/image" Target="../media/image6.png"/><Relationship Id="rId4" Type="http://schemas.openxmlformats.org/officeDocument/2006/relationships/image" Target="../media/image48.png"/><Relationship Id="rId9" Type="http://schemas.openxmlformats.org/officeDocument/2006/relationships/image" Target="../media/image5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6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203" y="1550205"/>
            <a:ext cx="3843298" cy="47144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-1"/>
            <a:ext cx="9144000" cy="133200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9526" y="1331270"/>
            <a:ext cx="9144000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" y="6342348"/>
            <a:ext cx="9144000" cy="5283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265719" y="6393148"/>
            <a:ext cx="2650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 августа 2017 года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0" y="-2"/>
            <a:ext cx="9153526" cy="1333500"/>
            <a:chOff x="0" y="-2"/>
            <a:chExt cx="9153526" cy="13335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3095625" cy="13335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97212" y="-2"/>
              <a:ext cx="3095625" cy="1333500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191250" y="-2"/>
              <a:ext cx="2962276" cy="1333500"/>
            </a:xfrm>
            <a:prstGeom prst="rect">
              <a:avLst/>
            </a:prstGeom>
          </p:spPr>
        </p:pic>
      </p:grpSp>
      <p:sp>
        <p:nvSpPr>
          <p:cNvPr id="32" name="Прямоугольник 31"/>
          <p:cNvSpPr/>
          <p:nvPr/>
        </p:nvSpPr>
        <p:spPr>
          <a:xfrm>
            <a:off x="2117129" y="1512041"/>
            <a:ext cx="4840036" cy="4754836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170364" y="4173363"/>
            <a:ext cx="4885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Кузнецов Александр Игоревич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61976" y="4795041"/>
            <a:ext cx="6482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Министр образования и науки Челябинской области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58800" y="4696583"/>
            <a:ext cx="8013700" cy="0"/>
          </a:xfrm>
          <a:prstGeom prst="line">
            <a:avLst/>
          </a:prstGeom>
          <a:ln w="28575">
            <a:solidFill>
              <a:srgbClr val="CE08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0651" y="1046331"/>
            <a:ext cx="986603" cy="13560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871434"/>
            <a:ext cx="91535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УПРАВЛЕНИЯ ОБРАЗОВАТЕЛЬНЫМИ СИСТЕМАМИ</a:t>
            </a:r>
            <a:endParaRPr lang="ru-RU" sz="3200" b="1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61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ласть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29"/>
          <a:stretch/>
        </p:blipFill>
        <p:spPr>
          <a:xfrm>
            <a:off x="233417" y="946754"/>
            <a:ext cx="4643383" cy="55128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97000" y="2565400"/>
            <a:ext cx="7754620" cy="160939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608965" y="2592754"/>
            <a:ext cx="7457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70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/>
              <a:t>Оценка деятельности органов местного самоуправления Челябинской области </a:t>
            </a:r>
          </a:p>
          <a:p>
            <a:r>
              <a:rPr lang="ru-RU" sz="2400" dirty="0"/>
              <a:t>по реализации задач государственной политики </a:t>
            </a:r>
          </a:p>
          <a:p>
            <a:r>
              <a:rPr lang="ru-RU" sz="2400" dirty="0"/>
              <a:t>в сфере </a:t>
            </a:r>
            <a:r>
              <a:rPr lang="ru-RU" sz="2400" dirty="0" smtClean="0"/>
              <a:t>образования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77596" y="4162090"/>
            <a:ext cx="4248000" cy="0"/>
          </a:xfrm>
          <a:prstGeom prst="line">
            <a:avLst/>
          </a:prstGeom>
          <a:ln w="3810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4156469" y="4375104"/>
            <a:ext cx="2434372" cy="887388"/>
            <a:chOff x="4156469" y="4375104"/>
            <a:chExt cx="2434372" cy="887388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56469" y="4375104"/>
              <a:ext cx="645609" cy="8873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867292" y="4593248"/>
              <a:ext cx="172354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/>
                <a:t>МИНИСТЕРСТВО</a:t>
              </a:r>
            </a:p>
            <a:p>
              <a:r>
                <a:rPr lang="ru-RU" sz="1100" b="1" dirty="0" smtClean="0"/>
                <a:t>ОБРАЗОВАНИЯ И НАУКИ</a:t>
              </a:r>
            </a:p>
            <a:p>
              <a:r>
                <a:rPr lang="ru-RU" sz="1100" b="1" dirty="0" smtClean="0"/>
                <a:t>ЧЕЛЯБИНСКОЙ ОБЛАСТИ</a:t>
              </a:r>
              <a:endParaRPr lang="ru-RU" sz="11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644180" y="4471773"/>
            <a:ext cx="2343611" cy="843114"/>
            <a:chOff x="6644180" y="4471773"/>
            <a:chExt cx="2343611" cy="843114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6644180" y="4471773"/>
              <a:ext cx="1650873" cy="843114"/>
              <a:chOff x="6495841" y="4342705"/>
              <a:chExt cx="1784069" cy="911138"/>
            </a:xfrm>
          </p:grpSpPr>
          <p:pic>
            <p:nvPicPr>
              <p:cNvPr id="1032" name="Picture 8" descr="Картинки по запросу юургу логотип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5841" y="4342705"/>
                <a:ext cx="1495683" cy="886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Прямоугольник 4"/>
              <p:cNvSpPr/>
              <p:nvPr/>
            </p:nvSpPr>
            <p:spPr>
              <a:xfrm>
                <a:off x="7297486" y="4884681"/>
                <a:ext cx="982424" cy="3691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7562401" y="4593248"/>
              <a:ext cx="1425390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100" b="1" dirty="0" smtClean="0">
                  <a:solidFill>
                    <a:srgbClr val="003181"/>
                  </a:solidFill>
                </a:rPr>
                <a:t>ЮЖНО-УРАЛЬСКИЙ</a:t>
              </a:r>
            </a:p>
            <a:p>
              <a:r>
                <a:rPr lang="ru-RU" sz="1100" b="1" dirty="0" smtClean="0">
                  <a:solidFill>
                    <a:srgbClr val="003181"/>
                  </a:solidFill>
                </a:rPr>
                <a:t>ГОСУДАРСТВЕННЫЙ</a:t>
              </a:r>
            </a:p>
            <a:p>
              <a:r>
                <a:rPr lang="ru-RU" sz="1100" b="1" dirty="0" smtClean="0">
                  <a:solidFill>
                    <a:srgbClr val="003181"/>
                  </a:solidFill>
                </a:rPr>
                <a:t>УНИВЕРСИТЕТ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6352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заголовок"/>
          <p:cNvSpPr txBox="1"/>
          <p:nvPr/>
        </p:nvSpPr>
        <p:spPr>
          <a:xfrm>
            <a:off x="356841" y="878632"/>
            <a:ext cx="7603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 ПОКАЗАТЕЛЕЙ ЭФФЕКТИВНОСТИ</a:t>
            </a:r>
            <a:endParaRPr lang="ru-RU" sz="2800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к3"/>
          <p:cNvGrpSpPr/>
          <p:nvPr/>
        </p:nvGrpSpPr>
        <p:grpSpPr>
          <a:xfrm>
            <a:off x="746225" y="2362297"/>
            <a:ext cx="7654895" cy="3944365"/>
            <a:chOff x="741020" y="1979988"/>
            <a:chExt cx="7654895" cy="3944365"/>
          </a:xfrm>
        </p:grpSpPr>
        <p:sp>
          <p:nvSpPr>
            <p:cNvPr id="48" name="Freeform 5"/>
            <p:cNvSpPr>
              <a:spLocks/>
            </p:cNvSpPr>
            <p:nvPr/>
          </p:nvSpPr>
          <p:spPr bwMode="gray">
            <a:xfrm>
              <a:off x="741020" y="1979988"/>
              <a:ext cx="7654895" cy="3944365"/>
            </a:xfrm>
            <a:prstGeom prst="rect">
              <a:avLst/>
            </a:prstGeom>
            <a:solidFill>
              <a:srgbClr val="FBFBFB"/>
            </a:solidFill>
            <a:ln w="9525" cap="flat" cmpd="sng">
              <a:prstDash val="solid"/>
              <a:round/>
              <a:headEnd/>
              <a:tailEnd/>
            </a:ln>
            <a:effectLst/>
            <a:extLst/>
          </p:spPr>
          <p:txBody>
            <a:bodyPr wrap="none" anchor="ctr">
              <a:flatTx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1020316" y="2788803"/>
              <a:ext cx="6909400" cy="2872985"/>
              <a:chOff x="834063" y="1957312"/>
              <a:chExt cx="6909400" cy="2872985"/>
            </a:xfrm>
          </p:grpSpPr>
          <p:sp>
            <p:nvSpPr>
              <p:cNvPr id="87" name="Заголовок 1"/>
              <p:cNvSpPr txBox="1">
                <a:spLocks/>
              </p:cNvSpPr>
              <p:nvPr/>
            </p:nvSpPr>
            <p:spPr bwMode="auto">
              <a:xfrm>
                <a:off x="1358105" y="2657548"/>
                <a:ext cx="6024999" cy="655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ru-RU" sz="2000" dirty="0" smtClean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Доля выпускников ОО, не получивших аттестат об основном общем образовании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Заголовок 1"/>
              <p:cNvSpPr txBox="1">
                <a:spLocks/>
              </p:cNvSpPr>
              <p:nvPr/>
            </p:nvSpPr>
            <p:spPr bwMode="auto">
              <a:xfrm>
                <a:off x="1358105" y="3444875"/>
                <a:ext cx="5974203" cy="655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ru-RU" sz="2000" dirty="0" smtClean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Доля выпускников ОО,</a:t>
                </a:r>
                <a:r>
                  <a:rPr lang="ru-RU" sz="2000" dirty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000" dirty="0" smtClean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не получивших аттестат о среднем общем образовании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Заголовок 1"/>
              <p:cNvSpPr txBox="1">
                <a:spLocks/>
              </p:cNvSpPr>
              <p:nvPr/>
            </p:nvSpPr>
            <p:spPr bwMode="auto">
              <a:xfrm>
                <a:off x="1358105" y="4174659"/>
                <a:ext cx="6385358" cy="655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ru-RU" sz="2000" dirty="0" smtClean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Доля детей в возрасте 5-18 лет, получающих услуги по </a:t>
                </a:r>
                <a:r>
                  <a:rPr lang="ru-RU" sz="2000" dirty="0" err="1" smtClean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доп.образованию</a:t>
                </a:r>
                <a:r>
                  <a:rPr lang="ru-RU" sz="2000" dirty="0" smtClean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 в организациях ДО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Заголовок 1"/>
              <p:cNvSpPr txBox="1">
                <a:spLocks/>
              </p:cNvSpPr>
              <p:nvPr/>
            </p:nvSpPr>
            <p:spPr bwMode="auto">
              <a:xfrm>
                <a:off x="1358106" y="1957312"/>
                <a:ext cx="5806624" cy="655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ru-RU" sz="2000" dirty="0" smtClean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Доля </a:t>
                </a:r>
                <a:r>
                  <a:rPr lang="ru-RU" sz="2000" dirty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детей 1-7 лет, охваченных дошкольным </a:t>
                </a:r>
                <a:r>
                  <a:rPr lang="ru-RU" sz="2000" dirty="0" smtClean="0">
                    <a:ln/>
                    <a:latin typeface="Arial" panose="020B0604020202020204" pitchFamily="34" charset="0"/>
                    <a:cs typeface="Arial" panose="020B0604020202020204" pitchFamily="34" charset="0"/>
                  </a:rPr>
                  <a:t>образованием</a:t>
                </a:r>
                <a:endPara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834063" y="1961907"/>
                <a:ext cx="6110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3200" baseline="-250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sz="3200" dirty="0">
                  <a:solidFill>
                    <a:srgbClr val="CA181F"/>
                  </a:solidFill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834063" y="2635917"/>
                <a:ext cx="6110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3200" baseline="-250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sz="3200" dirty="0">
                  <a:solidFill>
                    <a:srgbClr val="CA181F"/>
                  </a:solidFill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834063" y="3366356"/>
                <a:ext cx="6110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3200" baseline="-250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sz="3200" dirty="0">
                  <a:solidFill>
                    <a:srgbClr val="CA181F"/>
                  </a:solidFill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834063" y="4082820"/>
                <a:ext cx="61106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3200" baseline="-250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ru-RU" sz="3200" dirty="0">
                  <a:solidFill>
                    <a:srgbClr val="CA181F"/>
                  </a:solidFill>
                </a:endParaRPr>
              </a:p>
            </p:txBody>
          </p:sp>
        </p:grpSp>
        <p:sp>
          <p:nvSpPr>
            <p:cNvPr id="58" name="Rectangle 6"/>
            <p:cNvSpPr>
              <a:spLocks noChangeArrowheads="1"/>
            </p:cNvSpPr>
            <p:nvPr/>
          </p:nvSpPr>
          <p:spPr bwMode="gray">
            <a:xfrm flipH="1">
              <a:off x="761234" y="2227586"/>
              <a:ext cx="7632000" cy="422275"/>
            </a:xfrm>
            <a:prstGeom prst="rect">
              <a:avLst/>
            </a:prstGeom>
            <a:solidFill>
              <a:srgbClr val="CA181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gray">
            <a:xfrm>
              <a:off x="5232108" y="2148108"/>
              <a:ext cx="2853262" cy="52322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4D4D4D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gradFill rotWithShape="1">
                    <a:gsLst>
                      <a:gs pos="0">
                        <a:schemeClr val="accent2"/>
                      </a:gs>
                      <a:gs pos="100000">
                        <a:schemeClr val="accent2">
                          <a:gamma/>
                          <a:tint val="7372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800" dirty="0" smtClean="0">
                  <a:solidFill>
                    <a:srgbClr val="FFFFFF"/>
                  </a:solidFill>
                  <a:latin typeface="Arial" panose="020B0604020202020204" pitchFamily="34" charset="0"/>
                </a:rPr>
                <a:t>Показатели</a:t>
              </a:r>
              <a:endParaRPr lang="en-US" altLang="ru-RU" sz="2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к2"/>
          <p:cNvGrpSpPr/>
          <p:nvPr/>
        </p:nvGrpSpPr>
        <p:grpSpPr>
          <a:xfrm>
            <a:off x="739415" y="2524882"/>
            <a:ext cx="7632000" cy="3944365"/>
            <a:chOff x="1010001" y="1875094"/>
            <a:chExt cx="7632000" cy="3944365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1010001" y="1875094"/>
              <a:ext cx="7632000" cy="3944365"/>
              <a:chOff x="806954" y="1979988"/>
              <a:chExt cx="7632000" cy="3944365"/>
            </a:xfrm>
          </p:grpSpPr>
          <p:sp>
            <p:nvSpPr>
              <p:cNvPr id="62" name="Freeform 5"/>
              <p:cNvSpPr>
                <a:spLocks/>
              </p:cNvSpPr>
              <p:nvPr/>
            </p:nvSpPr>
            <p:spPr bwMode="gray">
              <a:xfrm>
                <a:off x="811084" y="1979988"/>
                <a:ext cx="7613490" cy="3944365"/>
              </a:xfrm>
              <a:prstGeom prst="rect">
                <a:avLst/>
              </a:prstGeom>
              <a:solidFill>
                <a:srgbClr val="FBFBFB"/>
              </a:solidFill>
              <a:ln w="9525" cap="flat" cmpd="sng">
                <a:prstDash val="solid"/>
                <a:round/>
                <a:headEnd/>
                <a:tailEnd/>
              </a:ln>
              <a:effectLst/>
              <a:extLst/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63" name="Группа 62"/>
              <p:cNvGrpSpPr/>
              <p:nvPr/>
            </p:nvGrpSpPr>
            <p:grpSpPr>
              <a:xfrm>
                <a:off x="928876" y="3129297"/>
                <a:ext cx="611065" cy="2399776"/>
                <a:chOff x="742623" y="2297806"/>
                <a:chExt cx="611065" cy="2399776"/>
              </a:xfrm>
            </p:grpSpPr>
            <p:sp>
              <p:nvSpPr>
                <p:cNvPr id="71" name="Прямоугольник 70"/>
                <p:cNvSpPr/>
                <p:nvPr/>
              </p:nvSpPr>
              <p:spPr>
                <a:xfrm>
                  <a:off x="742623" y="2297806"/>
                  <a:ext cx="61106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200" dirty="0" smtClean="0">
                      <a:ln/>
                      <a:solidFill>
                        <a:srgbClr val="318DA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3200" baseline="-25000" dirty="0" smtClean="0">
                      <a:ln/>
                      <a:solidFill>
                        <a:srgbClr val="318DA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ru-RU" sz="3200" dirty="0">
                    <a:solidFill>
                      <a:srgbClr val="318DAD"/>
                    </a:solidFill>
                  </a:endParaRPr>
                </a:p>
              </p:txBody>
            </p:sp>
            <p:sp>
              <p:nvSpPr>
                <p:cNvPr id="72" name="Прямоугольник 71"/>
                <p:cNvSpPr/>
                <p:nvPr/>
              </p:nvSpPr>
              <p:spPr>
                <a:xfrm>
                  <a:off x="742623" y="3307720"/>
                  <a:ext cx="61106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200" dirty="0" smtClean="0">
                      <a:ln/>
                      <a:solidFill>
                        <a:srgbClr val="318DA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3200" baseline="-25000" dirty="0" smtClean="0">
                      <a:ln/>
                      <a:solidFill>
                        <a:srgbClr val="318DA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ru-RU" sz="3200" dirty="0">
                    <a:solidFill>
                      <a:srgbClr val="318DAD"/>
                    </a:solidFill>
                  </a:endParaRPr>
                </a:p>
              </p:txBody>
            </p:sp>
            <p:sp>
              <p:nvSpPr>
                <p:cNvPr id="73" name="Прямоугольник 72"/>
                <p:cNvSpPr/>
                <p:nvPr/>
              </p:nvSpPr>
              <p:spPr>
                <a:xfrm>
                  <a:off x="742623" y="4112807"/>
                  <a:ext cx="61106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200" dirty="0" smtClean="0">
                      <a:ln/>
                      <a:solidFill>
                        <a:srgbClr val="318DA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3200" baseline="-25000" dirty="0" smtClean="0">
                      <a:ln/>
                      <a:solidFill>
                        <a:srgbClr val="318DAD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ru-RU" sz="3200" dirty="0">
                    <a:solidFill>
                      <a:srgbClr val="318DAD"/>
                    </a:solidFill>
                  </a:endParaRPr>
                </a:p>
              </p:txBody>
            </p:sp>
          </p:grpSp>
          <p:sp>
            <p:nvSpPr>
              <p:cNvPr id="64" name="Rectangle 6"/>
              <p:cNvSpPr>
                <a:spLocks noChangeArrowheads="1"/>
              </p:cNvSpPr>
              <p:nvPr/>
            </p:nvSpPr>
            <p:spPr bwMode="gray">
              <a:xfrm flipH="1">
                <a:off x="806954" y="2227586"/>
                <a:ext cx="7632000" cy="422275"/>
              </a:xfrm>
              <a:prstGeom prst="rect">
                <a:avLst/>
              </a:prstGeom>
              <a:solidFill>
                <a:srgbClr val="318DAD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gray">
              <a:xfrm>
                <a:off x="5255260" y="2148108"/>
                <a:ext cx="2853262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4D4D4D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800" dirty="0" smtClean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Показатели</a:t>
                </a:r>
                <a:endParaRPr lang="en-US" altLang="ru-RU" sz="280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6" name="Заголовок 1"/>
            <p:cNvSpPr txBox="1">
              <a:spLocks/>
            </p:cNvSpPr>
            <p:nvPr/>
          </p:nvSpPr>
          <p:spPr bwMode="auto">
            <a:xfrm>
              <a:off x="1732770" y="2943317"/>
              <a:ext cx="6865437" cy="816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Доля МОО, в которых создана универсальная </a:t>
              </a:r>
              <a:r>
                <a:rPr lang="ru-RU" sz="2000" dirty="0" err="1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безбарьерная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 среда для получения детьми-инвалидами и детьми с ОВЗ качественного образования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Заголовок 1"/>
            <p:cNvSpPr txBox="1">
              <a:spLocks/>
            </p:cNvSpPr>
            <p:nvPr/>
          </p:nvSpPr>
          <p:spPr bwMode="auto">
            <a:xfrm>
              <a:off x="1732770" y="4025723"/>
              <a:ext cx="6542916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Доля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обучающихся, охваченных дополнительным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образованием в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общеобразовательных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организациях</a:t>
              </a:r>
              <a:endParaRPr lang="ru-RU" sz="2000" dirty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Заголовок 1"/>
            <p:cNvSpPr txBox="1">
              <a:spLocks/>
            </p:cNvSpPr>
            <p:nvPr/>
          </p:nvSpPr>
          <p:spPr bwMode="auto">
            <a:xfrm>
              <a:off x="1732770" y="4859246"/>
              <a:ext cx="6886286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Доля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детей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групп здоровья в общей численности обучающихся в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общеобразовательных учреждениях</a:t>
              </a:r>
              <a:endParaRPr lang="ru-RU" sz="2000" dirty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к1"/>
          <p:cNvGrpSpPr/>
          <p:nvPr/>
        </p:nvGrpSpPr>
        <p:grpSpPr>
          <a:xfrm>
            <a:off x="632658" y="2411299"/>
            <a:ext cx="7930769" cy="3944365"/>
            <a:chOff x="-4720577" y="5411611"/>
            <a:chExt cx="7930769" cy="3944365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-4720577" y="5411611"/>
              <a:ext cx="7731093" cy="3944365"/>
              <a:chOff x="944116" y="1979988"/>
              <a:chExt cx="7731093" cy="3944365"/>
            </a:xfrm>
          </p:grpSpPr>
          <p:sp>
            <p:nvSpPr>
              <p:cNvPr id="91" name="Freeform 5"/>
              <p:cNvSpPr>
                <a:spLocks/>
              </p:cNvSpPr>
              <p:nvPr/>
            </p:nvSpPr>
            <p:spPr bwMode="gray">
              <a:xfrm>
                <a:off x="1005376" y="1979988"/>
                <a:ext cx="7669833" cy="3944365"/>
              </a:xfrm>
              <a:prstGeom prst="rect">
                <a:avLst/>
              </a:prstGeom>
              <a:solidFill>
                <a:srgbClr val="FBFBFB"/>
              </a:solidFill>
              <a:ln w="9525" cap="flat" cmpd="sng">
                <a:prstDash val="solid"/>
                <a:round/>
                <a:headEnd/>
                <a:tailEnd/>
              </a:ln>
              <a:effectLst/>
              <a:extLst/>
            </p:spPr>
            <p:txBody>
              <a:bodyPr wrap="none" anchor="ctr">
                <a:flatTx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98" name="Группа 97"/>
              <p:cNvGrpSpPr/>
              <p:nvPr/>
            </p:nvGrpSpPr>
            <p:grpSpPr>
              <a:xfrm>
                <a:off x="944116" y="2992137"/>
                <a:ext cx="763351" cy="1912096"/>
                <a:chOff x="757863" y="2160646"/>
                <a:chExt cx="763351" cy="1912096"/>
              </a:xfrm>
            </p:grpSpPr>
            <p:sp>
              <p:nvSpPr>
                <p:cNvPr id="103" name="Прямоугольник 102"/>
                <p:cNvSpPr/>
                <p:nvPr/>
              </p:nvSpPr>
              <p:spPr>
                <a:xfrm>
                  <a:off x="757863" y="2160646"/>
                  <a:ext cx="611065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200" dirty="0" smtClean="0">
                      <a:ln/>
                      <a:solidFill>
                        <a:srgbClr val="FF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3200" baseline="-25000" dirty="0">
                      <a:ln/>
                      <a:solidFill>
                        <a:srgbClr val="FF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9</a:t>
                  </a:r>
                  <a:endParaRPr lang="ru-RU" sz="32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04" name="Прямоугольник 103"/>
                <p:cNvSpPr/>
                <p:nvPr/>
              </p:nvSpPr>
              <p:spPr>
                <a:xfrm>
                  <a:off x="757863" y="2850520"/>
                  <a:ext cx="763351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200" dirty="0" smtClean="0">
                      <a:ln/>
                      <a:solidFill>
                        <a:srgbClr val="FF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3200" baseline="-25000" dirty="0" smtClean="0">
                      <a:ln/>
                      <a:solidFill>
                        <a:srgbClr val="FF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endParaRPr lang="ru-RU" sz="32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757863" y="3487967"/>
                  <a:ext cx="74302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3200" dirty="0" smtClean="0">
                      <a:ln/>
                      <a:solidFill>
                        <a:srgbClr val="FF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Р</a:t>
                  </a:r>
                  <a:r>
                    <a:rPr lang="ru-RU" sz="3200" baseline="-25000" dirty="0" smtClean="0">
                      <a:ln/>
                      <a:solidFill>
                        <a:srgbClr val="FF99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11</a:t>
                  </a:r>
                  <a:endParaRPr lang="ru-RU" sz="3200" dirty="0">
                    <a:solidFill>
                      <a:srgbClr val="FF9900"/>
                    </a:solidFill>
                  </a:endParaRPr>
                </a:p>
              </p:txBody>
            </p:sp>
          </p:grpSp>
          <p:sp>
            <p:nvSpPr>
              <p:cNvPr id="101" name="Rectangle 6"/>
              <p:cNvSpPr>
                <a:spLocks noChangeArrowheads="1"/>
              </p:cNvSpPr>
              <p:nvPr/>
            </p:nvSpPr>
            <p:spPr bwMode="gray">
              <a:xfrm flipH="1">
                <a:off x="1020314" y="2227586"/>
                <a:ext cx="7632000" cy="422275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13"/>
              <p:cNvSpPr>
                <a:spLocks noChangeArrowheads="1"/>
              </p:cNvSpPr>
              <p:nvPr/>
            </p:nvSpPr>
            <p:spPr bwMode="gray">
              <a:xfrm>
                <a:off x="1343015" y="2163348"/>
                <a:ext cx="2853262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4D4D4D">
                    <a:alpha val="5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gradFill rotWithShape="1">
                      <a:gsLst>
                        <a:gs pos="0">
                          <a:schemeClr val="accent2"/>
                        </a:gs>
                        <a:gs pos="100000">
                          <a:schemeClr val="accent2">
                            <a:gamma/>
                            <a:tint val="73725"/>
                            <a:invGamma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800" dirty="0" smtClean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Показатели</a:t>
                </a:r>
                <a:endParaRPr lang="en-US" altLang="ru-RU" sz="280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06" name="Заголовок 1"/>
            <p:cNvSpPr txBox="1">
              <a:spLocks/>
            </p:cNvSpPr>
            <p:nvPr/>
          </p:nvSpPr>
          <p:spPr bwMode="auto">
            <a:xfrm>
              <a:off x="-4210733" y="6363349"/>
              <a:ext cx="7420925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Доля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несовершеннолетних, совершивших преступления, </a:t>
              </a:r>
              <a:endParaRPr lang="ru-RU" sz="2000" dirty="0" smtClean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которые не наступил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возраст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уголовной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</a:t>
              </a:r>
              <a:endParaRPr lang="ru-RU" sz="2000" dirty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Заголовок 1"/>
            <p:cNvSpPr txBox="1">
              <a:spLocks/>
            </p:cNvSpPr>
            <p:nvPr/>
          </p:nvSpPr>
          <p:spPr bwMode="auto">
            <a:xfrm>
              <a:off x="-4036097" y="7076238"/>
              <a:ext cx="7066454" cy="6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Доля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несовершеннолетних,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совершивших преступления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, за которые  наступил возраст уголовной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ответственности</a:t>
              </a:r>
              <a:endParaRPr lang="ru-RU" sz="2000" dirty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Заголовок 1"/>
            <p:cNvSpPr txBox="1">
              <a:spLocks/>
            </p:cNvSpPr>
            <p:nvPr/>
          </p:nvSpPr>
          <p:spPr bwMode="auto">
            <a:xfrm>
              <a:off x="-4015618" y="7785232"/>
              <a:ext cx="6643711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Доля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молодежи в возрасте от 18 до 29 лет, совершивших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преступления</a:t>
              </a:r>
              <a:endParaRPr lang="ru-RU" sz="2000" dirty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Заголовок 1"/>
            <p:cNvSpPr txBox="1">
              <a:spLocks/>
            </p:cNvSpPr>
            <p:nvPr/>
          </p:nvSpPr>
          <p:spPr bwMode="auto">
            <a:xfrm>
              <a:off x="-4042255" y="8547783"/>
              <a:ext cx="646401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Доля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безработной молодежи в возрасте от 18 до 29 лет, зарегистрированной на бирже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труда</a:t>
              </a:r>
              <a:endParaRPr lang="ru-RU" sz="2000" dirty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Прямоугольник 110"/>
            <p:cNvSpPr/>
            <p:nvPr/>
          </p:nvSpPr>
          <p:spPr>
            <a:xfrm>
              <a:off x="-4720577" y="8506209"/>
              <a:ext cx="7633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>
                  <a:ln/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ru-RU" sz="3200" baseline="-25000" dirty="0" smtClean="0">
                  <a:ln/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3200" dirty="0">
                <a:solidFill>
                  <a:srgbClr val="FF99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740294" y="3553778"/>
            <a:ext cx="1721157" cy="1682750"/>
            <a:chOff x="3740294" y="3035618"/>
            <a:chExt cx="1721157" cy="1682750"/>
          </a:xfrm>
        </p:grpSpPr>
        <p:sp>
          <p:nvSpPr>
            <p:cNvPr id="107" name="Oval 29"/>
            <p:cNvSpPr>
              <a:spLocks noChangeArrowheads="1"/>
            </p:cNvSpPr>
            <p:nvPr/>
          </p:nvSpPr>
          <p:spPr bwMode="gray">
            <a:xfrm>
              <a:off x="3756668" y="3035618"/>
              <a:ext cx="1682750" cy="168275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54118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DDDDDD"/>
              </a:solidFill>
              <a:round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3895611" y="3174561"/>
              <a:ext cx="1404865" cy="140486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3740294" y="3468273"/>
              <a:ext cx="172115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Коэффициенты значимости показателей</a:t>
              </a:r>
              <a:endParaRPr lang="ru-RU" sz="1600" dirty="0"/>
            </a:p>
          </p:txBody>
        </p:sp>
      </p:grpSp>
      <p:sp>
        <p:nvSpPr>
          <p:cNvPr id="100" name="Rectangle 13"/>
          <p:cNvSpPr>
            <a:spLocks noChangeArrowheads="1"/>
          </p:cNvSpPr>
          <p:nvPr/>
        </p:nvSpPr>
        <p:spPr bwMode="gray">
          <a:xfrm>
            <a:off x="7897514" y="2320178"/>
            <a:ext cx="1203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CA181F"/>
                </a:solidFill>
                <a:latin typeface="Arial" panose="020B0604020202020204" pitchFamily="34" charset="0"/>
              </a:rPr>
              <a:t>К=3</a:t>
            </a:r>
            <a:endParaRPr lang="en-US" altLang="ru-RU" sz="4000" b="1" dirty="0">
              <a:solidFill>
                <a:srgbClr val="CA181F"/>
              </a:solidFill>
              <a:latin typeface="Arial" panose="020B0604020202020204" pitchFamily="34" charset="0"/>
            </a:endParaRPr>
          </a:p>
        </p:txBody>
      </p:sp>
      <p:sp>
        <p:nvSpPr>
          <p:cNvPr id="119" name="Rectangle 13"/>
          <p:cNvSpPr>
            <a:spLocks noChangeArrowheads="1"/>
          </p:cNvSpPr>
          <p:nvPr/>
        </p:nvSpPr>
        <p:spPr bwMode="gray">
          <a:xfrm>
            <a:off x="7940532" y="4264777"/>
            <a:ext cx="1203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318DAD"/>
                </a:solidFill>
                <a:latin typeface="Arial" panose="020B0604020202020204" pitchFamily="34" charset="0"/>
              </a:rPr>
              <a:t>К=2</a:t>
            </a:r>
            <a:endParaRPr lang="en-US" altLang="ru-RU" sz="4000" b="1" dirty="0">
              <a:solidFill>
                <a:srgbClr val="318DAD"/>
              </a:solidFill>
              <a:latin typeface="Arial" panose="020B0604020202020204" pitchFamily="34" charset="0"/>
            </a:endParaRPr>
          </a:p>
        </p:txBody>
      </p:sp>
      <p:sp>
        <p:nvSpPr>
          <p:cNvPr id="120" name="Rectangle 13"/>
          <p:cNvSpPr>
            <a:spLocks noChangeArrowheads="1"/>
          </p:cNvSpPr>
          <p:nvPr/>
        </p:nvSpPr>
        <p:spPr bwMode="gray">
          <a:xfrm>
            <a:off x="-190897" y="4260352"/>
            <a:ext cx="11912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FF9900"/>
                </a:solidFill>
                <a:latin typeface="Arial" panose="020B0604020202020204" pitchFamily="34" charset="0"/>
              </a:rPr>
              <a:t>К=1</a:t>
            </a:r>
            <a:endParaRPr lang="en-US" altLang="ru-RU" sz="40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848637" y="2467907"/>
            <a:ext cx="8003850" cy="1112493"/>
            <a:chOff x="4550290" y="1172048"/>
            <a:chExt cx="4360683" cy="1112493"/>
          </a:xfrm>
        </p:grpSpPr>
        <p:sp>
          <p:nvSpPr>
            <p:cNvPr id="113" name="Заголовок 1"/>
            <p:cNvSpPr txBox="1">
              <a:spLocks/>
            </p:cNvSpPr>
            <p:nvPr/>
          </p:nvSpPr>
          <p:spPr bwMode="auto">
            <a:xfrm>
              <a:off x="4905327" y="1670135"/>
              <a:ext cx="4005646" cy="61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Расходы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консолидированного бюджета </a:t>
              </a:r>
              <a:endParaRPr lang="ru-RU" sz="2000" dirty="0" smtClean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муниципального образования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по отрасли «Образование» </a:t>
              </a:r>
              <a:endParaRPr lang="ru-RU" sz="2000" dirty="0" smtClean="0">
                <a:ln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>
                <a:defRPr/>
              </a:pP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20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расчете на 1 </a:t>
              </a:r>
              <a:r>
                <a:rPr lang="ru-RU" sz="20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несовершеннолетнего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4550290" y="1172048"/>
              <a:ext cx="1394526" cy="1112493"/>
              <a:chOff x="4550290" y="1172048"/>
              <a:chExt cx="1394526" cy="1112493"/>
            </a:xfrm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4550290" y="1515100"/>
                <a:ext cx="55889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400" dirty="0" smtClean="0">
                    <a:ln/>
                    <a:solidFill>
                      <a:srgbClr val="B32C1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</a:t>
                </a:r>
                <a:r>
                  <a:rPr lang="ru-RU" sz="4400" baseline="-25000" dirty="0" smtClean="0">
                    <a:ln/>
                    <a:solidFill>
                      <a:srgbClr val="B32C1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4400" dirty="0"/>
              </a:p>
            </p:txBody>
          </p:sp>
          <p:sp>
            <p:nvSpPr>
              <p:cNvPr id="77" name="Заголовок 1"/>
              <p:cNvSpPr txBox="1">
                <a:spLocks/>
              </p:cNvSpPr>
              <p:nvPr/>
            </p:nvSpPr>
            <p:spPr bwMode="auto">
              <a:xfrm>
                <a:off x="4550290" y="1172048"/>
                <a:ext cx="1394526" cy="279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>
                <a:lvl1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4572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9144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13716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1828800" algn="ctr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ru-RU" sz="2800" dirty="0" smtClean="0">
                    <a:ln/>
                    <a:solidFill>
                      <a:srgbClr val="CA181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Показатель</a:t>
                </a:r>
                <a:endParaRPr lang="ru-RU" sz="2800" dirty="0">
                  <a:solidFill>
                    <a:srgbClr val="CA18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4" name="Полилиния 83"/>
          <p:cNvSpPr/>
          <p:nvPr/>
        </p:nvSpPr>
        <p:spPr>
          <a:xfrm>
            <a:off x="1056863" y="1524245"/>
            <a:ext cx="1064265" cy="2881464"/>
          </a:xfrm>
          <a:custGeom>
            <a:avLst/>
            <a:gdLst>
              <a:gd name="connsiteX0" fmla="*/ 0 w 959977"/>
              <a:gd name="connsiteY0" fmla="*/ 0 h 3335478"/>
              <a:gd name="connsiteX1" fmla="*/ 959977 w 959977"/>
              <a:gd name="connsiteY1" fmla="*/ 0 h 3335478"/>
              <a:gd name="connsiteX2" fmla="*/ 959977 w 959977"/>
              <a:gd name="connsiteY2" fmla="*/ 293592 h 3335478"/>
              <a:gd name="connsiteX3" fmla="*/ 639507 w 959977"/>
              <a:gd name="connsiteY3" fmla="*/ 293592 h 3335478"/>
              <a:gd name="connsiteX4" fmla="*/ 639507 w 959977"/>
              <a:gd name="connsiteY4" fmla="*/ 3041887 h 3335478"/>
              <a:gd name="connsiteX5" fmla="*/ 959977 w 959977"/>
              <a:gd name="connsiteY5" fmla="*/ 3041887 h 3335478"/>
              <a:gd name="connsiteX6" fmla="*/ 959977 w 959977"/>
              <a:gd name="connsiteY6" fmla="*/ 3335478 h 3335478"/>
              <a:gd name="connsiteX7" fmla="*/ 0 w 959977"/>
              <a:gd name="connsiteY7" fmla="*/ 3335478 h 3335478"/>
              <a:gd name="connsiteX8" fmla="*/ 0 w 959977"/>
              <a:gd name="connsiteY8" fmla="*/ 3041887 h 3335478"/>
              <a:gd name="connsiteX9" fmla="*/ 320469 w 959977"/>
              <a:gd name="connsiteY9" fmla="*/ 3041887 h 3335478"/>
              <a:gd name="connsiteX10" fmla="*/ 320469 w 959977"/>
              <a:gd name="connsiteY10" fmla="*/ 293592 h 3335478"/>
              <a:gd name="connsiteX11" fmla="*/ 0 w 959977"/>
              <a:gd name="connsiteY11" fmla="*/ 293592 h 3335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9977" h="3335478">
                <a:moveTo>
                  <a:pt x="0" y="0"/>
                </a:moveTo>
                <a:lnTo>
                  <a:pt x="959977" y="0"/>
                </a:lnTo>
                <a:lnTo>
                  <a:pt x="959977" y="293592"/>
                </a:lnTo>
                <a:lnTo>
                  <a:pt x="639507" y="293592"/>
                </a:lnTo>
                <a:lnTo>
                  <a:pt x="639507" y="3041887"/>
                </a:lnTo>
                <a:lnTo>
                  <a:pt x="959977" y="3041887"/>
                </a:lnTo>
                <a:lnTo>
                  <a:pt x="959977" y="3335478"/>
                </a:lnTo>
                <a:lnTo>
                  <a:pt x="0" y="3335478"/>
                </a:lnTo>
                <a:lnTo>
                  <a:pt x="0" y="3041887"/>
                </a:lnTo>
                <a:lnTo>
                  <a:pt x="320469" y="3041887"/>
                </a:lnTo>
                <a:lnTo>
                  <a:pt x="320469" y="293592"/>
                </a:lnTo>
                <a:lnTo>
                  <a:pt x="0" y="2935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242273" y="2826108"/>
            <a:ext cx="193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итоговая оценка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424627" y="2396433"/>
            <a:ext cx="2471061" cy="745634"/>
            <a:chOff x="1424627" y="2396433"/>
            <a:chExt cx="2471061" cy="74563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424627" y="2396433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ru-RU" sz="2000" b="1" dirty="0">
                  <a:solidFill>
                    <a:srgbClr val="318D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ru-RU" altLang="ru-RU" sz="2000" b="1" dirty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97384" y="2443035"/>
              <a:ext cx="20963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318D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динамики </a:t>
              </a:r>
              <a:endParaRPr lang="ru-RU" dirty="0">
                <a:solidFill>
                  <a:srgbClr val="318DAD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52397" y="2680402"/>
              <a:ext cx="214329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показателей 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ru-RU" sz="120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ru-RU" sz="120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</a:t>
              </a:r>
              <a:endParaRPr lang="ru-RU" sz="1200" baseline="-25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последний год 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415683" y="3030341"/>
            <a:ext cx="2546468" cy="1123000"/>
            <a:chOff x="1415683" y="3030341"/>
            <a:chExt cx="2546468" cy="11230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415683" y="3030341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ru-RU" sz="2000" b="1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ru-RU" altLang="ru-RU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697384" y="3080062"/>
              <a:ext cx="20426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бонусные баллы </a:t>
              </a:r>
              <a:endParaRPr lang="ru-RU" dirty="0">
                <a:solidFill>
                  <a:srgbClr val="FF99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27436" y="3322344"/>
              <a:ext cx="22347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превышение средних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показателей основного года, положительную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динамику </a:t>
              </a:r>
            </a:p>
            <a:p>
              <a:pPr algn="just">
                <a:defRPr/>
              </a:pP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последние 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года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425337" y="1786158"/>
            <a:ext cx="2612047" cy="724581"/>
            <a:chOff x="1425337" y="1786158"/>
            <a:chExt cx="2612047" cy="72458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425337" y="1786158"/>
              <a:ext cx="35618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ru-RU" sz="2000" b="1" dirty="0">
                  <a:solidFill>
                    <a:srgbClr val="CA18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ru-RU" altLang="ru-RU" sz="2000" b="1" dirty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697384" y="1814622"/>
              <a:ext cx="23400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rgbClr val="CA18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оценка достижений </a:t>
              </a:r>
              <a:endParaRPr lang="ru-RU" dirty="0">
                <a:solidFill>
                  <a:srgbClr val="CA181F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752397" y="2049074"/>
              <a:ext cx="21959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показателям 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ru-RU" sz="1200" baseline="-25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ru-RU" sz="1200" baseline="-25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ru-RU" sz="12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оцениваемого года </a:t>
              </a:r>
              <a:endPara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1649" y="2087013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A181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ru-RU" dirty="0">
              <a:solidFill>
                <a:srgbClr val="CA181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1649" y="2705185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18DA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endParaRPr lang="ru-RU" dirty="0">
              <a:solidFill>
                <a:srgbClr val="318D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5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94444E-6 -2.22222E-6 L 0.21268 -0.168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1" dur="1250" fill="hold"/>
                                        <p:tgtEl>
                                          <p:spTgt spid="20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61111E-6 -4.44444E-6 L 0.19723 -0.13611 " pathEditMode="relative" rAng="0" ptsTypes="AA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61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2" dur="1250" fill="hold"/>
                                        <p:tgtEl>
                                          <p:spTgt spid="21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7778E-7 4.44444E-6 L 0.2033 0.12291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75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3" dur="1250" fill="hold"/>
                                        <p:tgtEl>
                                          <p:spTgt spid="22"/>
                                        </p:tgtEl>
                                      </p:cBhvr>
                                      <p:by x="47000" y="47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2.22222E-6 -3.7037E-7 L -0.2092 0.14097 " pathEditMode="relative" rAng="0" ptsTypes="AA">
                                      <p:cBhvr>
                                        <p:cTn id="4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7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37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7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7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9" grpId="0"/>
      <p:bldP spid="120" grpId="0"/>
      <p:bldP spid="84" grpId="0" animBg="1"/>
      <p:bldP spid="3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562601" y="3048000"/>
            <a:ext cx="3574085" cy="3720928"/>
            <a:chOff x="4614233" y="1306495"/>
            <a:chExt cx="4400754" cy="5265996"/>
          </a:xfrm>
        </p:grpSpPr>
        <p:pic>
          <p:nvPicPr>
            <p:cNvPr id="23" name="область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-929"/>
            <a:stretch/>
          </p:blipFill>
          <p:spPr>
            <a:xfrm>
              <a:off x="4724671" y="1597263"/>
              <a:ext cx="4095003" cy="4861806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67" name="Прямоугольник 66"/>
            <p:cNvSpPr/>
            <p:nvPr/>
          </p:nvSpPr>
          <p:spPr>
            <a:xfrm>
              <a:off x="4614233" y="1306495"/>
              <a:ext cx="4400754" cy="5265996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 rot="10800000">
            <a:off x="313852" y="1460720"/>
            <a:ext cx="36000" cy="5220000"/>
          </a:xfrm>
          <a:prstGeom prst="rect">
            <a:avLst/>
          </a:prstGeom>
          <a:gradFill flip="none" rotWithShape="1">
            <a:gsLst>
              <a:gs pos="91000">
                <a:srgbClr val="E9454D"/>
              </a:gs>
              <a:gs pos="9000">
                <a:srgbClr val="E9454D"/>
              </a:gs>
              <a:gs pos="0">
                <a:schemeClr val="bg1">
                  <a:alpha val="0"/>
                </a:schemeClr>
              </a:gs>
              <a:gs pos="48000">
                <a:srgbClr val="CA181F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заголовок"/>
          <p:cNvSpPr txBox="1"/>
          <p:nvPr/>
        </p:nvSpPr>
        <p:spPr>
          <a:xfrm>
            <a:off x="52041" y="878632"/>
            <a:ext cx="909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 ДЛЯ ОРГАНИЗАЦИИ ПРОЦЕДУРЫ ОЦЕНКИ</a:t>
            </a:r>
            <a:endParaRPr lang="ru-RU" sz="2700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1604478" y="3887577"/>
            <a:ext cx="38121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численностью несовершеннолетних</a:t>
            </a: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177033" y="2740191"/>
            <a:ext cx="2008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8 500 чел.</a:t>
            </a:r>
            <a:endParaRPr lang="ru-RU" sz="1600" dirty="0">
              <a:solidFill>
                <a:srgbClr val="CA181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830" y="1970688"/>
            <a:ext cx="1884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Верхнеуфалейский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Карабашский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Кыштымский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Локомотивный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Трехгорный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Усть-Катавский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Чебаркульский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Южноуральский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385" y="143163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5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1691" y="1615257"/>
            <a:ext cx="1820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12788" y="1969582"/>
            <a:ext cx="16363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Златоустовский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Копейский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Магнитогорский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Миасский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Озерский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Снежинский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Троицкий 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Челябинский</a:t>
            </a:r>
          </a:p>
        </p:txBody>
      </p:sp>
      <p:sp>
        <p:nvSpPr>
          <p:cNvPr id="43" name="Прямоугольник 42"/>
          <p:cNvSpPr/>
          <p:nvPr/>
        </p:nvSpPr>
        <p:spPr>
          <a:xfrm rot="16200000">
            <a:off x="2692823" y="2700433"/>
            <a:ext cx="2008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8 500 чел.</a:t>
            </a:r>
            <a:endParaRPr lang="ru-RU" sz="1600" dirty="0">
              <a:solidFill>
                <a:srgbClr val="CA181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97666" y="139188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834697" y="1621801"/>
            <a:ext cx="18203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Городские округа</a:t>
            </a:r>
          </a:p>
        </p:txBody>
      </p:sp>
      <p:sp>
        <p:nvSpPr>
          <p:cNvPr id="46" name="Прямоугольник 45"/>
          <p:cNvSpPr/>
          <p:nvPr/>
        </p:nvSpPr>
        <p:spPr>
          <a:xfrm rot="16200000">
            <a:off x="5245354" y="2700432"/>
            <a:ext cx="20087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8 500 чел.</a:t>
            </a:r>
            <a:endParaRPr lang="ru-RU" sz="1600" dirty="0">
              <a:solidFill>
                <a:srgbClr val="CA181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3347" y="1403457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5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10378" y="1610223"/>
            <a:ext cx="2525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sz="1600" dirty="0">
              <a:solidFill>
                <a:srgbClr val="318D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70450" y="1955888"/>
            <a:ext cx="18949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Агаповский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Аргаяшский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Ашинский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Еманжелинский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Карталинский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Коркинский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Красноармейский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Саткинский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Сосновский</a:t>
            </a:r>
          </a:p>
        </p:txBody>
      </p:sp>
      <p:sp>
        <p:nvSpPr>
          <p:cNvPr id="52" name="Прямоугольник 51"/>
          <p:cNvSpPr/>
          <p:nvPr/>
        </p:nvSpPr>
        <p:spPr>
          <a:xfrm rot="16200000">
            <a:off x="-236320" y="5228908"/>
            <a:ext cx="2096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6 500 - 8 500 чел.</a:t>
            </a:r>
            <a:endParaRPr lang="ru-RU" sz="1600" dirty="0">
              <a:solidFill>
                <a:srgbClr val="CA181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385" y="3871764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5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99566" y="4078533"/>
            <a:ext cx="2525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sz="1600" dirty="0">
              <a:solidFill>
                <a:srgbClr val="318D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8499" y="4398668"/>
            <a:ext cx="2248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0" defTabSz="1066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Брединский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Верхнеуральский</a:t>
            </a:r>
          </a:p>
          <a:p>
            <a:pPr marL="228600" lvl="0" indent="0" defTabSz="1066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Еткульский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0" defTabSz="1066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Каслинский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0" defTabSz="1066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Катав-Ивановский</a:t>
            </a:r>
          </a:p>
          <a:p>
            <a:pPr marL="228600" lvl="0" indent="0" defTabSz="1066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Кунашакский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0" indent="0" defTabSz="1066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Троицкий</a:t>
            </a:r>
          </a:p>
          <a:p>
            <a:pPr marL="228600" lvl="0" indent="0" defTabSz="1066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Увельский</a:t>
            </a:r>
          </a:p>
          <a:p>
            <a:pPr marL="228600" lvl="0" indent="0" defTabSz="1066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Чебаркульский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 rot="16200000">
            <a:off x="3030402" y="5199760"/>
            <a:ext cx="2096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6 500 чел.</a:t>
            </a:r>
            <a:endParaRPr lang="ru-RU" sz="1600" dirty="0">
              <a:solidFill>
                <a:srgbClr val="CA181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794004" y="388882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5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70791" y="4118741"/>
            <a:ext cx="2525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районы</a:t>
            </a:r>
            <a:endParaRPr lang="ru-RU" sz="1600" dirty="0">
              <a:solidFill>
                <a:srgbClr val="318D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13583" y="4440767"/>
            <a:ext cx="19956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88975">
              <a:defRPr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Варненский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1" defTabSz="688975">
              <a:defRPr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Кизильский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8975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Кусинский</a:t>
            </a:r>
          </a:p>
          <a:p>
            <a:pPr marL="0" lvl="1" defTabSz="688975">
              <a:defRPr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Нагайбакский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8975">
              <a:defRPr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Нязепетровский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8975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Октябрьский</a:t>
            </a:r>
          </a:p>
          <a:p>
            <a:pPr marL="0" lvl="1" defTabSz="688975">
              <a:defRPr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Пластовский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8975">
              <a:defRPr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Уйский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88975">
              <a:defRPr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Чесменский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085476" y="3467946"/>
            <a:ext cx="1284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endParaRPr lang="ru-RU" sz="1600" dirty="0" smtClean="0">
              <a:solidFill>
                <a:srgbClr val="CA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</a:t>
            </a:r>
            <a:endParaRPr lang="ru-RU" sz="1600" dirty="0">
              <a:solidFill>
                <a:srgbClr val="CA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54540" y="3470720"/>
            <a:ext cx="1284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</a:t>
            </a:r>
            <a:endParaRPr lang="ru-RU" sz="1600" dirty="0">
              <a:solidFill>
                <a:srgbClr val="CA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64232" y="3658607"/>
            <a:ext cx="1284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</a:t>
            </a:r>
            <a:endParaRPr lang="ru-RU" sz="1600" dirty="0">
              <a:solidFill>
                <a:srgbClr val="CA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49845" y="6088296"/>
            <a:ext cx="1284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</a:t>
            </a:r>
            <a:endParaRPr lang="ru-RU" sz="1600" dirty="0">
              <a:solidFill>
                <a:srgbClr val="CA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045801" y="6111446"/>
            <a:ext cx="12845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</a:p>
          <a:p>
            <a:pPr algn="ctr"/>
            <a:r>
              <a:rPr lang="ru-RU" sz="1600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территорий</a:t>
            </a:r>
            <a:endParaRPr lang="ru-RU" sz="1600" dirty="0">
              <a:solidFill>
                <a:srgbClr val="CA18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9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75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25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25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2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" grpId="0" animBg="1"/>
      <p:bldP spid="2" grpId="0"/>
      <p:bldP spid="3" grpId="0"/>
      <p:bldP spid="4" grpId="0"/>
      <p:bldP spid="6" grpId="0"/>
      <p:bldP spid="11" grpId="0"/>
      <p:bldP spid="43" grpId="0"/>
      <p:bldP spid="44" grpId="0"/>
      <p:bldP spid="45" grpId="0"/>
      <p:bldP spid="46" grpId="0"/>
      <p:bldP spid="47" grpId="0"/>
      <p:bldP spid="51" grpId="0"/>
      <p:bldP spid="12" grpId="0"/>
      <p:bldP spid="52" grpId="0"/>
      <p:bldP spid="53" grpId="0"/>
      <p:bldP spid="62" grpId="0"/>
      <p:bldP spid="13" grpId="0"/>
      <p:bldP spid="64" grpId="0"/>
      <p:bldP spid="65" grpId="0"/>
      <p:bldP spid="66" grpId="0"/>
      <p:bldP spid="14" grpId="0"/>
      <p:bldP spid="18" grpId="0"/>
      <p:bldP spid="54" grpId="0"/>
      <p:bldP spid="55" grpId="0"/>
      <p:bldP spid="56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53307" y="1517016"/>
            <a:ext cx="6508248" cy="752474"/>
            <a:chOff x="416427" y="1476376"/>
            <a:chExt cx="6508248" cy="752474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1154113" y="1476376"/>
              <a:ext cx="5770562" cy="75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 smtClean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Доля детей первой и второй групп здоровья </a:t>
              </a:r>
            </a:p>
            <a:p>
              <a:pPr algn="l">
                <a:defRPr/>
              </a:pPr>
              <a:r>
                <a:rPr lang="ru-RU" sz="2000" dirty="0" smtClean="0"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в общей численности обучающихся в ОУ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416427" y="1497303"/>
              <a:ext cx="720000" cy="720000"/>
              <a:chOff x="5721852" y="4011903"/>
              <a:chExt cx="720000" cy="720000"/>
            </a:xfrm>
          </p:grpSpPr>
          <p:grpSp>
            <p:nvGrpSpPr>
              <p:cNvPr id="35" name="Группа 132"/>
              <p:cNvGrpSpPr/>
              <p:nvPr/>
            </p:nvGrpSpPr>
            <p:grpSpPr>
              <a:xfrm>
                <a:off x="5721852" y="4011903"/>
                <a:ext cx="720000" cy="720000"/>
                <a:chOff x="717415" y="4809626"/>
                <a:chExt cx="1649413" cy="1646238"/>
              </a:xfrm>
            </p:grpSpPr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820603" y="4912814"/>
                  <a:ext cx="1439862" cy="14239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1C24"/>
                    </a:gs>
                    <a:gs pos="100000">
                      <a:srgbClr val="CA181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  <a:ex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Oval 21"/>
                <p:cNvSpPr>
                  <a:spLocks noChangeArrowheads="1"/>
                </p:cNvSpPr>
                <p:nvPr/>
              </p:nvSpPr>
              <p:spPr bwMode="black">
                <a:xfrm>
                  <a:off x="717415" y="4809626"/>
                  <a:ext cx="1649413" cy="1646238"/>
                </a:xfrm>
                <a:prstGeom prst="ellips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5826308" y="4038425"/>
                <a:ext cx="556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ru-RU" sz="28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заголовок"/>
          <p:cNvSpPr txBox="1"/>
          <p:nvPr/>
        </p:nvSpPr>
        <p:spPr>
          <a:xfrm>
            <a:off x="247651" y="848380"/>
            <a:ext cx="508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</a:t>
            </a:r>
            <a:endParaRPr lang="ru-RU" sz="2700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3948545"/>
            <a:ext cx="5029200" cy="405246"/>
            <a:chOff x="-1" y="3948545"/>
            <a:chExt cx="5029200" cy="405246"/>
          </a:xfrm>
        </p:grpSpPr>
        <p:sp>
          <p:nvSpPr>
            <p:cNvPr id="95" name="Прямоугольник 94"/>
            <p:cNvSpPr/>
            <p:nvPr/>
          </p:nvSpPr>
          <p:spPr>
            <a:xfrm rot="5400000">
              <a:off x="2311976" y="1636568"/>
              <a:ext cx="405246" cy="502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11991" y="3971009"/>
              <a:ext cx="48156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Муниципалитеты с наибольшим значением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Стрелка вверх 56"/>
          <p:cNvSpPr/>
          <p:nvPr/>
        </p:nvSpPr>
        <p:spPr>
          <a:xfrm>
            <a:off x="2247901" y="2524124"/>
            <a:ext cx="428624" cy="619126"/>
          </a:xfrm>
          <a:prstGeom prst="upArrow">
            <a:avLst/>
          </a:prstGeom>
          <a:solidFill>
            <a:srgbClr val="62B3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10800000">
            <a:off x="2590801" y="2847973"/>
            <a:ext cx="428624" cy="619126"/>
          </a:xfrm>
          <a:prstGeom prst="upArrow">
            <a:avLst/>
          </a:prstGeom>
          <a:solidFill>
            <a:srgbClr val="CA18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90575" y="2565986"/>
            <a:ext cx="1831677" cy="904190"/>
            <a:chOff x="790575" y="2565986"/>
            <a:chExt cx="1831677" cy="904190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790575" y="3131622"/>
              <a:ext cx="18316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alt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муниципалитета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784335" y="2565986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318DAD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sz="4800" b="1" dirty="0">
                <a:solidFill>
                  <a:srgbClr val="318DAD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37104" y="2712522"/>
            <a:ext cx="1923281" cy="946755"/>
            <a:chOff x="2937104" y="2712522"/>
            <a:chExt cx="1923281" cy="946755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993656" y="2712522"/>
              <a:ext cx="18667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alt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муниципалитетов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937104" y="2889836"/>
              <a:ext cx="81304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CA181F"/>
                  </a:solidFill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38100" y="2712522"/>
            <a:ext cx="183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1400" dirty="0" smtClean="0">
                <a:solidFill>
                  <a:srgbClr val="318DAD"/>
                </a:solidFill>
                <a:latin typeface="Arial" pitchFamily="34" charset="0"/>
                <a:cs typeface="Arial" pitchFamily="34" charset="0"/>
              </a:rPr>
              <a:t> положительная динамика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648075" y="2966701"/>
            <a:ext cx="183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4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отрицательная</a:t>
            </a:r>
          </a:p>
          <a:p>
            <a:pPr lvl="0"/>
            <a:r>
              <a:rPr lang="ru-RU" altLang="ru-RU" sz="14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динамика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379909" y="4165757"/>
            <a:ext cx="686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400" b="1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070728" y="2471204"/>
            <a:ext cx="3869099" cy="4023006"/>
            <a:chOff x="5070728" y="2471204"/>
            <a:chExt cx="3869099" cy="402300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070728" y="521833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ru-RU" sz="3600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295322" y="5561134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ru-RU" sz="36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11825" y="584787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ru-RU" sz="3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956" t="40144" r="20058" b="13317"/>
            <a:stretch/>
          </p:blipFill>
          <p:spPr>
            <a:xfrm>
              <a:off x="7652129" y="3859340"/>
              <a:ext cx="1111169" cy="1815876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761" t="16673" r="39044" b="18657"/>
            <a:stretch/>
          </p:blipFill>
          <p:spPr>
            <a:xfrm>
              <a:off x="6587258" y="2943589"/>
              <a:ext cx="1064871" cy="2523281"/>
            </a:xfrm>
            <a:prstGeom prst="rect">
              <a:avLst/>
            </a:prstGeom>
          </p:spPr>
        </p:pic>
        <p:pic>
          <p:nvPicPr>
            <p:cNvPr id="78" name="Рисунок 7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578" t="14893" r="57832" b="23700"/>
            <a:stretch/>
          </p:blipFill>
          <p:spPr>
            <a:xfrm>
              <a:off x="5464513" y="2874141"/>
              <a:ext cx="1088021" cy="239595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464513" y="2471204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A8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71,67%</a:t>
              </a:r>
              <a:endParaRPr lang="ru-RU" sz="2400" dirty="0">
                <a:solidFill>
                  <a:srgbClr val="A8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51700" y="2489041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318D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73,16%</a:t>
              </a:r>
              <a:endParaRPr lang="ru-RU" sz="2400" dirty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10003" y="3413007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65,65%</a:t>
              </a:r>
              <a:endParaRPr lang="ru-RU" sz="2400" dirty="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-1" y="4460103"/>
            <a:ext cx="4347373" cy="2230711"/>
            <a:chOff x="-1" y="4460103"/>
            <a:chExt cx="4347373" cy="2230711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391661" y="4539538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87,00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91661" y="4943039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85,00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391661" y="5371323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83,70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391661" y="5823109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82,70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391661" y="6229149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82,20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4725917"/>
              <a:ext cx="3354594" cy="144000"/>
              <a:chOff x="518159" y="4831421"/>
              <a:chExt cx="3354594" cy="144000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518159" y="4916805"/>
                <a:ext cx="323623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Овал 5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-1" y="5119913"/>
              <a:ext cx="3344204" cy="144000"/>
              <a:chOff x="528549" y="4831421"/>
              <a:chExt cx="3344204" cy="144000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528549" y="4916805"/>
                <a:ext cx="322584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Овал 54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-1" y="5555375"/>
              <a:ext cx="3340265" cy="144000"/>
              <a:chOff x="532488" y="4831421"/>
              <a:chExt cx="3340265" cy="144000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532488" y="4916805"/>
                <a:ext cx="3221902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Овал 69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-1" y="5974502"/>
              <a:ext cx="3354594" cy="144000"/>
              <a:chOff x="518159" y="4831421"/>
              <a:chExt cx="3354594" cy="144000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518159" y="4916805"/>
                <a:ext cx="323623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Овал 72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-1" y="6409964"/>
              <a:ext cx="3350655" cy="144000"/>
              <a:chOff x="522098" y="4831421"/>
              <a:chExt cx="3350655" cy="144000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22098" y="4916805"/>
                <a:ext cx="3232292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Овал 75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579405" y="4460103"/>
              <a:ext cx="2284945" cy="338554"/>
              <a:chOff x="579405" y="4460103"/>
              <a:chExt cx="2284945" cy="338554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832319" y="4460103"/>
                <a:ext cx="20320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Октябрьский район</a:t>
                </a:r>
              </a:p>
            </p:txBody>
          </p:sp>
          <p:pic>
            <p:nvPicPr>
              <p:cNvPr id="58370" name="Picture 2" descr="http://mitis74.eps74.ru/Storage/Image/Map74Unit/Article/src/119/100px-rus_oktyabrskiy_rayon_chelyabinskaya_oblast_coa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405" y="4496581"/>
                <a:ext cx="199468" cy="2493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579405" y="4846466"/>
              <a:ext cx="2210501" cy="338554"/>
              <a:chOff x="579405" y="4846466"/>
              <a:chExt cx="2210501" cy="338554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832319" y="4846466"/>
                <a:ext cx="19575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Чесменский район</a:t>
                </a:r>
              </a:p>
            </p:txBody>
          </p:sp>
          <p:pic>
            <p:nvPicPr>
              <p:cNvPr id="58372" name="Picture 4" descr="http://mitis74.eps74.ru/Storage/Image/Map74Unit/Article/src/127/100px-rus_chesmenskiy_rayon_coa.gif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405" y="4901058"/>
                <a:ext cx="199467" cy="2493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579405" y="5246286"/>
              <a:ext cx="2141188" cy="338554"/>
              <a:chOff x="579405" y="5246286"/>
              <a:chExt cx="2141188" cy="338554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832319" y="5246286"/>
                <a:ext cx="18882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Агаповский</a:t>
                </a: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район</a:t>
                </a:r>
              </a:p>
            </p:txBody>
          </p:sp>
          <p:pic>
            <p:nvPicPr>
              <p:cNvPr id="58374" name="Picture 6" descr="http://mitis74.eps74.ru/Storage/Image/Map74Unit/Article/src/101/100px-coat_of_arms_of_agapovsky_rayon_chelyabinsk_oblast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 xmlns="">
                      <a14:imgLayer r:embed="rId9">
                        <a14:imgEffect>
                          <a14:backgroundRemoval t="0" b="99225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405" y="5314049"/>
                <a:ext cx="193283" cy="2493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564165" y="5703887"/>
              <a:ext cx="1224441" cy="338554"/>
              <a:chOff x="564165" y="5703887"/>
              <a:chExt cx="1224441" cy="338554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832319" y="5703887"/>
                <a:ext cx="9562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Миасс</a:t>
                </a:r>
              </a:p>
            </p:txBody>
          </p:sp>
          <p:pic>
            <p:nvPicPr>
              <p:cNvPr id="58376" name="Picture 8" descr="http://mitis74.eps74.ru/Storage/Image/Map74Unit/Article/src/135/74_miass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165" y="5726467"/>
                <a:ext cx="227703" cy="2493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587025" y="6118300"/>
              <a:ext cx="2580805" cy="338554"/>
              <a:chOff x="587025" y="6118300"/>
              <a:chExt cx="2580805" cy="338554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832319" y="6118300"/>
                <a:ext cx="233551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Еманжелинский</a:t>
                </a: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район</a:t>
                </a:r>
              </a:p>
            </p:txBody>
          </p:sp>
          <p:pic>
            <p:nvPicPr>
              <p:cNvPr id="58378" name="Picture 10" descr="http://mitis74.eps74.ru/Storage/Image/Map74Unit/Article/src/107/100px-coat_of_arms_of_emanzhelinsk_chelyabinsk_oblast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7025" y="6151485"/>
                <a:ext cx="197886" cy="2493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xmlns="" val="279793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3" grpId="0"/>
      <p:bldP spid="64" grpId="0"/>
      <p:bldP spid="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53307" y="1517016"/>
            <a:ext cx="7581776" cy="752474"/>
            <a:chOff x="416427" y="1476376"/>
            <a:chExt cx="7581776" cy="752474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1154113" y="1476376"/>
              <a:ext cx="6844090" cy="75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Доля детей в возрасте 5-18 лет, получающих услуги </a:t>
              </a:r>
            </a:p>
            <a:p>
              <a:pPr algn="l"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по дополнительному образованию в организациях ДОД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416427" y="1497303"/>
              <a:ext cx="720000" cy="720000"/>
              <a:chOff x="5721852" y="4011903"/>
              <a:chExt cx="720000" cy="720000"/>
            </a:xfrm>
          </p:grpSpPr>
          <p:grpSp>
            <p:nvGrpSpPr>
              <p:cNvPr id="35" name="Группа 132"/>
              <p:cNvGrpSpPr/>
              <p:nvPr/>
            </p:nvGrpSpPr>
            <p:grpSpPr>
              <a:xfrm>
                <a:off x="5721852" y="4011903"/>
                <a:ext cx="720000" cy="720000"/>
                <a:chOff x="717415" y="4809626"/>
                <a:chExt cx="1649413" cy="1646238"/>
              </a:xfrm>
            </p:grpSpPr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820603" y="4912814"/>
                  <a:ext cx="1439862" cy="14239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1C24"/>
                    </a:gs>
                    <a:gs pos="100000">
                      <a:srgbClr val="CA181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  <a:ex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Oval 21"/>
                <p:cNvSpPr>
                  <a:spLocks noChangeArrowheads="1"/>
                </p:cNvSpPr>
                <p:nvPr/>
              </p:nvSpPr>
              <p:spPr bwMode="black">
                <a:xfrm>
                  <a:off x="717415" y="4809626"/>
                  <a:ext cx="1649413" cy="1646238"/>
                </a:xfrm>
                <a:prstGeom prst="ellips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5805760" y="4038425"/>
                <a:ext cx="5565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800" b="1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ru-RU" sz="28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заголовок"/>
          <p:cNvSpPr txBox="1"/>
          <p:nvPr/>
        </p:nvSpPr>
        <p:spPr>
          <a:xfrm>
            <a:off x="247651" y="848380"/>
            <a:ext cx="508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</a:t>
            </a:r>
            <a:endParaRPr lang="ru-RU" sz="2700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3948545"/>
            <a:ext cx="5029200" cy="405246"/>
            <a:chOff x="-1" y="3948545"/>
            <a:chExt cx="5029200" cy="405246"/>
          </a:xfrm>
        </p:grpSpPr>
        <p:sp>
          <p:nvSpPr>
            <p:cNvPr id="95" name="Прямоугольник 94"/>
            <p:cNvSpPr/>
            <p:nvPr/>
          </p:nvSpPr>
          <p:spPr>
            <a:xfrm rot="5400000">
              <a:off x="2311976" y="1636568"/>
              <a:ext cx="405246" cy="502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11991" y="3971009"/>
              <a:ext cx="481560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Муниципалитеты с наибольшим значением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Стрелка вверх 56"/>
          <p:cNvSpPr/>
          <p:nvPr/>
        </p:nvSpPr>
        <p:spPr>
          <a:xfrm>
            <a:off x="2247901" y="2524124"/>
            <a:ext cx="428624" cy="619126"/>
          </a:xfrm>
          <a:prstGeom prst="upArrow">
            <a:avLst/>
          </a:prstGeom>
          <a:solidFill>
            <a:srgbClr val="62B3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10800000">
            <a:off x="2590801" y="2847973"/>
            <a:ext cx="428624" cy="619126"/>
          </a:xfrm>
          <a:prstGeom prst="upArrow">
            <a:avLst/>
          </a:prstGeom>
          <a:solidFill>
            <a:srgbClr val="CA18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3535" y="2565986"/>
            <a:ext cx="2088717" cy="883642"/>
            <a:chOff x="533535" y="2565986"/>
            <a:chExt cx="2088717" cy="88364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33535" y="3111074"/>
              <a:ext cx="20887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alt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муниципалитетов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486389" y="2565986"/>
              <a:ext cx="81304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3289A8"/>
                  </a:solidFill>
                  <a:latin typeface="Arial" pitchFamily="34" charset="0"/>
                  <a:cs typeface="Arial" pitchFamily="34" charset="0"/>
                </a:rPr>
                <a:t>3</a:t>
              </a:r>
              <a:r>
                <a:rPr lang="en-US" altLang="ru-RU" sz="4400" b="1" dirty="0" smtClean="0">
                  <a:solidFill>
                    <a:srgbClr val="3289A8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4800" b="1" dirty="0">
                <a:solidFill>
                  <a:srgbClr val="3289A8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37104" y="2722796"/>
            <a:ext cx="1814277" cy="936481"/>
            <a:chOff x="2937104" y="2722796"/>
            <a:chExt cx="1814277" cy="936481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993656" y="2722796"/>
              <a:ext cx="175772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alt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муниципалитета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937104" y="2889836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CA181F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-198202" y="2691974"/>
            <a:ext cx="183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1400" dirty="0" smtClean="0">
                <a:solidFill>
                  <a:srgbClr val="3289A8"/>
                </a:solidFill>
                <a:latin typeface="Arial" pitchFamily="34" charset="0"/>
                <a:cs typeface="Arial" pitchFamily="34" charset="0"/>
              </a:rPr>
              <a:t> положительная динамика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288485" y="2956427"/>
            <a:ext cx="183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4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отрицательная</a:t>
            </a:r>
          </a:p>
          <a:p>
            <a:pPr lvl="0"/>
            <a:r>
              <a:rPr lang="ru-RU" altLang="ru-RU" sz="14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динамика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379909" y="4165757"/>
            <a:ext cx="686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400" b="1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1" y="4460103"/>
            <a:ext cx="4347373" cy="2230711"/>
            <a:chOff x="-1" y="4460103"/>
            <a:chExt cx="4347373" cy="2230711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391661" y="4539538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99,31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91661" y="4943039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90,02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391661" y="5371323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86,51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391661" y="5823109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80,02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391661" y="6229149"/>
              <a:ext cx="9557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79,82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4725917"/>
              <a:ext cx="3354594" cy="144000"/>
              <a:chOff x="518159" y="4831421"/>
              <a:chExt cx="3354594" cy="144000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518159" y="4916805"/>
                <a:ext cx="323623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Овал 5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-1" y="5119913"/>
              <a:ext cx="3344204" cy="144000"/>
              <a:chOff x="528549" y="4831421"/>
              <a:chExt cx="3344204" cy="144000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528549" y="4916805"/>
                <a:ext cx="322584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Овал 54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-1" y="5555375"/>
              <a:ext cx="3340265" cy="144000"/>
              <a:chOff x="532488" y="4831421"/>
              <a:chExt cx="3340265" cy="144000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532488" y="4916805"/>
                <a:ext cx="3221902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Овал 69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-1" y="5974502"/>
              <a:ext cx="3354594" cy="144000"/>
              <a:chOff x="518159" y="4831421"/>
              <a:chExt cx="3354594" cy="144000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518159" y="4916805"/>
                <a:ext cx="323623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Овал 72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-1" y="6409964"/>
              <a:ext cx="3350655" cy="144000"/>
              <a:chOff x="522098" y="4831421"/>
              <a:chExt cx="3350655" cy="144000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22098" y="4916805"/>
                <a:ext cx="3232292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Овал 75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579405" y="4460103"/>
              <a:ext cx="1752940" cy="338554"/>
              <a:chOff x="579405" y="4460103"/>
              <a:chExt cx="1752940" cy="338554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832319" y="4460103"/>
                <a:ext cx="15000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Трехгорный</a:t>
                </a:r>
              </a:p>
            </p:txBody>
          </p:sp>
          <p:pic>
            <p:nvPicPr>
              <p:cNvPr id="5837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405" y="4498718"/>
                <a:ext cx="199468" cy="2450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580088" y="4846466"/>
              <a:ext cx="1570092" cy="338554"/>
              <a:chOff x="580088" y="4846466"/>
              <a:chExt cx="1570092" cy="338554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832319" y="4846466"/>
                <a:ext cx="131786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</a:t>
                </a:r>
                <a:r>
                  <a:rPr lang="ru-RU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Снежинск</a:t>
                </a:r>
                <a:endParaRPr 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837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80088" y="4901058"/>
                <a:ext cx="198101" cy="2493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579405" y="5246286"/>
              <a:ext cx="2368750" cy="338554"/>
              <a:chOff x="579405" y="5246286"/>
              <a:chExt cx="2368750" cy="338554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832319" y="5246286"/>
                <a:ext cx="21158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Нагайбакский</a:t>
                </a: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район</a:t>
                </a:r>
              </a:p>
            </p:txBody>
          </p:sp>
          <p:pic>
            <p:nvPicPr>
              <p:cNvPr id="58374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405" y="5317915"/>
                <a:ext cx="193283" cy="24160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578512" y="5703887"/>
              <a:ext cx="2232105" cy="338554"/>
              <a:chOff x="578512" y="5703887"/>
              <a:chExt cx="2232105" cy="338554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832319" y="5703887"/>
                <a:ext cx="197829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Верхний Уфалей</a:t>
                </a:r>
              </a:p>
            </p:txBody>
          </p:sp>
          <p:pic>
            <p:nvPicPr>
              <p:cNvPr id="58376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8512" y="5726467"/>
                <a:ext cx="199010" cy="2493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587025" y="6118300"/>
              <a:ext cx="1446841" cy="338554"/>
              <a:chOff x="587025" y="6118300"/>
              <a:chExt cx="1446841" cy="338554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832319" y="6118300"/>
                <a:ext cx="120154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Кыштым</a:t>
                </a:r>
              </a:p>
            </p:txBody>
          </p:sp>
          <p:pic>
            <p:nvPicPr>
              <p:cNvPr id="58378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87025" y="6153896"/>
                <a:ext cx="197886" cy="24451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5070728" y="2691974"/>
            <a:ext cx="3859809" cy="3802236"/>
            <a:chOff x="5070728" y="2691974"/>
            <a:chExt cx="3859809" cy="3802236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070728" y="521833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ru-RU" sz="3600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295322" y="5561134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ru-RU" sz="36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11825" y="584787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ru-RU" sz="3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478720" y="3121239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A8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35,78%</a:t>
              </a:r>
              <a:endParaRPr lang="ru-RU" sz="2400" dirty="0">
                <a:solidFill>
                  <a:srgbClr val="A8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566051" y="3203119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3289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37,14%</a:t>
              </a:r>
              <a:endParaRPr lang="ru-RU" sz="2400" dirty="0">
                <a:solidFill>
                  <a:srgbClr val="3289A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00713" y="2691974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57,70%</a:t>
              </a:r>
              <a:endParaRPr lang="ru-RU" sz="2400" dirty="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048" t="17860" r="20848" b="13321"/>
            <a:stretch/>
          </p:blipFill>
          <p:spPr>
            <a:xfrm>
              <a:off x="7670445" y="2987464"/>
              <a:ext cx="1059543" cy="2685143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449" t="33484" r="39448" b="18529"/>
            <a:stretch/>
          </p:blipFill>
          <p:spPr>
            <a:xfrm>
              <a:off x="6581874" y="3597064"/>
              <a:ext cx="1059543" cy="1872343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849" t="28277" r="57799" b="22620"/>
            <a:stretch/>
          </p:blipFill>
          <p:spPr>
            <a:xfrm>
              <a:off x="5493302" y="3393864"/>
              <a:ext cx="1074057" cy="1915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50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3" grpId="0"/>
      <p:bldP spid="64" grpId="0"/>
      <p:bldP spid="9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53307" y="1517016"/>
            <a:ext cx="7581776" cy="752474"/>
            <a:chOff x="416427" y="1476376"/>
            <a:chExt cx="7581776" cy="752474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1154113" y="1476376"/>
              <a:ext cx="6844090" cy="75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Доля молодежи в возрасте от 18 до 29 лет, совершивших преступления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416427" y="1497303"/>
              <a:ext cx="720000" cy="720000"/>
              <a:chOff x="5721852" y="4011903"/>
              <a:chExt cx="720000" cy="720000"/>
            </a:xfrm>
          </p:grpSpPr>
          <p:grpSp>
            <p:nvGrpSpPr>
              <p:cNvPr id="35" name="Группа 132"/>
              <p:cNvGrpSpPr/>
              <p:nvPr/>
            </p:nvGrpSpPr>
            <p:grpSpPr>
              <a:xfrm>
                <a:off x="5721852" y="4011903"/>
                <a:ext cx="720000" cy="720000"/>
                <a:chOff x="717415" y="4809626"/>
                <a:chExt cx="1649413" cy="1646238"/>
              </a:xfrm>
            </p:grpSpPr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820603" y="4912814"/>
                  <a:ext cx="1439862" cy="14239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1C24"/>
                    </a:gs>
                    <a:gs pos="100000">
                      <a:srgbClr val="CA181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  <a:ex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Oval 21"/>
                <p:cNvSpPr>
                  <a:spLocks noChangeArrowheads="1"/>
                </p:cNvSpPr>
                <p:nvPr/>
              </p:nvSpPr>
              <p:spPr bwMode="black">
                <a:xfrm>
                  <a:off x="717415" y="4809626"/>
                  <a:ext cx="1649413" cy="1646238"/>
                </a:xfrm>
                <a:prstGeom prst="ellips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5745840" y="4038425"/>
                <a:ext cx="6764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ru-RU" sz="2800" b="1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11</a:t>
                </a:r>
                <a:endParaRPr lang="ru-RU" sz="28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заголовок"/>
          <p:cNvSpPr txBox="1"/>
          <p:nvPr/>
        </p:nvSpPr>
        <p:spPr>
          <a:xfrm>
            <a:off x="247651" y="848380"/>
            <a:ext cx="508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</a:t>
            </a:r>
            <a:endParaRPr lang="ru-RU" sz="2700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3948545"/>
            <a:ext cx="5110524" cy="405246"/>
            <a:chOff x="-1" y="3948545"/>
            <a:chExt cx="5110524" cy="405246"/>
          </a:xfrm>
        </p:grpSpPr>
        <p:sp>
          <p:nvSpPr>
            <p:cNvPr id="95" name="Прямоугольник 94"/>
            <p:cNvSpPr/>
            <p:nvPr/>
          </p:nvSpPr>
          <p:spPr>
            <a:xfrm rot="5400000">
              <a:off x="2311976" y="1636568"/>
              <a:ext cx="405246" cy="502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11991" y="3971009"/>
              <a:ext cx="49985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Муниципалитеты с наименьшим значением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Стрелка вверх 56"/>
          <p:cNvSpPr/>
          <p:nvPr/>
        </p:nvSpPr>
        <p:spPr>
          <a:xfrm>
            <a:off x="2247901" y="2524124"/>
            <a:ext cx="428624" cy="619126"/>
          </a:xfrm>
          <a:prstGeom prst="upArrow">
            <a:avLst/>
          </a:prstGeom>
          <a:solidFill>
            <a:srgbClr val="62B3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10800000">
            <a:off x="2590801" y="2847973"/>
            <a:ext cx="428624" cy="619126"/>
          </a:xfrm>
          <a:prstGeom prst="upArrow">
            <a:avLst/>
          </a:prstGeom>
          <a:solidFill>
            <a:srgbClr val="CA18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3535" y="2565986"/>
            <a:ext cx="2088717" cy="883642"/>
            <a:chOff x="533535" y="2565986"/>
            <a:chExt cx="2088717" cy="88364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33535" y="3111074"/>
              <a:ext cx="20887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alt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муниципалитетов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25431" y="2565986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3289A8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ru-RU" sz="4800" b="1" dirty="0">
                <a:solidFill>
                  <a:srgbClr val="3289A8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37104" y="2722796"/>
            <a:ext cx="1923281" cy="915933"/>
            <a:chOff x="2937104" y="2722796"/>
            <a:chExt cx="1923281" cy="915933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993656" y="2722796"/>
              <a:ext cx="18667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alt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муниципалитетов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937104" y="2869288"/>
              <a:ext cx="81304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CA181F"/>
                  </a:solidFill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30572" y="2691974"/>
            <a:ext cx="183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1400" dirty="0" smtClean="0">
                <a:solidFill>
                  <a:srgbClr val="3289A8"/>
                </a:solidFill>
                <a:latin typeface="Arial" pitchFamily="34" charset="0"/>
                <a:cs typeface="Arial" pitchFamily="34" charset="0"/>
              </a:rPr>
              <a:t> положительная динамика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637801" y="2946153"/>
            <a:ext cx="183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4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отрицательная</a:t>
            </a:r>
          </a:p>
          <a:p>
            <a:pPr lvl="0"/>
            <a:r>
              <a:rPr lang="ru-RU" altLang="ru-RU" sz="14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динамика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379909" y="4165757"/>
            <a:ext cx="686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400" b="1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1" y="4460103"/>
            <a:ext cx="4175851" cy="2230711"/>
            <a:chOff x="-1" y="4460103"/>
            <a:chExt cx="4175851" cy="2230711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391661" y="4539538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0,78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91661" y="4943039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1,14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391661" y="5371323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1,30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391661" y="5823109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1,70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391661" y="6229149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1,81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4725917"/>
              <a:ext cx="3354594" cy="144000"/>
              <a:chOff x="518159" y="4831421"/>
              <a:chExt cx="3354594" cy="144000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518159" y="4916805"/>
                <a:ext cx="323623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Овал 5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-1" y="5119913"/>
              <a:ext cx="3344204" cy="144000"/>
              <a:chOff x="528549" y="4831421"/>
              <a:chExt cx="3344204" cy="144000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528549" y="4916805"/>
                <a:ext cx="322584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Овал 54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-1" y="5555375"/>
              <a:ext cx="3340265" cy="144000"/>
              <a:chOff x="532488" y="4831421"/>
              <a:chExt cx="3340265" cy="144000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532488" y="4916805"/>
                <a:ext cx="3221902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Овал 69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-1" y="5974502"/>
              <a:ext cx="3354594" cy="144000"/>
              <a:chOff x="518159" y="4831421"/>
              <a:chExt cx="3354594" cy="144000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518159" y="4916805"/>
                <a:ext cx="323623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Овал 72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-1" y="6409964"/>
              <a:ext cx="3350655" cy="144000"/>
              <a:chOff x="522098" y="4831421"/>
              <a:chExt cx="3350655" cy="144000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22098" y="4916805"/>
                <a:ext cx="3232292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Овал 75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579405" y="4460103"/>
              <a:ext cx="1752940" cy="338554"/>
              <a:chOff x="579405" y="4460103"/>
              <a:chExt cx="1752940" cy="338554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832319" y="4460103"/>
                <a:ext cx="15000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Трехгорный</a:t>
                </a:r>
              </a:p>
            </p:txBody>
          </p:sp>
          <p:pic>
            <p:nvPicPr>
              <p:cNvPr id="5837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405" y="4498718"/>
                <a:ext cx="199468" cy="2450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585233" y="4846466"/>
              <a:ext cx="1269995" cy="338554"/>
              <a:chOff x="585233" y="4846466"/>
              <a:chExt cx="1269995" cy="338554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832319" y="4846466"/>
                <a:ext cx="10229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Озерск</a:t>
                </a:r>
              </a:p>
            </p:txBody>
          </p:sp>
          <p:pic>
            <p:nvPicPr>
              <p:cNvPr id="5837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85233" y="4901058"/>
                <a:ext cx="187810" cy="2493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579627" y="5246286"/>
              <a:ext cx="2038758" cy="338554"/>
              <a:chOff x="579627" y="5246286"/>
              <a:chExt cx="2038758" cy="338554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832319" y="5246286"/>
                <a:ext cx="17860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Локомотивный</a:t>
                </a:r>
              </a:p>
            </p:txBody>
          </p:sp>
          <p:pic>
            <p:nvPicPr>
              <p:cNvPr id="58374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27" y="5317915"/>
                <a:ext cx="192839" cy="24160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578512" y="5703887"/>
              <a:ext cx="1616872" cy="338554"/>
              <a:chOff x="578512" y="5703887"/>
              <a:chExt cx="1616872" cy="338554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832319" y="5703887"/>
                <a:ext cx="13630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Челябинск</a:t>
                </a:r>
              </a:p>
            </p:txBody>
          </p:sp>
          <p:pic>
            <p:nvPicPr>
              <p:cNvPr id="58376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8512" y="5728183"/>
                <a:ext cx="199010" cy="245903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588832" y="6118300"/>
              <a:ext cx="1526082" cy="338554"/>
              <a:chOff x="588832" y="6118300"/>
              <a:chExt cx="1526082" cy="338554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832319" y="6118300"/>
                <a:ext cx="1282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</a:t>
                </a:r>
                <a:r>
                  <a:rPr lang="ru-RU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Снежинск</a:t>
                </a:r>
                <a:endParaRPr 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8378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88832" y="6153896"/>
                <a:ext cx="194271" cy="24451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5070728" y="2416028"/>
            <a:ext cx="3765071" cy="4078182"/>
            <a:chOff x="5070728" y="2416028"/>
            <a:chExt cx="3765071" cy="4078182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070728" y="521833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ru-RU" sz="3600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295322" y="5561134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ru-RU" sz="36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11825" y="584787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ru-RU" sz="3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09018" y="2594913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A8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2,07%</a:t>
              </a:r>
              <a:endParaRPr lang="ru-RU" sz="2400" dirty="0">
                <a:solidFill>
                  <a:srgbClr val="A8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67321" y="2416028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3289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2,38%</a:t>
              </a:r>
              <a:endParaRPr lang="ru-RU" sz="2400" dirty="0">
                <a:solidFill>
                  <a:srgbClr val="3289A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77496" y="2746452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2,30%</a:t>
              </a:r>
              <a:endParaRPr lang="ru-RU" sz="2400" dirty="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740" t="22299" r="21412" b="12231"/>
            <a:stretch/>
          </p:blipFill>
          <p:spPr>
            <a:xfrm>
              <a:off x="7587234" y="3169457"/>
              <a:ext cx="1103085" cy="2554515"/>
            </a:xfrm>
            <a:prstGeom prst="rect">
              <a:avLst/>
            </a:prstGeom>
          </p:spPr>
        </p:pic>
        <p:pic>
          <p:nvPicPr>
            <p:cNvPr id="79" name="Рисунок 7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628" t="13371" r="39020" b="15951"/>
            <a:stretch/>
          </p:blipFill>
          <p:spPr>
            <a:xfrm>
              <a:off x="6585748" y="2821114"/>
              <a:ext cx="1074057" cy="2757716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781" t="17835" r="57124" b="23390"/>
            <a:stretch/>
          </p:blipFill>
          <p:spPr>
            <a:xfrm>
              <a:off x="5482663" y="2995286"/>
              <a:ext cx="1117600" cy="2293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14353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3" grpId="0"/>
      <p:bldP spid="64" grpId="0"/>
      <p:bldP spid="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53307" y="1517016"/>
            <a:ext cx="7581776" cy="752474"/>
            <a:chOff x="416427" y="1476376"/>
            <a:chExt cx="7581776" cy="752474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 bwMode="auto">
            <a:xfrm>
              <a:off x="1154113" y="1476376"/>
              <a:ext cx="6844090" cy="75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l">
                <a:defRPr/>
              </a:pP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Доля безработной молодежи в возрасте от 18 до 29 лет, зарегистрированной на бирже труда</a:t>
              </a:r>
            </a:p>
          </p:txBody>
        </p:sp>
        <p:grpSp>
          <p:nvGrpSpPr>
            <p:cNvPr id="33" name="Группа 32"/>
            <p:cNvGrpSpPr/>
            <p:nvPr/>
          </p:nvGrpSpPr>
          <p:grpSpPr>
            <a:xfrm>
              <a:off x="416427" y="1497303"/>
              <a:ext cx="720000" cy="720000"/>
              <a:chOff x="5721852" y="4011903"/>
              <a:chExt cx="720000" cy="720000"/>
            </a:xfrm>
          </p:grpSpPr>
          <p:grpSp>
            <p:nvGrpSpPr>
              <p:cNvPr id="35" name="Группа 132"/>
              <p:cNvGrpSpPr/>
              <p:nvPr/>
            </p:nvGrpSpPr>
            <p:grpSpPr>
              <a:xfrm>
                <a:off x="5721852" y="4011903"/>
                <a:ext cx="720000" cy="720000"/>
                <a:chOff x="717415" y="4809626"/>
                <a:chExt cx="1649413" cy="1646238"/>
              </a:xfrm>
            </p:grpSpPr>
            <p:sp>
              <p:nvSpPr>
                <p:cNvPr id="37" name="Oval 18"/>
                <p:cNvSpPr>
                  <a:spLocks noChangeArrowheads="1"/>
                </p:cNvSpPr>
                <p:nvPr/>
              </p:nvSpPr>
              <p:spPr bwMode="gray">
                <a:xfrm>
                  <a:off x="820603" y="4912814"/>
                  <a:ext cx="1439862" cy="14239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1C24"/>
                    </a:gs>
                    <a:gs pos="100000">
                      <a:srgbClr val="CA181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  <a:ex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" name="Oval 21"/>
                <p:cNvSpPr>
                  <a:spLocks noChangeArrowheads="1"/>
                </p:cNvSpPr>
                <p:nvPr/>
              </p:nvSpPr>
              <p:spPr bwMode="black">
                <a:xfrm>
                  <a:off x="717415" y="4809626"/>
                  <a:ext cx="1649413" cy="1646238"/>
                </a:xfrm>
                <a:prstGeom prst="ellips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5739236" y="4038425"/>
                <a:ext cx="6896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ru-RU" sz="2800" b="1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ru-RU" sz="28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9" name="заголовок"/>
          <p:cNvSpPr txBox="1"/>
          <p:nvPr/>
        </p:nvSpPr>
        <p:spPr>
          <a:xfrm>
            <a:off x="247651" y="848380"/>
            <a:ext cx="508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</a:t>
            </a:r>
            <a:endParaRPr lang="ru-RU" sz="2700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1" y="3948545"/>
            <a:ext cx="5179194" cy="405246"/>
            <a:chOff x="-1" y="3948545"/>
            <a:chExt cx="5179194" cy="405246"/>
          </a:xfrm>
        </p:grpSpPr>
        <p:sp>
          <p:nvSpPr>
            <p:cNvPr id="95" name="Прямоугольник 94"/>
            <p:cNvSpPr/>
            <p:nvPr/>
          </p:nvSpPr>
          <p:spPr>
            <a:xfrm rot="5400000">
              <a:off x="2311976" y="1636568"/>
              <a:ext cx="405246" cy="502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11991" y="3971009"/>
              <a:ext cx="50672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Муниципалитеты с наименьшим значением</a:t>
              </a:r>
              <a:endParaRPr lang="ru-RU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Стрелка вверх 56"/>
          <p:cNvSpPr/>
          <p:nvPr/>
        </p:nvSpPr>
        <p:spPr>
          <a:xfrm>
            <a:off x="2247901" y="2524124"/>
            <a:ext cx="428624" cy="619126"/>
          </a:xfrm>
          <a:prstGeom prst="upArrow">
            <a:avLst/>
          </a:prstGeom>
          <a:solidFill>
            <a:srgbClr val="62B3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верх 57"/>
          <p:cNvSpPr/>
          <p:nvPr/>
        </p:nvSpPr>
        <p:spPr>
          <a:xfrm rot="10800000">
            <a:off x="2590801" y="2847973"/>
            <a:ext cx="428624" cy="619126"/>
          </a:xfrm>
          <a:prstGeom prst="upArrow">
            <a:avLst/>
          </a:prstGeom>
          <a:solidFill>
            <a:srgbClr val="CA181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533535" y="2565986"/>
            <a:ext cx="2088717" cy="883642"/>
            <a:chOff x="533535" y="2565986"/>
            <a:chExt cx="2088717" cy="883642"/>
          </a:xfrm>
        </p:grpSpPr>
        <p:sp>
          <p:nvSpPr>
            <p:cNvPr id="59" name="Прямоугольник 58"/>
            <p:cNvSpPr/>
            <p:nvPr/>
          </p:nvSpPr>
          <p:spPr>
            <a:xfrm>
              <a:off x="533535" y="3111074"/>
              <a:ext cx="208871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/>
              <a:r>
                <a:rPr lang="ru-RU" alt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муниципалитетов</a:t>
              </a: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1825431" y="2565986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3289A8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ru-RU" sz="4800" b="1" dirty="0">
                <a:solidFill>
                  <a:srgbClr val="3289A8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937104" y="2722796"/>
            <a:ext cx="1923281" cy="915933"/>
            <a:chOff x="2937104" y="2722796"/>
            <a:chExt cx="1923281" cy="915933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2993656" y="2722796"/>
              <a:ext cx="186672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alt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муниципалитетов</a:t>
              </a: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2937104" y="2869288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CA181F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01544" y="2691974"/>
            <a:ext cx="183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altLang="ru-RU" sz="1400" dirty="0" smtClean="0">
                <a:solidFill>
                  <a:srgbClr val="3289A8"/>
                </a:solidFill>
                <a:latin typeface="Arial" pitchFamily="34" charset="0"/>
                <a:cs typeface="Arial" pitchFamily="34" charset="0"/>
              </a:rPr>
              <a:t> положительная динамика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347516" y="2946153"/>
            <a:ext cx="1831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14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отрицательная</a:t>
            </a:r>
          </a:p>
          <a:p>
            <a:pPr lvl="0"/>
            <a:r>
              <a:rPr lang="ru-RU" altLang="ru-RU" sz="14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динамика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4379909" y="4165757"/>
            <a:ext cx="6864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400" b="1" dirty="0">
              <a:solidFill>
                <a:srgbClr val="F2F2F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1" y="4460103"/>
            <a:ext cx="4175851" cy="2230711"/>
            <a:chOff x="-1" y="4460103"/>
            <a:chExt cx="4175851" cy="2230711"/>
          </a:xfrm>
        </p:grpSpPr>
        <p:sp>
          <p:nvSpPr>
            <p:cNvPr id="85" name="Прямоугольник 84"/>
            <p:cNvSpPr/>
            <p:nvPr/>
          </p:nvSpPr>
          <p:spPr>
            <a:xfrm>
              <a:off x="3391661" y="4539538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0,37</a:t>
              </a: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3391661" y="4943039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0,49</a:t>
              </a: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3391661" y="5371323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0,54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391661" y="5823109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0,73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391661" y="6229149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0,73</a:t>
              </a: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-1" y="4725917"/>
              <a:ext cx="3354594" cy="144000"/>
              <a:chOff x="518159" y="4831421"/>
              <a:chExt cx="3354594" cy="144000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518159" y="4916805"/>
                <a:ext cx="323623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Овал 5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/>
            <p:cNvGrpSpPr/>
            <p:nvPr/>
          </p:nvGrpSpPr>
          <p:grpSpPr>
            <a:xfrm>
              <a:off x="-1" y="5119913"/>
              <a:ext cx="3344204" cy="144000"/>
              <a:chOff x="528549" y="4831421"/>
              <a:chExt cx="3344204" cy="144000"/>
            </a:xfrm>
          </p:grpSpPr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528549" y="4916805"/>
                <a:ext cx="322584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Овал 54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6" name="Группа 55"/>
            <p:cNvGrpSpPr/>
            <p:nvPr/>
          </p:nvGrpSpPr>
          <p:grpSpPr>
            <a:xfrm>
              <a:off x="-1" y="5555375"/>
              <a:ext cx="3340265" cy="144000"/>
              <a:chOff x="532488" y="4831421"/>
              <a:chExt cx="3340265" cy="144000"/>
            </a:xfrm>
          </p:grpSpPr>
          <p:cxnSp>
            <p:nvCxnSpPr>
              <p:cNvPr id="65" name="Прямая соединительная линия 64"/>
              <p:cNvCxnSpPr/>
              <p:nvPr/>
            </p:nvCxnSpPr>
            <p:spPr>
              <a:xfrm>
                <a:off x="532488" y="4916805"/>
                <a:ext cx="3221902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Овал 69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1" name="Группа 70"/>
            <p:cNvGrpSpPr/>
            <p:nvPr/>
          </p:nvGrpSpPr>
          <p:grpSpPr>
            <a:xfrm>
              <a:off x="-1" y="5974502"/>
              <a:ext cx="3354594" cy="144000"/>
              <a:chOff x="518159" y="4831421"/>
              <a:chExt cx="3354594" cy="144000"/>
            </a:xfrm>
          </p:grpSpPr>
          <p:cxnSp>
            <p:nvCxnSpPr>
              <p:cNvPr id="72" name="Прямая соединительная линия 71"/>
              <p:cNvCxnSpPr/>
              <p:nvPr/>
            </p:nvCxnSpPr>
            <p:spPr>
              <a:xfrm>
                <a:off x="518159" y="4916805"/>
                <a:ext cx="3236231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Овал 72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-1" y="6409964"/>
              <a:ext cx="3350655" cy="144000"/>
              <a:chOff x="522098" y="4831421"/>
              <a:chExt cx="3350655" cy="144000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22098" y="4916805"/>
                <a:ext cx="3232292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Овал 75"/>
              <p:cNvSpPr/>
              <p:nvPr/>
            </p:nvSpPr>
            <p:spPr>
              <a:xfrm>
                <a:off x="3728753" y="4831421"/>
                <a:ext cx="144000" cy="1440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" name="Группа 13"/>
            <p:cNvGrpSpPr/>
            <p:nvPr/>
          </p:nvGrpSpPr>
          <p:grpSpPr>
            <a:xfrm>
              <a:off x="579405" y="4460103"/>
              <a:ext cx="1752940" cy="338554"/>
              <a:chOff x="579405" y="4460103"/>
              <a:chExt cx="1752940" cy="338554"/>
            </a:xfrm>
          </p:grpSpPr>
          <p:sp>
            <p:nvSpPr>
              <p:cNvPr id="84" name="Прямоугольник 83"/>
              <p:cNvSpPr/>
              <p:nvPr/>
            </p:nvSpPr>
            <p:spPr>
              <a:xfrm>
                <a:off x="832319" y="4460103"/>
                <a:ext cx="15000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Трехгорный</a:t>
                </a:r>
              </a:p>
            </p:txBody>
          </p:sp>
          <p:pic>
            <p:nvPicPr>
              <p:cNvPr id="58370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405" y="4498718"/>
                <a:ext cx="199468" cy="24506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Группа 14"/>
            <p:cNvGrpSpPr/>
            <p:nvPr/>
          </p:nvGrpSpPr>
          <p:grpSpPr>
            <a:xfrm>
              <a:off x="585233" y="4846466"/>
              <a:ext cx="1529681" cy="338554"/>
              <a:chOff x="585233" y="4846466"/>
              <a:chExt cx="1529681" cy="338554"/>
            </a:xfrm>
          </p:grpSpPr>
          <p:sp>
            <p:nvSpPr>
              <p:cNvPr id="86" name="Прямоугольник 85"/>
              <p:cNvSpPr/>
              <p:nvPr/>
            </p:nvSpPr>
            <p:spPr>
              <a:xfrm>
                <a:off x="832319" y="4846466"/>
                <a:ext cx="128259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</a:t>
                </a:r>
                <a:r>
                  <a:rPr lang="ru-RU" sz="1600" dirty="0" err="1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Снежинск</a:t>
                </a:r>
                <a:endParaRPr lang="ru-RU" sz="16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58372" name="Picture 4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85233" y="4907535"/>
                <a:ext cx="187810" cy="23638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Группа 15"/>
            <p:cNvGrpSpPr/>
            <p:nvPr/>
          </p:nvGrpSpPr>
          <p:grpSpPr>
            <a:xfrm>
              <a:off x="579627" y="5246286"/>
              <a:ext cx="1615757" cy="338554"/>
              <a:chOff x="579627" y="5246286"/>
              <a:chExt cx="1615757" cy="338554"/>
            </a:xfrm>
          </p:grpSpPr>
          <p:sp>
            <p:nvSpPr>
              <p:cNvPr id="88" name="Прямоугольник 87"/>
              <p:cNvSpPr/>
              <p:nvPr/>
            </p:nvSpPr>
            <p:spPr>
              <a:xfrm>
                <a:off x="832319" y="5246286"/>
                <a:ext cx="136306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Челябинск</a:t>
                </a:r>
              </a:p>
            </p:txBody>
          </p:sp>
          <p:pic>
            <p:nvPicPr>
              <p:cNvPr id="58374" name="Picture 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27" y="5319577"/>
                <a:ext cx="192839" cy="23827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" name="Группа 16"/>
            <p:cNvGrpSpPr/>
            <p:nvPr/>
          </p:nvGrpSpPr>
          <p:grpSpPr>
            <a:xfrm>
              <a:off x="578512" y="5703887"/>
              <a:ext cx="1893295" cy="338554"/>
              <a:chOff x="578512" y="5703887"/>
              <a:chExt cx="1893295" cy="338554"/>
            </a:xfrm>
          </p:grpSpPr>
          <p:sp>
            <p:nvSpPr>
              <p:cNvPr id="90" name="Прямоугольник 89"/>
              <p:cNvSpPr/>
              <p:nvPr/>
            </p:nvSpPr>
            <p:spPr>
              <a:xfrm>
                <a:off x="832319" y="5703887"/>
                <a:ext cx="16394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defRPr/>
                </a:pPr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Магнитогорск</a:t>
                </a:r>
              </a:p>
            </p:txBody>
          </p:sp>
          <p:pic>
            <p:nvPicPr>
              <p:cNvPr id="58376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8512" y="5744167"/>
                <a:ext cx="199010" cy="2139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Группа 17"/>
            <p:cNvGrpSpPr/>
            <p:nvPr/>
          </p:nvGrpSpPr>
          <p:grpSpPr>
            <a:xfrm>
              <a:off x="593878" y="6118300"/>
              <a:ext cx="1261350" cy="338554"/>
              <a:chOff x="593878" y="6118300"/>
              <a:chExt cx="1261350" cy="338554"/>
            </a:xfrm>
          </p:grpSpPr>
          <p:sp>
            <p:nvSpPr>
              <p:cNvPr id="92" name="Прямоугольник 91"/>
              <p:cNvSpPr/>
              <p:nvPr/>
            </p:nvSpPr>
            <p:spPr>
              <a:xfrm>
                <a:off x="832319" y="6118300"/>
                <a:ext cx="102290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г. Озерск</a:t>
                </a:r>
              </a:p>
            </p:txBody>
          </p:sp>
          <p:pic>
            <p:nvPicPr>
              <p:cNvPr id="58378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3878" y="6153896"/>
                <a:ext cx="184179" cy="24451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" name="Группа 2"/>
          <p:cNvGrpSpPr/>
          <p:nvPr/>
        </p:nvGrpSpPr>
        <p:grpSpPr>
          <a:xfrm>
            <a:off x="5070728" y="2373690"/>
            <a:ext cx="3695392" cy="4120520"/>
            <a:chOff x="5070728" y="2373690"/>
            <a:chExt cx="3695392" cy="412052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5070728" y="521833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ru-RU" sz="3600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295322" y="5561134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ru-RU" sz="36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511825" y="5847879"/>
              <a:ext cx="121058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ru-RU" sz="3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19723" y="2630414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A8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2,86%</a:t>
              </a:r>
              <a:endParaRPr lang="ru-RU" sz="2400" dirty="0">
                <a:solidFill>
                  <a:srgbClr val="A8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78026" y="2373690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3289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3,55%</a:t>
              </a:r>
              <a:endParaRPr lang="ru-RU" sz="2400" dirty="0">
                <a:solidFill>
                  <a:srgbClr val="3289A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707817" y="4139098"/>
              <a:ext cx="10583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1,19%</a:t>
              </a:r>
              <a:endParaRPr lang="ru-RU" sz="2400" dirty="0">
                <a:solidFill>
                  <a:srgbClr val="ED1C2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0513" t="55367" r="19937" b="12897"/>
            <a:stretch/>
          </p:blipFill>
          <p:spPr>
            <a:xfrm>
              <a:off x="7622379" y="4481651"/>
              <a:ext cx="1143000" cy="1238250"/>
            </a:xfrm>
            <a:prstGeom prst="rect">
              <a:avLst/>
            </a:prstGeom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267" t="11426" r="39812" b="15826"/>
            <a:stretch/>
          </p:blipFill>
          <p:spPr>
            <a:xfrm>
              <a:off x="6555579" y="2767151"/>
              <a:ext cx="1047750" cy="2838450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694" t="19238" r="58059" b="22662"/>
            <a:stretch/>
          </p:blipFill>
          <p:spPr>
            <a:xfrm>
              <a:off x="5469729" y="3071951"/>
              <a:ext cx="1066800" cy="2266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458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75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7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3" grpId="0"/>
      <p:bldP spid="64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заголовок"/>
          <p:cNvSpPr txBox="1"/>
          <p:nvPr/>
        </p:nvSpPr>
        <p:spPr>
          <a:xfrm>
            <a:off x="247651" y="848380"/>
            <a:ext cx="52895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ПОЛОЖИТЕЛЬНОЙ </a:t>
            </a:r>
          </a:p>
          <a:p>
            <a:r>
              <a:rPr lang="ru-RU" sz="27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ДИНАМИКИ ПОКАЗАТЕЛЕЙ</a:t>
            </a:r>
            <a:endParaRPr lang="ru-RU" sz="2700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016763" y="1799159"/>
            <a:ext cx="4056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2F2F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2014-2016 годы</a:t>
            </a:r>
            <a:endParaRPr lang="ru-RU" sz="4000" dirty="0">
              <a:solidFill>
                <a:srgbClr val="F2F2F2"/>
              </a:solidFill>
            </a:endParaRPr>
          </a:p>
        </p:txBody>
      </p:sp>
      <p:graphicFrame>
        <p:nvGraphicFramePr>
          <p:cNvPr id="72" name="Диаграмма 71"/>
          <p:cNvGraphicFramePr/>
          <p:nvPr>
            <p:extLst>
              <p:ext uri="{D42A27DB-BD31-4B8C-83A1-F6EECF244321}">
                <p14:modId xmlns:p14="http://schemas.microsoft.com/office/powerpoint/2010/main" xmlns="" val="533996551"/>
              </p:ext>
            </p:extLst>
          </p:nvPr>
        </p:nvGraphicFramePr>
        <p:xfrm>
          <a:off x="247651" y="3251384"/>
          <a:ext cx="8287656" cy="305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3" name="Прямоугольник 72"/>
          <p:cNvSpPr/>
          <p:nvPr/>
        </p:nvSpPr>
        <p:spPr>
          <a:xfrm>
            <a:off x="2344057" y="6259579"/>
            <a:ext cx="422365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CA181F"/>
                </a:solidFill>
                <a:latin typeface="Arial" pitchFamily="34" charset="0"/>
                <a:cs typeface="Arial" pitchFamily="34" charset="0"/>
              </a:rPr>
              <a:t>по количеству муниципалитетов</a:t>
            </a:r>
            <a:endParaRPr lang="ru-RU" sz="2000" dirty="0">
              <a:solidFill>
                <a:srgbClr val="CA181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10800000" flipV="1">
            <a:off x="555640" y="2114732"/>
            <a:ext cx="224971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D950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dirty="0">
                <a:solidFill>
                  <a:srgbClr val="FD9500"/>
                </a:solidFill>
                <a:latin typeface="Arial" pitchFamily="34" charset="0"/>
                <a:cs typeface="Arial" pitchFamily="34" charset="0"/>
              </a:rPr>
              <a:t>количеству показателей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8548890" y="6429422"/>
            <a:ext cx="3077053" cy="1430471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4" name="Стрелка вправо 103"/>
          <p:cNvSpPr/>
          <p:nvPr/>
        </p:nvSpPr>
        <p:spPr>
          <a:xfrm>
            <a:off x="2844800" y="2133601"/>
            <a:ext cx="6066939" cy="711200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3301951" y="2851647"/>
            <a:ext cx="5638853" cy="1227510"/>
            <a:chOff x="3301951" y="2851647"/>
            <a:chExt cx="5638853" cy="1227510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5196072" y="2888137"/>
              <a:ext cx="2075592" cy="5082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3471" tIns="0" rIns="0" bIns="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kern="12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Еманжелинский</a:t>
              </a:r>
              <a:r>
                <a:rPr lang="ru-RU" sz="16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 р-н</a:t>
              </a:r>
            </a:p>
            <a:p>
              <a:pPr lvl="0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Октябрьский р-н  </a:t>
              </a:r>
              <a:endParaRPr lang="ru-RU" sz="16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3301951" y="2851647"/>
              <a:ext cx="1763506" cy="1227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1707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cs typeface="Arial" pitchFamily="34" charset="0"/>
                </a:rPr>
                <a:t>г. </a:t>
              </a:r>
              <a:r>
                <a:rPr lang="ru-RU" sz="1600" kern="12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Снежинск</a:t>
              </a:r>
              <a:endParaRPr lang="ru-RU" sz="1600" kern="12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  <a:p>
              <a:pPr lvl="0" algn="l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г. Чебаркуль</a:t>
              </a:r>
              <a:endParaRPr lang="ru-RU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cs typeface="Arial" pitchFamily="34" charset="0"/>
              </a:endParaRPr>
            </a:p>
            <a:p>
              <a:pPr lvl="0" algn="l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kern="12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Карталинский</a:t>
              </a:r>
              <a:r>
                <a:rPr lang="ru-RU" sz="16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 р-н</a:t>
              </a:r>
            </a:p>
            <a:p>
              <a:pPr lvl="0" algn="l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kern="1200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Нагайбакский</a:t>
              </a:r>
              <a:r>
                <a:rPr lang="ru-RU" sz="16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 р-н</a:t>
              </a:r>
            </a:p>
            <a:p>
              <a:pPr lvl="0" algn="l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Увельский р-н</a:t>
              </a:r>
              <a:endParaRPr lang="ru-RU" sz="16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7385253" y="2885631"/>
              <a:ext cx="1555551" cy="5977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268" tIns="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В. Уфалей</a:t>
              </a:r>
            </a:p>
            <a:p>
              <a:pPr lvl="0" algn="l" defTabSz="889000">
                <a:lnSpc>
                  <a:spcPct val="90000"/>
                </a:lnSpc>
                <a:spcAft>
                  <a:spcPts val="100"/>
                </a:spcAft>
              </a:pPr>
              <a:r>
                <a:rPr lang="ru-RU" sz="1600" kern="1200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itchFamily="34" charset="0"/>
                  <a:ea typeface="+mn-ea"/>
                  <a:cs typeface="Arial" pitchFamily="34" charset="0"/>
                </a:rPr>
                <a:t>Ашинский р-н</a:t>
              </a:r>
              <a:endParaRPr lang="ru-RU" sz="1600" kern="12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959948" y="2420851"/>
            <a:ext cx="683135" cy="769441"/>
            <a:chOff x="2959948" y="2420851"/>
            <a:chExt cx="683135" cy="769441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2959948" y="2420851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ru-RU" sz="4800" b="1" dirty="0">
                <a:solidFill>
                  <a:srgbClr val="FF9900"/>
                </a:solidFill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3367312" y="2481943"/>
              <a:ext cx="275771" cy="275771"/>
            </a:xfrm>
            <a:prstGeom prst="ellipse">
              <a:avLst/>
            </a:prstGeom>
            <a:solidFill>
              <a:srgbClr val="FE97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4868594" y="2420851"/>
            <a:ext cx="755697" cy="769441"/>
            <a:chOff x="4868594" y="2420851"/>
            <a:chExt cx="755697" cy="769441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4868594" y="2420851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ru-RU" sz="4800" b="1" dirty="0">
                <a:solidFill>
                  <a:srgbClr val="FF9900"/>
                </a:solidFill>
              </a:endParaRPr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5348520" y="2481943"/>
              <a:ext cx="275771" cy="275771"/>
            </a:xfrm>
            <a:prstGeom prst="ellipse">
              <a:avLst/>
            </a:prstGeom>
            <a:solidFill>
              <a:srgbClr val="FE97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183628" y="2420851"/>
            <a:ext cx="712149" cy="769441"/>
            <a:chOff x="7183628" y="2420851"/>
            <a:chExt cx="712149" cy="769441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7183628" y="2420851"/>
              <a:ext cx="4988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4400" b="1" dirty="0" smtClean="0">
                  <a:solidFill>
                    <a:srgbClr val="FF99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ru-RU" sz="4800" b="1" dirty="0">
                <a:solidFill>
                  <a:srgbClr val="FF9900"/>
                </a:solidFill>
              </a:endParaRPr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7620006" y="2481943"/>
              <a:ext cx="275771" cy="275771"/>
            </a:xfrm>
            <a:prstGeom prst="ellipse">
              <a:avLst/>
            </a:prstGeom>
            <a:solidFill>
              <a:srgbClr val="FE97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Rectangle 13"/>
          <p:cNvSpPr>
            <a:spLocks noChangeArrowheads="1"/>
          </p:cNvSpPr>
          <p:nvPr/>
        </p:nvSpPr>
        <p:spPr bwMode="gray">
          <a:xfrm>
            <a:off x="355350" y="3606034"/>
            <a:ext cx="1203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CA181F"/>
                </a:solidFill>
                <a:latin typeface="Arial" panose="020B0604020202020204" pitchFamily="34" charset="0"/>
              </a:rPr>
              <a:t>К=3</a:t>
            </a:r>
            <a:endParaRPr lang="en-US" altLang="ru-RU" sz="3200" b="1" dirty="0">
              <a:solidFill>
                <a:srgbClr val="CA181F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gray">
          <a:xfrm>
            <a:off x="4266614" y="4128106"/>
            <a:ext cx="12039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318DAD"/>
                </a:solidFill>
                <a:latin typeface="Arial" panose="020B0604020202020204" pitchFamily="34" charset="0"/>
              </a:rPr>
              <a:t>К=2</a:t>
            </a:r>
            <a:endParaRPr lang="en-US" altLang="ru-RU" sz="3200" b="1" dirty="0">
              <a:solidFill>
                <a:srgbClr val="318DAD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13"/>
          <p:cNvSpPr>
            <a:spLocks noChangeArrowheads="1"/>
          </p:cNvSpPr>
          <p:nvPr/>
        </p:nvSpPr>
        <p:spPr bwMode="gray">
          <a:xfrm>
            <a:off x="7320845" y="4529775"/>
            <a:ext cx="11912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9900"/>
                </a:solidFill>
                <a:latin typeface="Arial" panose="020B0604020202020204" pitchFamily="34" charset="0"/>
              </a:rPr>
              <a:t>К=1</a:t>
            </a:r>
            <a:endParaRPr lang="en-US" altLang="ru-RU" sz="3200" b="1" dirty="0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0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Graphic spid="72" grpId="0" uiExpand="1">
        <p:bldAsOne/>
      </p:bldGraphic>
      <p:bldP spid="73" grpId="0"/>
      <p:bldP spid="44" grpId="0"/>
      <p:bldP spid="104" grpId="0" animBg="1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Картинки по запросу Заседание Совета по стратегическому развитию и приоритетным проектам, 13 июля 2016 го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202" y="1149986"/>
            <a:ext cx="4393518" cy="41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55244" y="924976"/>
            <a:ext cx="5788756" cy="5646356"/>
          </a:xfrm>
          <a:prstGeom prst="rect">
            <a:avLst/>
          </a:prstGeom>
          <a:gradFill flip="none" rotWithShape="1">
            <a:gsLst>
              <a:gs pos="17000">
                <a:srgbClr val="FFFFFF"/>
              </a:gs>
              <a:gs pos="10000">
                <a:srgbClr val="FFFFFF">
                  <a:alpha val="8900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1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81989" y="1260146"/>
            <a:ext cx="554255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решения конкретных задач </a:t>
            </a:r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нужно </a:t>
            </a:r>
            <a:r>
              <a:rPr lang="ru-RU" sz="2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внедрять </a:t>
            </a:r>
            <a:r>
              <a:rPr lang="ru-RU" sz="2900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современные </a:t>
            </a:r>
            <a:r>
              <a:rPr lang="ru-RU" sz="2900" dirty="0" smtClean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управленческие </a:t>
            </a:r>
            <a:r>
              <a:rPr lang="ru-RU" sz="2900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технологии, </a:t>
            </a:r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распространять </a:t>
            </a:r>
            <a:r>
              <a:rPr lang="ru-RU" sz="2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лучшие практики, </a:t>
            </a:r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выстраивать механизмы </a:t>
            </a:r>
            <a:r>
              <a:rPr lang="ru-RU" sz="2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подготовки кадров, </a:t>
            </a:r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привлекать </a:t>
            </a:r>
            <a:r>
              <a:rPr lang="ru-RU" sz="2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людей </a:t>
            </a:r>
            <a:endParaRPr lang="ru-RU" sz="2900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9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проектным мышлением.» </a:t>
            </a:r>
            <a:endParaRPr lang="ru-RU" sz="29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814143" y="5112156"/>
            <a:ext cx="6618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Путин В.В.,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Заседание Совета по стратегическому развитию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приоритетным проектам, 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июля 2016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202" y="4917394"/>
            <a:ext cx="175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фото: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kremlin.ru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4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Прямая соединительная линия 94"/>
          <p:cNvCxnSpPr/>
          <p:nvPr/>
        </p:nvCxnSpPr>
        <p:spPr>
          <a:xfrm>
            <a:off x="2062577" y="1349723"/>
            <a:ext cx="151200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417285" y="3177732"/>
            <a:ext cx="136800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501571" y="5754366"/>
            <a:ext cx="180000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447308" y="6416961"/>
            <a:ext cx="180000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7340372" y="4637552"/>
            <a:ext cx="147600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878568" y="2113371"/>
            <a:ext cx="1908000" cy="0"/>
          </a:xfrm>
          <a:prstGeom prst="line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заголовок"/>
          <p:cNvSpPr txBox="1"/>
          <p:nvPr/>
        </p:nvSpPr>
        <p:spPr>
          <a:xfrm>
            <a:off x="2501433" y="857683"/>
            <a:ext cx="953923" cy="506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Сеть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заголовок"/>
          <p:cNvSpPr txBox="1"/>
          <p:nvPr/>
        </p:nvSpPr>
        <p:spPr>
          <a:xfrm>
            <a:off x="6958892" y="1575052"/>
            <a:ext cx="1771730" cy="506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заголовок"/>
          <p:cNvSpPr txBox="1"/>
          <p:nvPr/>
        </p:nvSpPr>
        <p:spPr>
          <a:xfrm>
            <a:off x="7458326" y="4098106"/>
            <a:ext cx="1221496" cy="506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заголовок"/>
          <p:cNvSpPr txBox="1"/>
          <p:nvPr/>
        </p:nvSpPr>
        <p:spPr>
          <a:xfrm>
            <a:off x="5607181" y="5916196"/>
            <a:ext cx="1438177" cy="506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заголовок"/>
          <p:cNvSpPr txBox="1"/>
          <p:nvPr/>
        </p:nvSpPr>
        <p:spPr>
          <a:xfrm>
            <a:off x="182704" y="5210625"/>
            <a:ext cx="1965629" cy="506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заголовок"/>
          <p:cNvSpPr txBox="1"/>
          <p:nvPr/>
        </p:nvSpPr>
        <p:spPr>
          <a:xfrm flipH="1">
            <a:off x="811884" y="2671257"/>
            <a:ext cx="899970" cy="50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4" name="Группа 53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55" name="Рисунок 54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56" name="Рисунок 5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cxnSp>
        <p:nvCxnSpPr>
          <p:cNvPr id="32" name="Прямая соединительная линия 31"/>
          <p:cNvCxnSpPr/>
          <p:nvPr/>
        </p:nvCxnSpPr>
        <p:spPr>
          <a:xfrm>
            <a:off x="4577438" y="1497221"/>
            <a:ext cx="608529" cy="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57391" y="1482934"/>
            <a:ext cx="295045" cy="497888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rot="3693623">
            <a:off x="6521063" y="2936147"/>
            <a:ext cx="608529" cy="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rot="3693623">
            <a:off x="6673014" y="3171092"/>
            <a:ext cx="295045" cy="497888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rot="7180320">
            <a:off x="6263159" y="5321358"/>
            <a:ext cx="608529" cy="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7180320">
            <a:off x="6006510" y="5323968"/>
            <a:ext cx="295045" cy="497888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rot="10800000">
            <a:off x="3987785" y="6277231"/>
            <a:ext cx="608529" cy="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rot="10800000">
            <a:off x="3721316" y="5793630"/>
            <a:ext cx="295045" cy="497888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4441811">
            <a:off x="1997367" y="4849784"/>
            <a:ext cx="608529" cy="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4441811">
            <a:off x="2151607" y="4116934"/>
            <a:ext cx="295045" cy="497888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18048668">
            <a:off x="2217674" y="2477902"/>
            <a:ext cx="608529" cy="0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18048668">
            <a:off x="2792726" y="1985673"/>
            <a:ext cx="295045" cy="497888"/>
          </a:xfrm>
          <a:prstGeom prst="line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8" name="Полилиния 77"/>
          <p:cNvSpPr/>
          <p:nvPr/>
        </p:nvSpPr>
        <p:spPr>
          <a:xfrm>
            <a:off x="1579426" y="2513151"/>
            <a:ext cx="2358414" cy="1287642"/>
          </a:xfrm>
          <a:custGeom>
            <a:avLst/>
            <a:gdLst>
              <a:gd name="connsiteX0" fmla="*/ 1186661 w 2358414"/>
              <a:gd name="connsiteY0" fmla="*/ 0 h 1287642"/>
              <a:gd name="connsiteX1" fmla="*/ 2036504 w 2358414"/>
              <a:gd name="connsiteY1" fmla="*/ 0 h 1287642"/>
              <a:gd name="connsiteX2" fmla="*/ 2358414 w 2358414"/>
              <a:gd name="connsiteY2" fmla="*/ 643821 h 1287642"/>
              <a:gd name="connsiteX3" fmla="*/ 2036504 w 2358414"/>
              <a:gd name="connsiteY3" fmla="*/ 1287642 h 1287642"/>
              <a:gd name="connsiteX4" fmla="*/ 1186661 w 2358414"/>
              <a:gd name="connsiteY4" fmla="*/ 1287642 h 1287642"/>
              <a:gd name="connsiteX5" fmla="*/ 889322 w 2358414"/>
              <a:gd name="connsiteY5" fmla="*/ 692964 h 1287642"/>
              <a:gd name="connsiteX6" fmla="*/ 657720 w 2358414"/>
              <a:gd name="connsiteY6" fmla="*/ 692964 h 1287642"/>
              <a:gd name="connsiteX7" fmla="*/ 535246 w 2358414"/>
              <a:gd name="connsiteY7" fmla="*/ 937911 h 1287642"/>
              <a:gd name="connsiteX8" fmla="*/ 147045 w 2358414"/>
              <a:gd name="connsiteY8" fmla="*/ 937911 h 1287642"/>
              <a:gd name="connsiteX9" fmla="*/ 0 w 2358414"/>
              <a:gd name="connsiteY9" fmla="*/ 643821 h 1287642"/>
              <a:gd name="connsiteX10" fmla="*/ 147045 w 2358414"/>
              <a:gd name="connsiteY10" fmla="*/ 349730 h 1287642"/>
              <a:gd name="connsiteX11" fmla="*/ 535246 w 2358414"/>
              <a:gd name="connsiteY11" fmla="*/ 349730 h 1287642"/>
              <a:gd name="connsiteX12" fmla="*/ 647310 w 2358414"/>
              <a:gd name="connsiteY12" fmla="*/ 573858 h 1287642"/>
              <a:gd name="connsiteX13" fmla="*/ 899732 w 2358414"/>
              <a:gd name="connsiteY13" fmla="*/ 573858 h 128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58414" h="1287642">
                <a:moveTo>
                  <a:pt x="1186661" y="0"/>
                </a:moveTo>
                <a:lnTo>
                  <a:pt x="2036504" y="0"/>
                </a:lnTo>
                <a:lnTo>
                  <a:pt x="2358414" y="643821"/>
                </a:lnTo>
                <a:lnTo>
                  <a:pt x="2036504" y="1287642"/>
                </a:lnTo>
                <a:lnTo>
                  <a:pt x="1186661" y="1287642"/>
                </a:lnTo>
                <a:lnTo>
                  <a:pt x="889322" y="692964"/>
                </a:lnTo>
                <a:lnTo>
                  <a:pt x="657720" y="692964"/>
                </a:lnTo>
                <a:lnTo>
                  <a:pt x="535246" y="937911"/>
                </a:lnTo>
                <a:lnTo>
                  <a:pt x="147045" y="937911"/>
                </a:lnTo>
                <a:lnTo>
                  <a:pt x="0" y="643821"/>
                </a:lnTo>
                <a:lnTo>
                  <a:pt x="147045" y="349730"/>
                </a:lnTo>
                <a:lnTo>
                  <a:pt x="535246" y="349730"/>
                </a:lnTo>
                <a:lnTo>
                  <a:pt x="647310" y="573858"/>
                </a:lnTo>
                <a:lnTo>
                  <a:pt x="899732" y="573858"/>
                </a:lnTo>
                <a:close/>
              </a:path>
            </a:pathLst>
          </a:custGeom>
          <a:solidFill>
            <a:srgbClr val="FFA411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79" name="Полилиния 78"/>
          <p:cNvSpPr/>
          <p:nvPr/>
        </p:nvSpPr>
        <p:spPr>
          <a:xfrm rot="18303152">
            <a:off x="4976301" y="2080015"/>
            <a:ext cx="2397756" cy="1435231"/>
          </a:xfrm>
          <a:custGeom>
            <a:avLst/>
            <a:gdLst>
              <a:gd name="connsiteX0" fmla="*/ 2174802 w 2397756"/>
              <a:gd name="connsiteY0" fmla="*/ 369120 h 1435231"/>
              <a:gd name="connsiteX1" fmla="*/ 2397756 w 2397756"/>
              <a:gd name="connsiteY1" fmla="*/ 686912 h 1435231"/>
              <a:gd name="connsiteX2" fmla="*/ 2241458 w 2397756"/>
              <a:gd name="connsiteY2" fmla="*/ 976191 h 1435231"/>
              <a:gd name="connsiteX3" fmla="*/ 1916256 w 2397756"/>
              <a:gd name="connsiteY3" fmla="*/ 1024720 h 1435231"/>
              <a:gd name="connsiteX4" fmla="*/ 1738189 w 2397756"/>
              <a:gd name="connsiteY4" fmla="*/ 770909 h 1435231"/>
              <a:gd name="connsiteX5" fmla="*/ 1501551 w 2397756"/>
              <a:gd name="connsiteY5" fmla="*/ 770909 h 1435231"/>
              <a:gd name="connsiteX6" fmla="*/ 1200019 w 2397756"/>
              <a:gd name="connsiteY6" fmla="*/ 1328991 h 1435231"/>
              <a:gd name="connsiteX7" fmla="*/ 488088 w 2397756"/>
              <a:gd name="connsiteY7" fmla="*/ 1435231 h 1435231"/>
              <a:gd name="connsiteX8" fmla="*/ 0 w 2397756"/>
              <a:gd name="connsiteY8" fmla="*/ 739528 h 1435231"/>
              <a:gd name="connsiteX9" fmla="*/ 342167 w 2397756"/>
              <a:gd name="connsiteY9" fmla="*/ 106239 h 1435231"/>
              <a:gd name="connsiteX10" fmla="*/ 1054097 w 2397756"/>
              <a:gd name="connsiteY10" fmla="*/ 0 h 1435231"/>
              <a:gd name="connsiteX11" fmla="*/ 1511386 w 2397756"/>
              <a:gd name="connsiteY11" fmla="*/ 651803 h 1435231"/>
              <a:gd name="connsiteX12" fmla="*/ 1723086 w 2397756"/>
              <a:gd name="connsiteY12" fmla="*/ 651803 h 1435231"/>
              <a:gd name="connsiteX13" fmla="*/ 1849600 w 2397756"/>
              <a:gd name="connsiteY13" fmla="*/ 417650 h 143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7756" h="1435231">
                <a:moveTo>
                  <a:pt x="2174802" y="369120"/>
                </a:moveTo>
                <a:lnTo>
                  <a:pt x="2397756" y="686912"/>
                </a:lnTo>
                <a:lnTo>
                  <a:pt x="2241458" y="976191"/>
                </a:lnTo>
                <a:lnTo>
                  <a:pt x="1916256" y="1024720"/>
                </a:lnTo>
                <a:lnTo>
                  <a:pt x="1738189" y="770909"/>
                </a:lnTo>
                <a:lnTo>
                  <a:pt x="1501551" y="770909"/>
                </a:lnTo>
                <a:lnTo>
                  <a:pt x="1200019" y="1328991"/>
                </a:lnTo>
                <a:lnTo>
                  <a:pt x="488088" y="1435231"/>
                </a:lnTo>
                <a:lnTo>
                  <a:pt x="0" y="739528"/>
                </a:lnTo>
                <a:lnTo>
                  <a:pt x="342167" y="106239"/>
                </a:lnTo>
                <a:lnTo>
                  <a:pt x="1054097" y="0"/>
                </a:lnTo>
                <a:lnTo>
                  <a:pt x="1511386" y="651803"/>
                </a:lnTo>
                <a:lnTo>
                  <a:pt x="1723086" y="651803"/>
                </a:lnTo>
                <a:lnTo>
                  <a:pt x="1849600" y="417650"/>
                </a:lnTo>
                <a:close/>
              </a:path>
            </a:pathLst>
          </a:custGeom>
          <a:solidFill>
            <a:srgbClr val="F9ADB1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5162724" y="3972420"/>
            <a:ext cx="2330474" cy="1287642"/>
          </a:xfrm>
          <a:custGeom>
            <a:avLst/>
            <a:gdLst>
              <a:gd name="connsiteX0" fmla="*/ 321911 w 2330474"/>
              <a:gd name="connsiteY0" fmla="*/ 0 h 1287642"/>
              <a:gd name="connsiteX1" fmla="*/ 1171754 w 2330474"/>
              <a:gd name="connsiteY1" fmla="*/ 0 h 1287642"/>
              <a:gd name="connsiteX2" fmla="*/ 1468893 w 2330474"/>
              <a:gd name="connsiteY2" fmla="*/ 594279 h 1287642"/>
              <a:gd name="connsiteX3" fmla="*/ 1679304 w 2330474"/>
              <a:gd name="connsiteY3" fmla="*/ 594279 h 1287642"/>
              <a:gd name="connsiteX4" fmla="*/ 1795228 w 2330474"/>
              <a:gd name="connsiteY4" fmla="*/ 362430 h 1287642"/>
              <a:gd name="connsiteX5" fmla="*/ 2183429 w 2330474"/>
              <a:gd name="connsiteY5" fmla="*/ 362430 h 1287642"/>
              <a:gd name="connsiteX6" fmla="*/ 2330474 w 2330474"/>
              <a:gd name="connsiteY6" fmla="*/ 656521 h 1287642"/>
              <a:gd name="connsiteX7" fmla="*/ 2183429 w 2330474"/>
              <a:gd name="connsiteY7" fmla="*/ 950611 h 1287642"/>
              <a:gd name="connsiteX8" fmla="*/ 1795228 w 2330474"/>
              <a:gd name="connsiteY8" fmla="*/ 950611 h 1287642"/>
              <a:gd name="connsiteX9" fmla="*/ 1676615 w 2330474"/>
              <a:gd name="connsiteY9" fmla="*/ 713385 h 1287642"/>
              <a:gd name="connsiteX10" fmla="*/ 1458882 w 2330474"/>
              <a:gd name="connsiteY10" fmla="*/ 713385 h 1287642"/>
              <a:gd name="connsiteX11" fmla="*/ 1171754 w 2330474"/>
              <a:gd name="connsiteY11" fmla="*/ 1287642 h 1287642"/>
              <a:gd name="connsiteX12" fmla="*/ 321911 w 2330474"/>
              <a:gd name="connsiteY12" fmla="*/ 1287642 h 1287642"/>
              <a:gd name="connsiteX13" fmla="*/ 0 w 2330474"/>
              <a:gd name="connsiteY13" fmla="*/ 643821 h 128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0474" h="1287642">
                <a:moveTo>
                  <a:pt x="321911" y="0"/>
                </a:moveTo>
                <a:lnTo>
                  <a:pt x="1171754" y="0"/>
                </a:lnTo>
                <a:lnTo>
                  <a:pt x="1468893" y="594279"/>
                </a:lnTo>
                <a:lnTo>
                  <a:pt x="1679304" y="594279"/>
                </a:lnTo>
                <a:lnTo>
                  <a:pt x="1795228" y="362430"/>
                </a:lnTo>
                <a:lnTo>
                  <a:pt x="2183429" y="362430"/>
                </a:lnTo>
                <a:lnTo>
                  <a:pt x="2330474" y="656521"/>
                </a:lnTo>
                <a:lnTo>
                  <a:pt x="2183429" y="950611"/>
                </a:lnTo>
                <a:lnTo>
                  <a:pt x="1795228" y="950611"/>
                </a:lnTo>
                <a:lnTo>
                  <a:pt x="1676615" y="713385"/>
                </a:lnTo>
                <a:lnTo>
                  <a:pt x="1458882" y="713385"/>
                </a:lnTo>
                <a:lnTo>
                  <a:pt x="1171754" y="1287642"/>
                </a:lnTo>
                <a:lnTo>
                  <a:pt x="321911" y="1287642"/>
                </a:lnTo>
                <a:lnTo>
                  <a:pt x="0" y="643821"/>
                </a:lnTo>
                <a:close/>
              </a:path>
            </a:pathLst>
          </a:custGeom>
          <a:solidFill>
            <a:srgbClr val="FABE00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Полилиния 80"/>
          <p:cNvSpPr/>
          <p:nvPr/>
        </p:nvSpPr>
        <p:spPr>
          <a:xfrm>
            <a:off x="3832470" y="4698512"/>
            <a:ext cx="1798461" cy="1993253"/>
          </a:xfrm>
          <a:custGeom>
            <a:avLst/>
            <a:gdLst>
              <a:gd name="connsiteX0" fmla="*/ 321911 w 1798461"/>
              <a:gd name="connsiteY0" fmla="*/ 0 h 1993253"/>
              <a:gd name="connsiteX1" fmla="*/ 1171754 w 1798461"/>
              <a:gd name="connsiteY1" fmla="*/ 0 h 1993253"/>
              <a:gd name="connsiteX2" fmla="*/ 1493664 w 1798461"/>
              <a:gd name="connsiteY2" fmla="*/ 643821 h 1993253"/>
              <a:gd name="connsiteX3" fmla="*/ 1207514 w 1798461"/>
              <a:gd name="connsiteY3" fmla="*/ 1216123 h 1993253"/>
              <a:gd name="connsiteX4" fmla="*/ 1322813 w 1798461"/>
              <a:gd name="connsiteY4" fmla="*/ 1405072 h 1993253"/>
              <a:gd name="connsiteX5" fmla="*/ 1651416 w 1798461"/>
              <a:gd name="connsiteY5" fmla="*/ 1405072 h 1993253"/>
              <a:gd name="connsiteX6" fmla="*/ 1798461 w 1798461"/>
              <a:gd name="connsiteY6" fmla="*/ 1699163 h 1993253"/>
              <a:gd name="connsiteX7" fmla="*/ 1651416 w 1798461"/>
              <a:gd name="connsiteY7" fmla="*/ 1993253 h 1993253"/>
              <a:gd name="connsiteX8" fmla="*/ 1263215 w 1798461"/>
              <a:gd name="connsiteY8" fmla="*/ 1993253 h 1993253"/>
              <a:gd name="connsiteX9" fmla="*/ 1116170 w 1798461"/>
              <a:gd name="connsiteY9" fmla="*/ 1699163 h 1993253"/>
              <a:gd name="connsiteX10" fmla="*/ 1227217 w 1798461"/>
              <a:gd name="connsiteY10" fmla="*/ 1477070 h 1993253"/>
              <a:gd name="connsiteX11" fmla="*/ 1111626 w 1798461"/>
              <a:gd name="connsiteY11" fmla="*/ 1287642 h 1993253"/>
              <a:gd name="connsiteX12" fmla="*/ 321911 w 1798461"/>
              <a:gd name="connsiteY12" fmla="*/ 1287642 h 1993253"/>
              <a:gd name="connsiteX13" fmla="*/ 0 w 1798461"/>
              <a:gd name="connsiteY13" fmla="*/ 643821 h 199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8461" h="1993253">
                <a:moveTo>
                  <a:pt x="321911" y="0"/>
                </a:moveTo>
                <a:lnTo>
                  <a:pt x="1171754" y="0"/>
                </a:lnTo>
                <a:lnTo>
                  <a:pt x="1493664" y="643821"/>
                </a:lnTo>
                <a:lnTo>
                  <a:pt x="1207514" y="1216123"/>
                </a:lnTo>
                <a:lnTo>
                  <a:pt x="1322813" y="1405072"/>
                </a:lnTo>
                <a:lnTo>
                  <a:pt x="1651416" y="1405072"/>
                </a:lnTo>
                <a:lnTo>
                  <a:pt x="1798461" y="1699163"/>
                </a:lnTo>
                <a:lnTo>
                  <a:pt x="1651416" y="1993253"/>
                </a:lnTo>
                <a:lnTo>
                  <a:pt x="1263215" y="1993253"/>
                </a:lnTo>
                <a:lnTo>
                  <a:pt x="1116170" y="1699163"/>
                </a:lnTo>
                <a:lnTo>
                  <a:pt x="1227217" y="1477070"/>
                </a:lnTo>
                <a:lnTo>
                  <a:pt x="1111626" y="1287642"/>
                </a:lnTo>
                <a:lnTo>
                  <a:pt x="321911" y="1287642"/>
                </a:lnTo>
                <a:lnTo>
                  <a:pt x="0" y="643821"/>
                </a:lnTo>
                <a:close/>
              </a:path>
            </a:pathLst>
          </a:custGeom>
          <a:solidFill>
            <a:srgbClr val="ED1C24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2" name="Полилиния 81"/>
          <p:cNvSpPr/>
          <p:nvPr/>
        </p:nvSpPr>
        <p:spPr>
          <a:xfrm>
            <a:off x="2125452" y="3988550"/>
            <a:ext cx="1848392" cy="2048185"/>
          </a:xfrm>
          <a:custGeom>
            <a:avLst/>
            <a:gdLst>
              <a:gd name="connsiteX0" fmla="*/ 676639 w 1848392"/>
              <a:gd name="connsiteY0" fmla="*/ 0 h 2048185"/>
              <a:gd name="connsiteX1" fmla="*/ 1526482 w 1848392"/>
              <a:gd name="connsiteY1" fmla="*/ 0 h 2048185"/>
              <a:gd name="connsiteX2" fmla="*/ 1848392 w 1848392"/>
              <a:gd name="connsiteY2" fmla="*/ 643821 h 2048185"/>
              <a:gd name="connsiteX3" fmla="*/ 1526482 w 1848392"/>
              <a:gd name="connsiteY3" fmla="*/ 1287642 h 2048185"/>
              <a:gd name="connsiteX4" fmla="*/ 758284 w 1848392"/>
              <a:gd name="connsiteY4" fmla="*/ 1287642 h 2048185"/>
              <a:gd name="connsiteX5" fmla="*/ 577737 w 1848392"/>
              <a:gd name="connsiteY5" fmla="*/ 1544987 h 2048185"/>
              <a:gd name="connsiteX6" fmla="*/ 682291 w 1848392"/>
              <a:gd name="connsiteY6" fmla="*/ 1754095 h 2048185"/>
              <a:gd name="connsiteX7" fmla="*/ 535246 w 1848392"/>
              <a:gd name="connsiteY7" fmla="*/ 2048185 h 2048185"/>
              <a:gd name="connsiteX8" fmla="*/ 147045 w 1848392"/>
              <a:gd name="connsiteY8" fmla="*/ 2048185 h 2048185"/>
              <a:gd name="connsiteX9" fmla="*/ 0 w 1848392"/>
              <a:gd name="connsiteY9" fmla="*/ 1754095 h 2048185"/>
              <a:gd name="connsiteX10" fmla="*/ 147045 w 1848392"/>
              <a:gd name="connsiteY10" fmla="*/ 1460004 h 2048185"/>
              <a:gd name="connsiteX11" fmla="*/ 491864 w 1848392"/>
              <a:gd name="connsiteY11" fmla="*/ 1460004 h 2048185"/>
              <a:gd name="connsiteX12" fmla="*/ 650070 w 1848392"/>
              <a:gd name="connsiteY12" fmla="*/ 1234503 h 2048185"/>
              <a:gd name="connsiteX13" fmla="*/ 354728 w 1848392"/>
              <a:gd name="connsiteY13" fmla="*/ 643821 h 2048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392" h="2048185">
                <a:moveTo>
                  <a:pt x="676639" y="0"/>
                </a:moveTo>
                <a:lnTo>
                  <a:pt x="1526482" y="0"/>
                </a:lnTo>
                <a:lnTo>
                  <a:pt x="1848392" y="643821"/>
                </a:lnTo>
                <a:lnTo>
                  <a:pt x="1526482" y="1287642"/>
                </a:lnTo>
                <a:lnTo>
                  <a:pt x="758284" y="1287642"/>
                </a:lnTo>
                <a:lnTo>
                  <a:pt x="577737" y="1544987"/>
                </a:lnTo>
                <a:lnTo>
                  <a:pt x="682291" y="1754095"/>
                </a:lnTo>
                <a:lnTo>
                  <a:pt x="535246" y="2048185"/>
                </a:lnTo>
                <a:lnTo>
                  <a:pt x="147045" y="2048185"/>
                </a:lnTo>
                <a:lnTo>
                  <a:pt x="0" y="1754095"/>
                </a:lnTo>
                <a:lnTo>
                  <a:pt x="147045" y="1460004"/>
                </a:lnTo>
                <a:lnTo>
                  <a:pt x="491864" y="1460004"/>
                </a:lnTo>
                <a:lnTo>
                  <a:pt x="650070" y="1234503"/>
                </a:lnTo>
                <a:lnTo>
                  <a:pt x="354728" y="643821"/>
                </a:lnTo>
                <a:close/>
              </a:path>
            </a:pathLst>
          </a:custGeom>
          <a:solidFill>
            <a:srgbClr val="92D050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Полилиния 82"/>
          <p:cNvSpPr/>
          <p:nvPr/>
        </p:nvSpPr>
        <p:spPr>
          <a:xfrm>
            <a:off x="3509057" y="1039680"/>
            <a:ext cx="1795643" cy="1995042"/>
          </a:xfrm>
          <a:custGeom>
            <a:avLst/>
            <a:gdLst>
              <a:gd name="connsiteX0" fmla="*/ 147045 w 1795643"/>
              <a:gd name="connsiteY0" fmla="*/ 0 h 1995042"/>
              <a:gd name="connsiteX1" fmla="*/ 535246 w 1795643"/>
              <a:gd name="connsiteY1" fmla="*/ 0 h 1995042"/>
              <a:gd name="connsiteX2" fmla="*/ 682291 w 1795643"/>
              <a:gd name="connsiteY2" fmla="*/ 294091 h 1995042"/>
              <a:gd name="connsiteX3" fmla="*/ 563321 w 1795643"/>
              <a:gd name="connsiteY3" fmla="*/ 532031 h 1995042"/>
              <a:gd name="connsiteX4" fmla="*/ 661407 w 1795643"/>
              <a:gd name="connsiteY4" fmla="*/ 707400 h 1995042"/>
              <a:gd name="connsiteX5" fmla="*/ 1473733 w 1795643"/>
              <a:gd name="connsiteY5" fmla="*/ 707400 h 1995042"/>
              <a:gd name="connsiteX6" fmla="*/ 1795643 w 1795643"/>
              <a:gd name="connsiteY6" fmla="*/ 1351221 h 1995042"/>
              <a:gd name="connsiteX7" fmla="*/ 1473733 w 1795643"/>
              <a:gd name="connsiteY7" fmla="*/ 1995042 h 1995042"/>
              <a:gd name="connsiteX8" fmla="*/ 623890 w 1795643"/>
              <a:gd name="connsiteY8" fmla="*/ 1995042 h 1995042"/>
              <a:gd name="connsiteX9" fmla="*/ 301979 w 1795643"/>
              <a:gd name="connsiteY9" fmla="*/ 1351221 h 1995042"/>
              <a:gd name="connsiteX10" fmla="*/ 577184 w 1795643"/>
              <a:gd name="connsiteY10" fmla="*/ 800812 h 1995042"/>
              <a:gd name="connsiteX11" fmla="*/ 458257 w 1795643"/>
              <a:gd name="connsiteY11" fmla="*/ 588181 h 1995042"/>
              <a:gd name="connsiteX12" fmla="*/ 147045 w 1795643"/>
              <a:gd name="connsiteY12" fmla="*/ 588181 h 1995042"/>
              <a:gd name="connsiteX13" fmla="*/ 0 w 1795643"/>
              <a:gd name="connsiteY13" fmla="*/ 294091 h 199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95643" h="1995042">
                <a:moveTo>
                  <a:pt x="147045" y="0"/>
                </a:moveTo>
                <a:lnTo>
                  <a:pt x="535246" y="0"/>
                </a:lnTo>
                <a:lnTo>
                  <a:pt x="682291" y="294091"/>
                </a:lnTo>
                <a:lnTo>
                  <a:pt x="563321" y="532031"/>
                </a:lnTo>
                <a:lnTo>
                  <a:pt x="661407" y="707400"/>
                </a:lnTo>
                <a:lnTo>
                  <a:pt x="1473733" y="707400"/>
                </a:lnTo>
                <a:lnTo>
                  <a:pt x="1795643" y="1351221"/>
                </a:lnTo>
                <a:lnTo>
                  <a:pt x="1473733" y="1995042"/>
                </a:lnTo>
                <a:lnTo>
                  <a:pt x="623890" y="1995042"/>
                </a:lnTo>
                <a:lnTo>
                  <a:pt x="301979" y="1351221"/>
                </a:lnTo>
                <a:lnTo>
                  <a:pt x="577184" y="800812"/>
                </a:lnTo>
                <a:lnTo>
                  <a:pt x="458257" y="588181"/>
                </a:lnTo>
                <a:lnTo>
                  <a:pt x="147045" y="588181"/>
                </a:lnTo>
                <a:lnTo>
                  <a:pt x="0" y="294091"/>
                </a:lnTo>
                <a:close/>
              </a:path>
            </a:pathLst>
          </a:custGeom>
          <a:solidFill>
            <a:srgbClr val="81C3DB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7952" y="4275675"/>
            <a:ext cx="854757" cy="683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7536" y="2759531"/>
            <a:ext cx="828000" cy="822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7221" y="1898274"/>
            <a:ext cx="792930" cy="9271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6165" y="2745288"/>
            <a:ext cx="815944" cy="815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9290" y="4957030"/>
            <a:ext cx="827589" cy="7675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285" y="4267663"/>
            <a:ext cx="801490" cy="796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1" name="Группа 60"/>
          <p:cNvGrpSpPr/>
          <p:nvPr/>
        </p:nvGrpSpPr>
        <p:grpSpPr>
          <a:xfrm>
            <a:off x="2755475" y="2661423"/>
            <a:ext cx="4045520" cy="2421321"/>
            <a:chOff x="3617027" y="3302888"/>
            <a:chExt cx="2151380" cy="1287642"/>
          </a:xfrm>
        </p:grpSpPr>
        <p:sp>
          <p:nvSpPr>
            <p:cNvPr id="62" name="Шестиугольник 61"/>
            <p:cNvSpPr/>
            <p:nvPr/>
          </p:nvSpPr>
          <p:spPr>
            <a:xfrm>
              <a:off x="3817732" y="3302888"/>
              <a:ext cx="1493664" cy="1287642"/>
            </a:xfrm>
            <a:prstGeom prst="hexagon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аголовок"/>
            <p:cNvSpPr txBox="1"/>
            <p:nvPr/>
          </p:nvSpPr>
          <p:spPr>
            <a:xfrm>
              <a:off x="3617027" y="3731941"/>
              <a:ext cx="2151380" cy="441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Управление</a:t>
              </a:r>
              <a:endParaRPr lang="ru-RU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774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75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750"/>
                            </p:stCondLst>
                            <p:childTnLst>
                              <p:par>
                                <p:cTn id="65" presetID="2" presetClass="entr" presetSubtype="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25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2" presetClass="entr" presetSubtype="1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25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25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75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75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125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15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175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25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275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325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46" grpId="0"/>
      <p:bldP spid="48" grpId="0"/>
      <p:bldP spid="50" grpId="0"/>
      <p:bldP spid="69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452497" y="4207006"/>
            <a:ext cx="5688000" cy="0"/>
          </a:xfrm>
          <a:prstGeom prst="line">
            <a:avLst/>
          </a:prstGeom>
          <a:ln w="3810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730455" y="2690140"/>
            <a:ext cx="64100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Объемные показатели </a:t>
            </a:r>
            <a:endParaRPr lang="ru-RU" sz="4400" dirty="0" smtClean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400" dirty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 системы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2305189" y="4207006"/>
            <a:ext cx="660558" cy="569446"/>
          </a:xfrm>
          <a:prstGeom prst="hexagon">
            <a:avLst/>
          </a:prstGeom>
          <a:solidFill>
            <a:srgbClr val="81C3DB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2535869" y="1782213"/>
            <a:ext cx="660558" cy="569446"/>
          </a:xfrm>
          <a:prstGeom prst="hexagon">
            <a:avLst/>
          </a:prstGeom>
          <a:solidFill>
            <a:srgbClr val="F9ADB1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1872831" y="2575515"/>
            <a:ext cx="660558" cy="569446"/>
          </a:xfrm>
          <a:prstGeom prst="hexagon">
            <a:avLst/>
          </a:prstGeom>
          <a:solidFill>
            <a:srgbClr val="FABE00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1439854" y="3756668"/>
            <a:ext cx="660558" cy="569446"/>
          </a:xfrm>
          <a:prstGeom prst="hexagon">
            <a:avLst/>
          </a:prstGeom>
          <a:solidFill>
            <a:srgbClr val="ED1C24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1090643" y="3020402"/>
            <a:ext cx="660558" cy="569446"/>
          </a:xfrm>
          <a:prstGeom prst="hexagon">
            <a:avLst/>
          </a:prstGeom>
          <a:solidFill>
            <a:srgbClr val="92D050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582387" y="4491729"/>
            <a:ext cx="660558" cy="569446"/>
          </a:xfrm>
          <a:prstGeom prst="hexagon">
            <a:avLst/>
          </a:prstGeom>
          <a:solidFill>
            <a:srgbClr val="FFA411"/>
          </a:solidFill>
          <a:ln w="38100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555" y="2283440"/>
            <a:ext cx="567005" cy="6630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3698" y="2121586"/>
            <a:ext cx="546502" cy="5068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7947" y="4633179"/>
            <a:ext cx="444700" cy="3557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361" y="1810401"/>
            <a:ext cx="518666" cy="5156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541" y="3859299"/>
            <a:ext cx="471086" cy="4668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6406" y="3318997"/>
            <a:ext cx="474822" cy="4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584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Борис Дубровский челябинск выступление в зс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1353" y="1052610"/>
            <a:ext cx="3925502" cy="366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48215" y="1052610"/>
            <a:ext cx="6103484" cy="5574060"/>
          </a:xfrm>
          <a:prstGeom prst="rect">
            <a:avLst/>
          </a:prstGeom>
          <a:gradFill flip="none" rotWithShape="1">
            <a:gsLst>
              <a:gs pos="17000">
                <a:srgbClr val="FFFFFF"/>
              </a:gs>
              <a:gs pos="10000">
                <a:srgbClr val="FFFFFF">
                  <a:alpha val="8900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1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704" y="4372268"/>
            <a:ext cx="14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фото: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1obl.ru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41515" y="4864847"/>
            <a:ext cx="4385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Дубровский Б.А.,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Губернатор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Челябинской области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Ежегодный отчет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Законодательном Собрании Челябинской области, </a:t>
            </a:r>
          </a:p>
          <a:p>
            <a:pPr marL="457200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марта 2017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48100" y="1106530"/>
            <a:ext cx="5087484" cy="5486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endParaRPr lang="ru-RU" sz="105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«Считаю, что нам необходимо сделать ставку на создание таких условий в регионе, </a:t>
            </a:r>
            <a:r>
              <a:rPr lang="ru-RU" sz="2000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чтобы здесь оставалась </a:t>
            </a:r>
            <a:endParaRPr lang="ru-RU" sz="2000" dirty="0" smtClean="0">
              <a:solidFill>
                <a:srgbClr val="318DA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 smtClean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находила работу </a:t>
            </a:r>
            <a:r>
              <a:rPr lang="ru-RU" sz="2000" u="sng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образованная</a:t>
            </a:r>
            <a:r>
              <a:rPr lang="ru-RU" sz="2000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u="sng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молодежь</a:t>
            </a:r>
            <a:r>
              <a:rPr lang="ru-RU" sz="2000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ru-RU" sz="2000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т.ч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приехавшая из других регионов и стран... Ежегодно на рынок труда выходит порядка 20-25 тысяч молодых людей, еще 15-20 тысяч – выпускники колледжей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тот ресурс, за который нужно бороться, за который нужно конкурировать. Нужно обеспечить выпускникам своего рода </a:t>
            </a:r>
            <a:r>
              <a:rPr lang="ru-RU" sz="2000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«социально-статусный минимум»: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достойную работу, доступное жилье, социокультурную досуговую среду, качественную медицину </a:t>
            </a:r>
            <a:endParaRPr lang="ru-RU" sz="2000" dirty="0" smtClean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детские сады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.»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1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область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29"/>
          <a:stretch/>
        </p:blipFill>
        <p:spPr>
          <a:xfrm>
            <a:off x="2240271" y="1408609"/>
            <a:ext cx="4323497" cy="513309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2" name="TextBox 1"/>
          <p:cNvSpPr txBox="1"/>
          <p:nvPr/>
        </p:nvSpPr>
        <p:spPr>
          <a:xfrm>
            <a:off x="1680434" y="2982621"/>
            <a:ext cx="270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BA8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ЧЕЛОВЕЧЕСКИЙ</a:t>
            </a:r>
            <a:endParaRPr lang="ru-RU" sz="2400" dirty="0">
              <a:solidFill>
                <a:srgbClr val="4BA8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105216" y="3253347"/>
            <a:ext cx="15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4BA8C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</a:t>
            </a:r>
            <a:endParaRPr lang="ru-RU" sz="2400" dirty="0">
              <a:solidFill>
                <a:srgbClr val="4BA8C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5116" y="1614870"/>
            <a:ext cx="1191952" cy="3934099"/>
          </a:xfrm>
          <a:prstGeom prst="rect">
            <a:avLst/>
          </a:prstGeom>
        </p:spPr>
      </p:pic>
      <p:sp>
        <p:nvSpPr>
          <p:cNvPr id="147" name="Freeform 3"/>
          <p:cNvSpPr>
            <a:spLocks/>
          </p:cNvSpPr>
          <p:nvPr/>
        </p:nvSpPr>
        <p:spPr bwMode="gray">
          <a:xfrm>
            <a:off x="1020067" y="2454026"/>
            <a:ext cx="6921499" cy="2225284"/>
          </a:xfrm>
          <a:custGeom>
            <a:avLst/>
            <a:gdLst>
              <a:gd name="T0" fmla="*/ 1422 w 4728"/>
              <a:gd name="T1" fmla="*/ 3 h 1686"/>
              <a:gd name="T2" fmla="*/ 192 w 4728"/>
              <a:gd name="T3" fmla="*/ 705 h 1686"/>
              <a:gd name="T4" fmla="*/ 1096 w 4728"/>
              <a:gd name="T5" fmla="*/ 1292 h 1686"/>
              <a:gd name="T6" fmla="*/ 2388 w 4728"/>
              <a:gd name="T7" fmla="*/ 1428 h 1686"/>
              <a:gd name="T8" fmla="*/ 3672 w 4728"/>
              <a:gd name="T9" fmla="*/ 1275 h 1686"/>
              <a:gd name="T10" fmla="*/ 4524 w 4728"/>
              <a:gd name="T11" fmla="*/ 705 h 1686"/>
              <a:gd name="T12" fmla="*/ 3294 w 4728"/>
              <a:gd name="T13" fmla="*/ 27 h 1686"/>
              <a:gd name="T14" fmla="*/ 4704 w 4728"/>
              <a:gd name="T15" fmla="*/ 717 h 1686"/>
              <a:gd name="T16" fmla="*/ 3798 w 4728"/>
              <a:gd name="T17" fmla="*/ 1488 h 1686"/>
              <a:gd name="T18" fmla="*/ 2412 w 4728"/>
              <a:gd name="T19" fmla="*/ 1683 h 1686"/>
              <a:gd name="T20" fmla="*/ 972 w 4728"/>
              <a:gd name="T21" fmla="*/ 1506 h 1686"/>
              <a:gd name="T22" fmla="*/ 24 w 4728"/>
              <a:gd name="T23" fmla="*/ 723 h 1686"/>
              <a:gd name="T24" fmla="*/ 1422 w 4728"/>
              <a:gd name="T25" fmla="*/ 3 h 1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contourW="127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  <a:contourClr>
              <a:schemeClr val="bg1">
                <a:lumMod val="85000"/>
              </a:schemeClr>
            </a:contourClr>
          </a:sp3d>
          <a:extLst/>
        </p:spPr>
        <p:txBody>
          <a:bodyPr wrap="none" anchor="ctr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 hidden="1"/>
          <p:cNvCxnSpPr/>
          <p:nvPr/>
        </p:nvCxnSpPr>
        <p:spPr>
          <a:xfrm>
            <a:off x="6109777" y="4174790"/>
            <a:ext cx="3024000" cy="0"/>
          </a:xfrm>
          <a:prstGeom prst="line">
            <a:avLst/>
          </a:prstGeom>
          <a:ln w="3810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 hidden="1"/>
          <p:cNvGrpSpPr/>
          <p:nvPr/>
        </p:nvGrpSpPr>
        <p:grpSpPr>
          <a:xfrm>
            <a:off x="4461663" y="2653625"/>
            <a:ext cx="4265588" cy="1739555"/>
            <a:chOff x="3668840" y="4702660"/>
            <a:chExt cx="4265588" cy="1739555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668840" y="4702660"/>
              <a:ext cx="4265588" cy="1739555"/>
              <a:chOff x="3793843" y="2659712"/>
              <a:chExt cx="4265588" cy="1739555"/>
            </a:xfrm>
          </p:grpSpPr>
          <p:sp>
            <p:nvSpPr>
              <p:cNvPr id="36" name="Овал 35"/>
              <p:cNvSpPr/>
              <p:nvPr/>
            </p:nvSpPr>
            <p:spPr>
              <a:xfrm flipH="1">
                <a:off x="3793843" y="2659712"/>
                <a:ext cx="1739555" cy="17395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заголовок"/>
              <p:cNvSpPr txBox="1"/>
              <p:nvPr/>
            </p:nvSpPr>
            <p:spPr>
              <a:xfrm>
                <a:off x="5625751" y="3023252"/>
                <a:ext cx="243368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600" dirty="0" smtClean="0">
                    <a:solidFill>
                      <a:srgbClr val="CE08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СЕТЬ</a:t>
                </a:r>
                <a:endParaRPr lang="ru-RU" sz="6600" dirty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5" name="Picture 2" descr="Картинки по запросу сеть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994" y="4832213"/>
              <a:ext cx="1645715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Прямая соединительная линия 18" hidden="1"/>
          <p:cNvCxnSpPr/>
          <p:nvPr/>
        </p:nvCxnSpPr>
        <p:spPr>
          <a:xfrm>
            <a:off x="6262177" y="4327190"/>
            <a:ext cx="2880000" cy="0"/>
          </a:xfrm>
          <a:prstGeom prst="line">
            <a:avLst/>
          </a:prstGeom>
          <a:ln w="3810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 hidden="1"/>
          <p:cNvGrpSpPr/>
          <p:nvPr/>
        </p:nvGrpSpPr>
        <p:grpSpPr>
          <a:xfrm>
            <a:off x="4614063" y="2806025"/>
            <a:ext cx="4265588" cy="1739555"/>
            <a:chOff x="3668840" y="4702660"/>
            <a:chExt cx="4265588" cy="1739555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668840" y="4702660"/>
              <a:ext cx="4265588" cy="1739555"/>
              <a:chOff x="3793843" y="2659712"/>
              <a:chExt cx="4265588" cy="1739555"/>
            </a:xfrm>
          </p:grpSpPr>
          <p:sp>
            <p:nvSpPr>
              <p:cNvPr id="23" name="Овал 22"/>
              <p:cNvSpPr/>
              <p:nvPr/>
            </p:nvSpPr>
            <p:spPr>
              <a:xfrm flipH="1">
                <a:off x="3793843" y="2659712"/>
                <a:ext cx="1739555" cy="17395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заголовок"/>
              <p:cNvSpPr txBox="1"/>
              <p:nvPr/>
            </p:nvSpPr>
            <p:spPr>
              <a:xfrm>
                <a:off x="5625751" y="3023252"/>
                <a:ext cx="243368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600" dirty="0" smtClean="0">
                    <a:solidFill>
                      <a:srgbClr val="CE08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СЕТЬ</a:t>
                </a:r>
                <a:endParaRPr lang="ru-RU" sz="6600" dirty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2" name="Picture 2" descr="Картинки по запросу сеть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994" y="4832213"/>
              <a:ext cx="1645715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8" name="Прямая соединительная линия 107" hidden="1"/>
          <p:cNvCxnSpPr/>
          <p:nvPr/>
        </p:nvCxnSpPr>
        <p:spPr>
          <a:xfrm>
            <a:off x="6109777" y="4174790"/>
            <a:ext cx="3024000" cy="0"/>
          </a:xfrm>
          <a:prstGeom prst="line">
            <a:avLst/>
          </a:prstGeom>
          <a:ln w="3810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разделитель" hidden="1"/>
          <p:cNvGrpSpPr/>
          <p:nvPr/>
        </p:nvGrpSpPr>
        <p:grpSpPr>
          <a:xfrm>
            <a:off x="4461663" y="2653625"/>
            <a:ext cx="4265588" cy="1739555"/>
            <a:chOff x="3668840" y="4702660"/>
            <a:chExt cx="4265588" cy="1739555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668840" y="4702660"/>
              <a:ext cx="4265588" cy="1739555"/>
              <a:chOff x="3793843" y="2659712"/>
              <a:chExt cx="4265588" cy="1739555"/>
            </a:xfrm>
          </p:grpSpPr>
          <p:sp>
            <p:nvSpPr>
              <p:cNvPr id="112" name="Овал 111"/>
              <p:cNvSpPr/>
              <p:nvPr/>
            </p:nvSpPr>
            <p:spPr>
              <a:xfrm flipH="1">
                <a:off x="3793843" y="2659712"/>
                <a:ext cx="1739555" cy="173955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заголовок"/>
              <p:cNvSpPr txBox="1"/>
              <p:nvPr/>
            </p:nvSpPr>
            <p:spPr>
              <a:xfrm>
                <a:off x="5625751" y="3023252"/>
                <a:ext cx="2433680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6600" dirty="0" smtClean="0">
                    <a:solidFill>
                      <a:srgbClr val="CE081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СЕТЬ</a:t>
                </a:r>
                <a:endParaRPr lang="ru-RU" sz="6600" dirty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1" name="Picture 2" descr="Картинки по запросу сеть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994" y="4832213"/>
              <a:ext cx="1645715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5983746" y="2308347"/>
            <a:ext cx="617477" cy="549941"/>
            <a:chOff x="5633582" y="2343287"/>
            <a:chExt cx="617477" cy="549941"/>
          </a:xfrm>
        </p:grpSpPr>
        <p:grpSp>
          <p:nvGrpSpPr>
            <p:cNvPr id="103" name="Группа 102"/>
            <p:cNvGrpSpPr/>
            <p:nvPr/>
          </p:nvGrpSpPr>
          <p:grpSpPr>
            <a:xfrm>
              <a:off x="5688622" y="2389228"/>
              <a:ext cx="504000" cy="504000"/>
              <a:chOff x="717415" y="4809626"/>
              <a:chExt cx="1786864" cy="1783425"/>
            </a:xfrm>
          </p:grpSpPr>
          <p:sp>
            <p:nvSpPr>
              <p:cNvPr id="104" name="Oval 18"/>
              <p:cNvSpPr>
                <a:spLocks noChangeArrowheads="1"/>
              </p:cNvSpPr>
              <p:nvPr/>
            </p:nvSpPr>
            <p:spPr bwMode="gray">
              <a:xfrm>
                <a:off x="890916" y="4981715"/>
                <a:ext cx="1439861" cy="1423989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5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786864" cy="1783425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5633582" y="2343287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ru-RU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918049" y="2398111"/>
            <a:ext cx="503663" cy="515295"/>
            <a:chOff x="2583963" y="2274335"/>
            <a:chExt cx="503663" cy="515295"/>
          </a:xfrm>
        </p:grpSpPr>
        <p:grpSp>
          <p:nvGrpSpPr>
            <p:cNvPr id="88" name="Группа 87"/>
            <p:cNvGrpSpPr/>
            <p:nvPr/>
          </p:nvGrpSpPr>
          <p:grpSpPr>
            <a:xfrm>
              <a:off x="2600113" y="2316748"/>
              <a:ext cx="473794" cy="472882"/>
              <a:chOff x="717415" y="4809626"/>
              <a:chExt cx="1649413" cy="1646238"/>
            </a:xfrm>
          </p:grpSpPr>
          <p:sp>
            <p:nvSpPr>
              <p:cNvPr id="90" name="Oval 18"/>
              <p:cNvSpPr>
                <a:spLocks noChangeArrowheads="1"/>
              </p:cNvSpPr>
              <p:nvPr/>
            </p:nvSpPr>
            <p:spPr bwMode="gray">
              <a:xfrm>
                <a:off x="820604" y="4912815"/>
                <a:ext cx="1503916" cy="1503916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1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2583963" y="2274335"/>
              <a:ext cx="503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004856" y="2893145"/>
            <a:ext cx="576000" cy="576000"/>
            <a:chOff x="940573" y="3149752"/>
            <a:chExt cx="576000" cy="576000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940573" y="3149752"/>
              <a:ext cx="576000" cy="576000"/>
              <a:chOff x="717415" y="4809626"/>
              <a:chExt cx="1649413" cy="1646238"/>
            </a:xfrm>
          </p:grpSpPr>
          <p:sp>
            <p:nvSpPr>
              <p:cNvPr id="95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977482" y="3172002"/>
              <a:ext cx="5036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882610" y="2573444"/>
            <a:ext cx="606128" cy="540000"/>
            <a:chOff x="6768310" y="2522644"/>
            <a:chExt cx="606128" cy="540000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6801894" y="2522644"/>
              <a:ext cx="540000" cy="540000"/>
              <a:chOff x="717415" y="4809626"/>
              <a:chExt cx="1649413" cy="1646238"/>
            </a:xfrm>
          </p:grpSpPr>
          <p:sp>
            <p:nvSpPr>
              <p:cNvPr id="101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0" name="TextBox 149"/>
            <p:cNvSpPr txBox="1"/>
            <p:nvPr/>
          </p:nvSpPr>
          <p:spPr>
            <a:xfrm>
              <a:off x="6768310" y="2527668"/>
              <a:ext cx="606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ru-RU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70168" y="3662005"/>
            <a:ext cx="648000" cy="648000"/>
            <a:chOff x="1436521" y="3725543"/>
            <a:chExt cx="648000" cy="648000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1436521" y="3725543"/>
              <a:ext cx="648000" cy="648000"/>
              <a:chOff x="717415" y="4809626"/>
              <a:chExt cx="1649413" cy="1646238"/>
            </a:xfrm>
          </p:grpSpPr>
          <p:sp>
            <p:nvSpPr>
              <p:cNvPr id="114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1471891" y="3759996"/>
              <a:ext cx="55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ru-RU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178642" y="3936266"/>
            <a:ext cx="720000" cy="720000"/>
            <a:chOff x="2343733" y="4014764"/>
            <a:chExt cx="720000" cy="720000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2343733" y="4014764"/>
              <a:ext cx="720000" cy="720000"/>
              <a:chOff x="717415" y="4809626"/>
              <a:chExt cx="1649413" cy="1646238"/>
            </a:xfrm>
          </p:grpSpPr>
          <p:sp>
            <p:nvSpPr>
              <p:cNvPr id="128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2435870" y="4065181"/>
              <a:ext cx="55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ru-RU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447122" y="3178164"/>
            <a:ext cx="617477" cy="576000"/>
            <a:chOff x="7421722" y="3178164"/>
            <a:chExt cx="617477" cy="576000"/>
          </a:xfrm>
        </p:grpSpPr>
        <p:grpSp>
          <p:nvGrpSpPr>
            <p:cNvPr id="121" name="Группа 120"/>
            <p:cNvGrpSpPr/>
            <p:nvPr/>
          </p:nvGrpSpPr>
          <p:grpSpPr>
            <a:xfrm>
              <a:off x="7445389" y="3178164"/>
              <a:ext cx="576000" cy="576000"/>
              <a:chOff x="717415" y="4809626"/>
              <a:chExt cx="1649413" cy="1646238"/>
            </a:xfrm>
          </p:grpSpPr>
          <p:sp>
            <p:nvSpPr>
              <p:cNvPr id="122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3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3" name="TextBox 152"/>
            <p:cNvSpPr txBox="1"/>
            <p:nvPr/>
          </p:nvSpPr>
          <p:spPr>
            <a:xfrm>
              <a:off x="7421722" y="3199046"/>
              <a:ext cx="617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ru-RU" sz="24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263478" y="4094804"/>
            <a:ext cx="756000" cy="756000"/>
            <a:chOff x="3427547" y="4144894"/>
            <a:chExt cx="756000" cy="756000"/>
          </a:xfrm>
        </p:grpSpPr>
        <p:grpSp>
          <p:nvGrpSpPr>
            <p:cNvPr id="137" name="Группа 136"/>
            <p:cNvGrpSpPr/>
            <p:nvPr/>
          </p:nvGrpSpPr>
          <p:grpSpPr>
            <a:xfrm>
              <a:off x="3427547" y="4144894"/>
              <a:ext cx="756000" cy="756000"/>
              <a:chOff x="717415" y="4809626"/>
              <a:chExt cx="1649413" cy="1646238"/>
            </a:xfrm>
          </p:grpSpPr>
          <p:sp>
            <p:nvSpPr>
              <p:cNvPr id="138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9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" name="TextBox 153"/>
            <p:cNvSpPr txBox="1"/>
            <p:nvPr/>
          </p:nvSpPr>
          <p:spPr>
            <a:xfrm>
              <a:off x="3489868" y="4180417"/>
              <a:ext cx="611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3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700489" y="4129571"/>
            <a:ext cx="756000" cy="756000"/>
            <a:chOff x="4649944" y="4128404"/>
            <a:chExt cx="756000" cy="756000"/>
          </a:xfrm>
        </p:grpSpPr>
        <p:grpSp>
          <p:nvGrpSpPr>
            <p:cNvPr id="141" name="Группа 140"/>
            <p:cNvGrpSpPr/>
            <p:nvPr/>
          </p:nvGrpSpPr>
          <p:grpSpPr>
            <a:xfrm>
              <a:off x="4649944" y="4128404"/>
              <a:ext cx="756000" cy="756000"/>
              <a:chOff x="717415" y="4809626"/>
              <a:chExt cx="1649413" cy="1646238"/>
            </a:xfrm>
          </p:grpSpPr>
          <p:sp>
            <p:nvSpPr>
              <p:cNvPr id="146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5" name="TextBox 154"/>
            <p:cNvSpPr txBox="1"/>
            <p:nvPr/>
          </p:nvSpPr>
          <p:spPr>
            <a:xfrm>
              <a:off x="4732366" y="4154461"/>
              <a:ext cx="611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32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ru-RU" sz="32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721852" y="4011903"/>
            <a:ext cx="720000" cy="720000"/>
            <a:chOff x="5721852" y="4011903"/>
            <a:chExt cx="720000" cy="720000"/>
          </a:xfrm>
        </p:grpSpPr>
        <p:grpSp>
          <p:nvGrpSpPr>
            <p:cNvPr id="133" name="Группа 132"/>
            <p:cNvGrpSpPr/>
            <p:nvPr/>
          </p:nvGrpSpPr>
          <p:grpSpPr>
            <a:xfrm>
              <a:off x="5721852" y="4011903"/>
              <a:ext cx="720000" cy="720000"/>
              <a:chOff x="717415" y="4809626"/>
              <a:chExt cx="1649413" cy="1646238"/>
            </a:xfrm>
          </p:grpSpPr>
          <p:sp>
            <p:nvSpPr>
              <p:cNvPr id="134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5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6" name="TextBox 155"/>
            <p:cNvSpPr txBox="1"/>
            <p:nvPr/>
          </p:nvSpPr>
          <p:spPr>
            <a:xfrm>
              <a:off x="5826308" y="4038425"/>
              <a:ext cx="55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ru-RU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754709" y="3758487"/>
            <a:ext cx="648000" cy="648000"/>
            <a:chOff x="6754709" y="3758487"/>
            <a:chExt cx="648000" cy="648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6754709" y="3758487"/>
              <a:ext cx="648000" cy="648000"/>
              <a:chOff x="717415" y="4809626"/>
              <a:chExt cx="1649413" cy="1646238"/>
            </a:xfrm>
          </p:grpSpPr>
          <p:sp>
            <p:nvSpPr>
              <p:cNvPr id="125" name="Oval 18"/>
              <p:cNvSpPr>
                <a:spLocks noChangeArrowheads="1"/>
              </p:cNvSpPr>
              <p:nvPr/>
            </p:nvSpPr>
            <p:spPr bwMode="gray">
              <a:xfrm>
                <a:off x="820603" y="4912814"/>
                <a:ext cx="1439862" cy="142398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  <a:ex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6" name="Oval 21"/>
              <p:cNvSpPr>
                <a:spLocks noChangeArrowheads="1"/>
              </p:cNvSpPr>
              <p:nvPr/>
            </p:nvSpPr>
            <p:spPr bwMode="black">
              <a:xfrm>
                <a:off x="717415" y="4809626"/>
                <a:ext cx="1649413" cy="1646238"/>
              </a:xfrm>
              <a:prstGeom prst="ellipse">
                <a:avLst/>
              </a:prstGeom>
              <a:noFill/>
              <a:ln w="19050" cap="rnd">
                <a:solidFill>
                  <a:srgbClr val="EAEAEA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6804747" y="3773046"/>
              <a:ext cx="5565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ru-RU" sz="2800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Заголовок 1"/>
          <p:cNvSpPr txBox="1">
            <a:spLocks/>
          </p:cNvSpPr>
          <p:nvPr/>
        </p:nvSpPr>
        <p:spPr bwMode="auto">
          <a:xfrm>
            <a:off x="267150" y="827290"/>
            <a:ext cx="5401067" cy="42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ru-RU" sz="2800" dirty="0" smtClean="0">
                <a:ln/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ПОКАЗАТЕЛЕЙ</a:t>
            </a:r>
            <a:endParaRPr lang="ru-RU" sz="2800" dirty="0">
              <a:solidFill>
                <a:srgbClr val="CA1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4392298" y="4472804"/>
            <a:ext cx="0" cy="1152000"/>
          </a:xfrm>
          <a:prstGeom prst="line">
            <a:avLst/>
          </a:prstGeom>
          <a:ln w="38100">
            <a:solidFill>
              <a:srgbClr val="4BA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04957" y="4400433"/>
            <a:ext cx="180000" cy="180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90924" y="5372699"/>
            <a:ext cx="8485951" cy="1267178"/>
            <a:chOff x="329024" y="5372699"/>
            <a:chExt cx="8485951" cy="1267178"/>
          </a:xfrm>
        </p:grpSpPr>
        <p:sp>
          <p:nvSpPr>
            <p:cNvPr id="97" name="Заголовок 1"/>
            <p:cNvSpPr txBox="1">
              <a:spLocks/>
            </p:cNvSpPr>
            <p:nvPr/>
          </p:nvSpPr>
          <p:spPr bwMode="auto">
            <a:xfrm>
              <a:off x="329024" y="6029031"/>
              <a:ext cx="8485951" cy="61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ru-RU" sz="18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Расходы </a:t>
              </a:r>
              <a:r>
                <a:rPr lang="ru-RU" sz="18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консолидированного бюджета </a:t>
              </a:r>
              <a:r>
                <a:rPr lang="ru-RU" sz="18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муниципального образования </a:t>
              </a:r>
            </a:p>
            <a:p>
              <a:pPr>
                <a:defRPr/>
              </a:pPr>
              <a:r>
                <a:rPr lang="ru-RU" sz="18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по </a:t>
              </a:r>
              <a:r>
                <a:rPr lang="ru-RU" sz="18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отрасли «Образование» </a:t>
              </a:r>
              <a:r>
                <a:rPr lang="ru-RU" sz="18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800" dirty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расчете на 1 </a:t>
              </a:r>
              <a:r>
                <a:rPr lang="ru-RU" sz="1800" dirty="0" smtClean="0">
                  <a:ln/>
                  <a:latin typeface="Arial" panose="020B0604020202020204" pitchFamily="34" charset="0"/>
                  <a:cs typeface="Arial" panose="020B0604020202020204" pitchFamily="34" charset="0"/>
                </a:rPr>
                <a:t>несовершеннолетнего</a:t>
              </a:r>
              <a:endPara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8" name="Группа 117"/>
            <p:cNvGrpSpPr/>
            <p:nvPr/>
          </p:nvGrpSpPr>
          <p:grpSpPr>
            <a:xfrm>
              <a:off x="4062544" y="5372699"/>
              <a:ext cx="756000" cy="756000"/>
              <a:chOff x="3427547" y="4144894"/>
              <a:chExt cx="756000" cy="756000"/>
            </a:xfrm>
          </p:grpSpPr>
          <p:grpSp>
            <p:nvGrpSpPr>
              <p:cNvPr id="129" name="Группа 128"/>
              <p:cNvGrpSpPr/>
              <p:nvPr/>
            </p:nvGrpSpPr>
            <p:grpSpPr>
              <a:xfrm>
                <a:off x="3427547" y="4144894"/>
                <a:ext cx="756000" cy="756000"/>
                <a:chOff x="717415" y="4809626"/>
                <a:chExt cx="1649413" cy="1646238"/>
              </a:xfrm>
            </p:grpSpPr>
            <p:sp>
              <p:nvSpPr>
                <p:cNvPr id="131" name="Oval 18"/>
                <p:cNvSpPr>
                  <a:spLocks noChangeArrowheads="1"/>
                </p:cNvSpPr>
                <p:nvPr/>
              </p:nvSpPr>
              <p:spPr bwMode="gray">
                <a:xfrm>
                  <a:off x="820603" y="4912814"/>
                  <a:ext cx="1439862" cy="1423987"/>
                </a:xfrm>
                <a:prstGeom prst="ellipse">
                  <a:avLst/>
                </a:prstGeom>
                <a:solidFill>
                  <a:srgbClr val="3289A8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  <a:ex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36" name="Oval 21"/>
                <p:cNvSpPr>
                  <a:spLocks noChangeArrowheads="1"/>
                </p:cNvSpPr>
                <p:nvPr/>
              </p:nvSpPr>
              <p:spPr bwMode="black">
                <a:xfrm>
                  <a:off x="717415" y="4809626"/>
                  <a:ext cx="1649413" cy="1646238"/>
                </a:xfrm>
                <a:prstGeom prst="ellipse">
                  <a:avLst/>
                </a:prstGeom>
                <a:noFill/>
                <a:ln w="19050" cap="rnd">
                  <a:solidFill>
                    <a:srgbClr val="EAEAEA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3489868" y="4180417"/>
                <a:ext cx="61106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ru-RU" sz="3200" b="1" baseline="-25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sz="3200" b="1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1725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2.59259E-6 L -0.00035 -0.16736 C -0.00035 -0.2426 -0.17066 -0.33472 -0.30903 -0.33472 L -0.6165 -0.33472 " pathEditMode="relative" rAng="0" ptsTypes="AAAA">
                                      <p:cBhvr>
                                        <p:cTn id="2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16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3.7037E-7 L -0.00034 -0.18449 C -0.00034 -0.26736 -0.17691 -0.36875 -0.32031 -0.36875 L -0.63871 -0.36875 " pathEditMode="relative" rAng="0" ptsTypes="AAAA">
                                      <p:cBhvr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27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75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75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250"/>
                            </p:stCondLst>
                            <p:childTnLst>
                              <p:par>
                                <p:cTn id="60" presetID="2" presetClass="exit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5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72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8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25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25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75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25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175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225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275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25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/>
      <p:bldP spid="147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5" r="1747" b="2374"/>
          <a:stretch/>
        </p:blipFill>
        <p:spPr>
          <a:xfrm>
            <a:off x="1480457" y="993066"/>
            <a:ext cx="7667534" cy="5744621"/>
          </a:xfrm>
          <a:prstGeom prst="rect">
            <a:avLst/>
          </a:prstGeom>
        </p:spPr>
      </p:pic>
      <p:pic>
        <p:nvPicPr>
          <p:cNvPr id="17" name="Picture 2" descr="Картинки по запросу Стратегия социально-экономического развития Челябинской области до 2035 года: «Развитие человеческого капитала и социальной сферы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6" y="888050"/>
            <a:ext cx="2175018" cy="16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 rot="16200000">
            <a:off x="-952424" y="3655239"/>
            <a:ext cx="3385306" cy="130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ru-RU" sz="4800" dirty="0" smtClean="0">
                <a:ln/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НАШЕ БУДУЩЕЕ!</a:t>
            </a:r>
            <a:endParaRPr lang="ru-RU" sz="4800" dirty="0">
              <a:solidFill>
                <a:srgbClr val="CA18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5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Прямоугольник 170"/>
          <p:cNvSpPr/>
          <p:nvPr/>
        </p:nvSpPr>
        <p:spPr>
          <a:xfrm>
            <a:off x="0" y="583816"/>
            <a:ext cx="9144000" cy="114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9" name="область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29"/>
          <a:stretch/>
        </p:blipFill>
        <p:spPr>
          <a:xfrm>
            <a:off x="2353587" y="1295400"/>
            <a:ext cx="4330080" cy="5140905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229" name="маркеры"/>
          <p:cNvGrpSpPr/>
          <p:nvPr/>
        </p:nvGrpSpPr>
        <p:grpSpPr>
          <a:xfrm>
            <a:off x="2493072" y="1583394"/>
            <a:ext cx="3883845" cy="4463096"/>
            <a:chOff x="2869324" y="2104488"/>
            <a:chExt cx="3653337" cy="4198210"/>
          </a:xfrm>
        </p:grpSpPr>
        <p:sp>
          <p:nvSpPr>
            <p:cNvPr id="230" name="Овал 229"/>
            <p:cNvSpPr/>
            <p:nvPr/>
          </p:nvSpPr>
          <p:spPr>
            <a:xfrm>
              <a:off x="2869324" y="3279228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Овал 230"/>
            <p:cNvSpPr/>
            <p:nvPr/>
          </p:nvSpPr>
          <p:spPr>
            <a:xfrm>
              <a:off x="3442135" y="3665501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Овал 231"/>
            <p:cNvSpPr/>
            <p:nvPr/>
          </p:nvSpPr>
          <p:spPr>
            <a:xfrm>
              <a:off x="3405352" y="3408000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3" name="Овал 232"/>
            <p:cNvSpPr/>
            <p:nvPr/>
          </p:nvSpPr>
          <p:spPr>
            <a:xfrm>
              <a:off x="3936126" y="3266109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4" name="Овал 233"/>
            <p:cNvSpPr/>
            <p:nvPr/>
          </p:nvSpPr>
          <p:spPr>
            <a:xfrm>
              <a:off x="4230414" y="2919269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5" name="Овал 234"/>
            <p:cNvSpPr/>
            <p:nvPr/>
          </p:nvSpPr>
          <p:spPr>
            <a:xfrm>
              <a:off x="4351126" y="3121594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Овал 235"/>
            <p:cNvSpPr/>
            <p:nvPr/>
          </p:nvSpPr>
          <p:spPr>
            <a:xfrm>
              <a:off x="4699121" y="2751106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Овал 236"/>
            <p:cNvSpPr/>
            <p:nvPr/>
          </p:nvSpPr>
          <p:spPr>
            <a:xfrm>
              <a:off x="4309080" y="2201689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237"/>
            <p:cNvSpPr/>
            <p:nvPr/>
          </p:nvSpPr>
          <p:spPr>
            <a:xfrm>
              <a:off x="4735904" y="2104488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238"/>
            <p:cNvSpPr/>
            <p:nvPr/>
          </p:nvSpPr>
          <p:spPr>
            <a:xfrm>
              <a:off x="5673397" y="3549888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Овал 239"/>
            <p:cNvSpPr/>
            <p:nvPr/>
          </p:nvSpPr>
          <p:spPr>
            <a:xfrm>
              <a:off x="5871022" y="2884900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1" name="Овал 240"/>
            <p:cNvSpPr/>
            <p:nvPr/>
          </p:nvSpPr>
          <p:spPr>
            <a:xfrm>
              <a:off x="5613517" y="2537827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2" name="Овал 241"/>
            <p:cNvSpPr/>
            <p:nvPr/>
          </p:nvSpPr>
          <p:spPr>
            <a:xfrm>
              <a:off x="4952356" y="2503880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3" name="Овал 242"/>
            <p:cNvSpPr/>
            <p:nvPr/>
          </p:nvSpPr>
          <p:spPr>
            <a:xfrm>
              <a:off x="5161575" y="2275262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4" name="Овал 243"/>
            <p:cNvSpPr/>
            <p:nvPr/>
          </p:nvSpPr>
          <p:spPr>
            <a:xfrm>
              <a:off x="5483213" y="3426181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5" name="Овал 244"/>
            <p:cNvSpPr/>
            <p:nvPr/>
          </p:nvSpPr>
          <p:spPr>
            <a:xfrm>
              <a:off x="5483214" y="3576164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6" name="Овал 245"/>
            <p:cNvSpPr/>
            <p:nvPr/>
          </p:nvSpPr>
          <p:spPr>
            <a:xfrm>
              <a:off x="5497987" y="3132085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7" name="Овал 246"/>
            <p:cNvSpPr/>
            <p:nvPr/>
          </p:nvSpPr>
          <p:spPr>
            <a:xfrm>
              <a:off x="5613600" y="3257880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8" name="Овал 247"/>
            <p:cNvSpPr/>
            <p:nvPr/>
          </p:nvSpPr>
          <p:spPr>
            <a:xfrm>
              <a:off x="4579245" y="3982821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9" name="Овал 248"/>
            <p:cNvSpPr/>
            <p:nvPr/>
          </p:nvSpPr>
          <p:spPr>
            <a:xfrm>
              <a:off x="4869267" y="3344517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0" name="Овал 249"/>
            <p:cNvSpPr/>
            <p:nvPr/>
          </p:nvSpPr>
          <p:spPr>
            <a:xfrm>
              <a:off x="4604149" y="3192809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1" name="Овал 250"/>
            <p:cNvSpPr/>
            <p:nvPr/>
          </p:nvSpPr>
          <p:spPr>
            <a:xfrm>
              <a:off x="5377108" y="3909386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2" name="Овал 251"/>
            <p:cNvSpPr/>
            <p:nvPr/>
          </p:nvSpPr>
          <p:spPr>
            <a:xfrm>
              <a:off x="5566299" y="3925015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3" name="Овал 252"/>
            <p:cNvSpPr/>
            <p:nvPr/>
          </p:nvSpPr>
          <p:spPr>
            <a:xfrm>
              <a:off x="6407048" y="3954307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4" name="Овал 253"/>
            <p:cNvSpPr/>
            <p:nvPr/>
          </p:nvSpPr>
          <p:spPr>
            <a:xfrm>
              <a:off x="4521438" y="4911036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Овал 254"/>
            <p:cNvSpPr/>
            <p:nvPr/>
          </p:nvSpPr>
          <p:spPr>
            <a:xfrm>
              <a:off x="4051739" y="4621541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6" name="Овал 255"/>
            <p:cNvSpPr/>
            <p:nvPr/>
          </p:nvSpPr>
          <p:spPr>
            <a:xfrm>
              <a:off x="4996385" y="4624379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7" name="Овал 256"/>
            <p:cNvSpPr/>
            <p:nvPr/>
          </p:nvSpPr>
          <p:spPr>
            <a:xfrm>
              <a:off x="5635603" y="4285343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8" name="Овал 257"/>
            <p:cNvSpPr/>
            <p:nvPr/>
          </p:nvSpPr>
          <p:spPr>
            <a:xfrm>
              <a:off x="5062798" y="4024908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9" name="Овал 258"/>
            <p:cNvSpPr/>
            <p:nvPr/>
          </p:nvSpPr>
          <p:spPr>
            <a:xfrm>
              <a:off x="3921356" y="5934933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0" name="Овал 259"/>
            <p:cNvSpPr/>
            <p:nvPr/>
          </p:nvSpPr>
          <p:spPr>
            <a:xfrm>
              <a:off x="4052731" y="5257736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1" name="Овал 260"/>
            <p:cNvSpPr/>
            <p:nvPr/>
          </p:nvSpPr>
          <p:spPr>
            <a:xfrm>
              <a:off x="3973907" y="5079063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2" name="Овал 261"/>
            <p:cNvSpPr/>
            <p:nvPr/>
          </p:nvSpPr>
          <p:spPr>
            <a:xfrm>
              <a:off x="4878494" y="6187085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Овал 262"/>
            <p:cNvSpPr/>
            <p:nvPr/>
          </p:nvSpPr>
          <p:spPr>
            <a:xfrm>
              <a:off x="4994395" y="5422670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4" name="Овал 263"/>
            <p:cNvSpPr/>
            <p:nvPr/>
          </p:nvSpPr>
          <p:spPr>
            <a:xfrm>
              <a:off x="5231206" y="5105472"/>
              <a:ext cx="115613" cy="115613"/>
            </a:xfrm>
            <a:prstGeom prst="ellipse">
              <a:avLst/>
            </a:prstGeom>
            <a:solidFill>
              <a:srgbClr val="5AB1D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4" name="Прямоугольник 143"/>
          <p:cNvSpPr/>
          <p:nvPr/>
        </p:nvSpPr>
        <p:spPr>
          <a:xfrm rot="10800000">
            <a:off x="267552" y="2207514"/>
            <a:ext cx="36000" cy="3744000"/>
          </a:xfrm>
          <a:prstGeom prst="rect">
            <a:avLst/>
          </a:prstGeom>
          <a:gradFill flip="none" rotWithShape="1">
            <a:gsLst>
              <a:gs pos="78000">
                <a:srgbClr val="5DCDCD"/>
              </a:gs>
              <a:gs pos="15000">
                <a:srgbClr val="5DCDCD"/>
              </a:gs>
              <a:gs pos="0">
                <a:schemeClr val="bg1">
                  <a:alpha val="0"/>
                </a:schemeClr>
              </a:gs>
              <a:gs pos="52000">
                <a:srgbClr val="5DCDCD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493160"/>
          </a:xfrm>
          <a:prstGeom prst="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95300"/>
            <a:ext cx="9144000" cy="11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1498" y="-5511"/>
            <a:ext cx="9140122" cy="493159"/>
            <a:chOff x="11498" y="-5511"/>
            <a:chExt cx="9140122" cy="493159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98" y="-5511"/>
              <a:ext cx="3095625" cy="493159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3104332" y="-5511"/>
              <a:ext cx="3095625" cy="49315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6199957" y="-5511"/>
              <a:ext cx="2951663" cy="49315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668070" y="798211"/>
            <a:ext cx="5294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Образовательные организации Челябинской области</a:t>
            </a:r>
            <a:endParaRPr lang="ru-RU" sz="1600" dirty="0">
              <a:solidFill>
                <a:srgbClr val="318D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общее"/>
          <p:cNvGrpSpPr/>
          <p:nvPr/>
        </p:nvGrpSpPr>
        <p:grpSpPr>
          <a:xfrm>
            <a:off x="3083778" y="2446533"/>
            <a:ext cx="3541120" cy="1810984"/>
            <a:chOff x="381286" y="414797"/>
            <a:chExt cx="3541120" cy="1810984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381286" y="414797"/>
              <a:ext cx="3541120" cy="1810984"/>
              <a:chOff x="2467797" y="2622337"/>
              <a:chExt cx="3541120" cy="181098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559299" y="3602324"/>
                <a:ext cx="24496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Общее образование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528417" y="2622337"/>
                <a:ext cx="17846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834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 rot="5400000">
                <a:off x="4600960" y="2401031"/>
                <a:ext cx="36000" cy="2340000"/>
              </a:xfrm>
              <a:prstGeom prst="rect">
                <a:avLst/>
              </a:prstGeom>
              <a:gradFill flip="none" rotWithShape="1">
                <a:gsLst>
                  <a:gs pos="62000">
                    <a:srgbClr val="5DCDCD"/>
                  </a:gs>
                  <a:gs pos="43000">
                    <a:srgbClr val="5DCDCD"/>
                  </a:gs>
                  <a:gs pos="0">
                    <a:schemeClr val="bg1">
                      <a:alpha val="0"/>
                    </a:schemeClr>
                  </a:gs>
                  <a:gs pos="52000">
                    <a:srgbClr val="5DCDC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467797" y="3006658"/>
                <a:ext cx="1034022" cy="1034023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92981" y="847543"/>
              <a:ext cx="804418" cy="864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TextBox 98"/>
          <p:cNvSpPr txBox="1"/>
          <p:nvPr/>
        </p:nvSpPr>
        <p:spPr>
          <a:xfrm rot="16200000">
            <a:off x="-301327" y="3904925"/>
            <a:ext cx="111440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Минобр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дошк"/>
          <p:cNvGrpSpPr/>
          <p:nvPr/>
        </p:nvGrpSpPr>
        <p:grpSpPr>
          <a:xfrm>
            <a:off x="3084876" y="2437387"/>
            <a:ext cx="3459989" cy="1810984"/>
            <a:chOff x="2468895" y="2622337"/>
            <a:chExt cx="3459989" cy="1810984"/>
          </a:xfrm>
        </p:grpSpPr>
        <p:sp>
          <p:nvSpPr>
            <p:cNvPr id="56" name="TextBox 55"/>
            <p:cNvSpPr txBox="1"/>
            <p:nvPr/>
          </p:nvSpPr>
          <p:spPr>
            <a:xfrm>
              <a:off x="3450441" y="3602324"/>
              <a:ext cx="2449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Дошкольное образование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521165" y="2622337"/>
              <a:ext cx="24077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r>
                <a:rPr lang="en-US" sz="6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endParaRPr lang="ru-RU" sz="6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 rot="5400000">
              <a:off x="4611846" y="2401031"/>
              <a:ext cx="36000" cy="2340000"/>
            </a:xfrm>
            <a:prstGeom prst="rect">
              <a:avLst/>
            </a:prstGeom>
            <a:gradFill flip="none" rotWithShape="1">
              <a:gsLst>
                <a:gs pos="62000">
                  <a:srgbClr val="5DCDCD"/>
                </a:gs>
                <a:gs pos="43000">
                  <a:srgbClr val="5DCDCD"/>
                </a:gs>
                <a:gs pos="0">
                  <a:schemeClr val="bg1">
                    <a:alpha val="0"/>
                  </a:schemeClr>
                </a:gs>
                <a:gs pos="52000">
                  <a:srgbClr val="5DCDC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grpSp>
          <p:nvGrpSpPr>
            <p:cNvPr id="59" name="Группа 58"/>
            <p:cNvGrpSpPr/>
            <p:nvPr/>
          </p:nvGrpSpPr>
          <p:grpSpPr>
            <a:xfrm>
              <a:off x="2468895" y="3032673"/>
              <a:ext cx="1022044" cy="1022047"/>
              <a:chOff x="2194139" y="4198037"/>
              <a:chExt cx="1548000" cy="1548000"/>
            </a:xfrm>
          </p:grpSpPr>
          <p:sp>
            <p:nvSpPr>
              <p:cNvPr id="60" name="Овал 59"/>
              <p:cNvSpPr/>
              <p:nvPr/>
            </p:nvSpPr>
            <p:spPr>
              <a:xfrm>
                <a:off x="2194139" y="4198037"/>
                <a:ext cx="1548000" cy="1548000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61" name="Рисунок 6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372562" y="4284492"/>
                <a:ext cx="1199573" cy="11995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" name="проф"/>
          <p:cNvGrpSpPr/>
          <p:nvPr/>
        </p:nvGrpSpPr>
        <p:grpSpPr>
          <a:xfrm>
            <a:off x="3083214" y="2990866"/>
            <a:ext cx="4140110" cy="1810984"/>
            <a:chOff x="7145964" y="2696920"/>
            <a:chExt cx="4140110" cy="181098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7145964" y="2696920"/>
              <a:ext cx="4140110" cy="1810984"/>
              <a:chOff x="2449848" y="2622337"/>
              <a:chExt cx="4140110" cy="1810984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473435" y="3602324"/>
                <a:ext cx="31165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Профессиональное образование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510727" y="2622337"/>
                <a:ext cx="12610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 rot="5400000">
                <a:off x="4611846" y="2401031"/>
                <a:ext cx="36000" cy="2340000"/>
              </a:xfrm>
              <a:prstGeom prst="rect">
                <a:avLst/>
              </a:prstGeom>
              <a:gradFill flip="none" rotWithShape="1">
                <a:gsLst>
                  <a:gs pos="62000">
                    <a:srgbClr val="5DCDCD"/>
                  </a:gs>
                  <a:gs pos="43000">
                    <a:srgbClr val="5DCDCD"/>
                  </a:gs>
                  <a:gs pos="0">
                    <a:schemeClr val="bg1">
                      <a:alpha val="0"/>
                    </a:schemeClr>
                  </a:gs>
                  <a:gs pos="52000">
                    <a:srgbClr val="5DCDC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46" name="Овал 45"/>
              <p:cNvSpPr/>
              <p:nvPr/>
            </p:nvSpPr>
            <p:spPr>
              <a:xfrm>
                <a:off x="2449848" y="2970765"/>
                <a:ext cx="1022046" cy="102204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64847" y="3187799"/>
              <a:ext cx="756000" cy="7699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доп"/>
          <p:cNvGrpSpPr/>
          <p:nvPr/>
        </p:nvGrpSpPr>
        <p:grpSpPr>
          <a:xfrm>
            <a:off x="3090417" y="2460365"/>
            <a:ext cx="3988801" cy="1810984"/>
            <a:chOff x="4626652" y="353423"/>
            <a:chExt cx="3988801" cy="1810984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4626652" y="353423"/>
              <a:ext cx="3988801" cy="1810984"/>
              <a:chOff x="2474436" y="2622337"/>
              <a:chExt cx="3988801" cy="1810984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3493982" y="3602324"/>
                <a:ext cx="296925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Дополнительное образование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463102" y="2622337"/>
                <a:ext cx="17846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140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 rot="5400000">
                <a:off x="4611846" y="2401031"/>
                <a:ext cx="36000" cy="2340000"/>
              </a:xfrm>
              <a:prstGeom prst="rect">
                <a:avLst/>
              </a:prstGeom>
              <a:gradFill flip="none" rotWithShape="1">
                <a:gsLst>
                  <a:gs pos="62000">
                    <a:srgbClr val="5DCDCD"/>
                  </a:gs>
                  <a:gs pos="43000">
                    <a:srgbClr val="5DCDCD"/>
                  </a:gs>
                  <a:gs pos="0">
                    <a:schemeClr val="bg1">
                      <a:alpha val="0"/>
                    </a:schemeClr>
                  </a:gs>
                  <a:gs pos="52000">
                    <a:srgbClr val="5DCDC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2474436" y="2971418"/>
                <a:ext cx="1022046" cy="102204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9758" y="888217"/>
              <a:ext cx="726989" cy="7210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8" name="высш"/>
          <p:cNvGrpSpPr/>
          <p:nvPr/>
        </p:nvGrpSpPr>
        <p:grpSpPr>
          <a:xfrm>
            <a:off x="3063974" y="2453318"/>
            <a:ext cx="3484232" cy="1810984"/>
            <a:chOff x="8998608" y="639385"/>
            <a:chExt cx="3484232" cy="1810984"/>
          </a:xfrm>
        </p:grpSpPr>
        <p:grpSp>
          <p:nvGrpSpPr>
            <p:cNvPr id="72" name="Группа 71"/>
            <p:cNvGrpSpPr/>
            <p:nvPr/>
          </p:nvGrpSpPr>
          <p:grpSpPr>
            <a:xfrm>
              <a:off x="8998608" y="639385"/>
              <a:ext cx="3484232" cy="1810984"/>
              <a:chOff x="2411748" y="2622337"/>
              <a:chExt cx="3484232" cy="1810984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3467857" y="3602324"/>
                <a:ext cx="24281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Высшее образование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484601" y="2622337"/>
                <a:ext cx="126100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 rot="5400000">
                <a:off x="4611846" y="2401031"/>
                <a:ext cx="36000" cy="2340000"/>
              </a:xfrm>
              <a:prstGeom prst="rect">
                <a:avLst/>
              </a:prstGeom>
              <a:gradFill flip="none" rotWithShape="1">
                <a:gsLst>
                  <a:gs pos="62000">
                    <a:srgbClr val="5DCDCD"/>
                  </a:gs>
                  <a:gs pos="43000">
                    <a:srgbClr val="5DCDCD"/>
                  </a:gs>
                  <a:gs pos="0">
                    <a:schemeClr val="bg1">
                      <a:alpha val="0"/>
                    </a:schemeClr>
                  </a:gs>
                  <a:gs pos="52000">
                    <a:srgbClr val="5DCDC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2411748" y="2982195"/>
                <a:ext cx="1022046" cy="102204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097107" y="1116333"/>
              <a:ext cx="792000" cy="7961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минспорта"/>
          <p:cNvGrpSpPr/>
          <p:nvPr/>
        </p:nvGrpSpPr>
        <p:grpSpPr>
          <a:xfrm>
            <a:off x="2934864" y="2444021"/>
            <a:ext cx="3493882" cy="1503825"/>
            <a:chOff x="7793082" y="4823873"/>
            <a:chExt cx="3493882" cy="1503825"/>
          </a:xfrm>
        </p:grpSpPr>
        <p:grpSp>
          <p:nvGrpSpPr>
            <p:cNvPr id="92" name="Группа 91"/>
            <p:cNvGrpSpPr/>
            <p:nvPr/>
          </p:nvGrpSpPr>
          <p:grpSpPr>
            <a:xfrm flipH="1">
              <a:off x="7793082" y="4823873"/>
              <a:ext cx="3493882" cy="1503825"/>
              <a:chOff x="2411748" y="2622337"/>
              <a:chExt cx="3493882" cy="1503825"/>
            </a:xfrm>
          </p:grpSpPr>
          <p:sp>
            <p:nvSpPr>
              <p:cNvPr id="94" name="TextBox 93"/>
              <p:cNvSpPr txBox="1"/>
              <p:nvPr/>
            </p:nvSpPr>
            <p:spPr>
              <a:xfrm>
                <a:off x="3456012" y="3613920"/>
                <a:ext cx="24496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Минспорта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355562" y="2622337"/>
                <a:ext cx="116070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96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 rot="5400000">
                <a:off x="4611846" y="2401031"/>
                <a:ext cx="36000" cy="2340000"/>
              </a:xfrm>
              <a:prstGeom prst="rect">
                <a:avLst/>
              </a:prstGeom>
              <a:gradFill flip="none" rotWithShape="1">
                <a:gsLst>
                  <a:gs pos="62000">
                    <a:srgbClr val="5DCDCD"/>
                  </a:gs>
                  <a:gs pos="43000">
                    <a:srgbClr val="5DCDCD"/>
                  </a:gs>
                  <a:gs pos="0">
                    <a:schemeClr val="bg1">
                      <a:alpha val="0"/>
                    </a:schemeClr>
                  </a:gs>
                  <a:gs pos="52000">
                    <a:srgbClr val="5DCDCD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97" name="Овал 96"/>
              <p:cNvSpPr/>
              <p:nvPr/>
            </p:nvSpPr>
            <p:spPr>
              <a:xfrm>
                <a:off x="2411748" y="3104115"/>
                <a:ext cx="1022046" cy="1022047"/>
              </a:xfrm>
              <a:prstGeom prst="ellipse">
                <a:avLst/>
              </a:prstGeom>
              <a:gradFill flip="none" rotWithShape="1">
                <a:gsLst>
                  <a:gs pos="0">
                    <a:srgbClr val="ED1C24"/>
                  </a:gs>
                  <a:gs pos="100000">
                    <a:srgbClr val="CA181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381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none" anchor="ctr"/>
              <a:lstStyle/>
              <a:p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367906" y="5447132"/>
              <a:ext cx="825799" cy="792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минкульт"/>
          <p:cNvGrpSpPr/>
          <p:nvPr/>
        </p:nvGrpSpPr>
        <p:grpSpPr>
          <a:xfrm>
            <a:off x="3020052" y="2421290"/>
            <a:ext cx="3395775" cy="1503825"/>
            <a:chOff x="3122607" y="5412556"/>
            <a:chExt cx="3395775" cy="1503825"/>
          </a:xfrm>
        </p:grpSpPr>
        <p:grpSp>
          <p:nvGrpSpPr>
            <p:cNvPr id="101" name="Группа 100"/>
            <p:cNvGrpSpPr/>
            <p:nvPr/>
          </p:nvGrpSpPr>
          <p:grpSpPr>
            <a:xfrm flipH="1">
              <a:off x="3122607" y="5412556"/>
              <a:ext cx="3395775" cy="1503825"/>
              <a:chOff x="2953381" y="5412556"/>
              <a:chExt cx="3395775" cy="1503825"/>
            </a:xfrm>
          </p:grpSpPr>
          <p:grpSp>
            <p:nvGrpSpPr>
              <p:cNvPr id="106" name="Группа 105"/>
              <p:cNvGrpSpPr/>
              <p:nvPr/>
            </p:nvGrpSpPr>
            <p:grpSpPr>
              <a:xfrm>
                <a:off x="2953381" y="5894334"/>
                <a:ext cx="3395775" cy="1022047"/>
                <a:chOff x="2411748" y="3104115"/>
                <a:chExt cx="3395775" cy="1022047"/>
              </a:xfrm>
            </p:grpSpPr>
            <p:sp>
              <p:nvSpPr>
                <p:cNvPr id="108" name="TextBox 107"/>
                <p:cNvSpPr txBox="1"/>
                <p:nvPr/>
              </p:nvSpPr>
              <p:spPr>
                <a:xfrm>
                  <a:off x="3507176" y="3637148"/>
                  <a:ext cx="230034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ru-RU" sz="2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Минкультуры</a:t>
                  </a:r>
                  <a:endParaRPr lang="ru-RU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 rot="5400000">
                  <a:off x="4611846" y="2401031"/>
                  <a:ext cx="36000" cy="2340000"/>
                </a:xfrm>
                <a:prstGeom prst="rect">
                  <a:avLst/>
                </a:prstGeom>
                <a:gradFill flip="none" rotWithShape="1">
                  <a:gsLst>
                    <a:gs pos="62000">
                      <a:srgbClr val="5DCDCD"/>
                    </a:gs>
                    <a:gs pos="43000">
                      <a:srgbClr val="5DCDCD"/>
                    </a:gs>
                    <a:gs pos="0">
                      <a:schemeClr val="bg1">
                        <a:alpha val="0"/>
                      </a:schemeClr>
                    </a:gs>
                    <a:gs pos="52000">
                      <a:srgbClr val="5DCDCD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110" name="Овал 109"/>
                <p:cNvSpPr/>
                <p:nvPr/>
              </p:nvSpPr>
              <p:spPr>
                <a:xfrm>
                  <a:off x="2411748" y="3104115"/>
                  <a:ext cx="1022046" cy="102204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ED1C24"/>
                    </a:gs>
                    <a:gs pos="100000">
                      <a:srgbClr val="CA181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4" name="TextBox 103"/>
              <p:cNvSpPr txBox="1"/>
              <p:nvPr/>
            </p:nvSpPr>
            <p:spPr>
              <a:xfrm>
                <a:off x="3554798" y="5412556"/>
                <a:ext cx="178468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131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70746" y="6061491"/>
              <a:ext cx="700943" cy="68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1" name="минсоц"/>
          <p:cNvGrpSpPr/>
          <p:nvPr/>
        </p:nvGrpSpPr>
        <p:grpSpPr>
          <a:xfrm>
            <a:off x="2444405" y="2935481"/>
            <a:ext cx="3971422" cy="1966281"/>
            <a:chOff x="7748380" y="6865411"/>
            <a:chExt cx="3971422" cy="1966281"/>
          </a:xfrm>
        </p:grpSpPr>
        <p:grpSp>
          <p:nvGrpSpPr>
            <p:cNvPr id="112" name="Группа 111"/>
            <p:cNvGrpSpPr/>
            <p:nvPr/>
          </p:nvGrpSpPr>
          <p:grpSpPr>
            <a:xfrm flipH="1">
              <a:off x="7748380" y="6865411"/>
              <a:ext cx="3971422" cy="1966281"/>
              <a:chOff x="7701395" y="6725713"/>
              <a:chExt cx="3971422" cy="1966281"/>
            </a:xfrm>
          </p:grpSpPr>
          <p:grpSp>
            <p:nvGrpSpPr>
              <p:cNvPr id="114" name="Группа 113"/>
              <p:cNvGrpSpPr/>
              <p:nvPr/>
            </p:nvGrpSpPr>
            <p:grpSpPr>
              <a:xfrm>
                <a:off x="7701395" y="6850789"/>
                <a:ext cx="3971422" cy="1841205"/>
                <a:chOff x="7883579" y="3383556"/>
                <a:chExt cx="3971422" cy="1841205"/>
              </a:xfrm>
            </p:grpSpPr>
            <p:sp>
              <p:nvSpPr>
                <p:cNvPr id="116" name="Прямоугольник 115"/>
                <p:cNvSpPr/>
                <p:nvPr/>
              </p:nvSpPr>
              <p:spPr>
                <a:xfrm>
                  <a:off x="8930517" y="3383556"/>
                  <a:ext cx="940197" cy="8677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grpSp>
              <p:nvGrpSpPr>
                <p:cNvPr id="117" name="Группа 116"/>
                <p:cNvGrpSpPr/>
                <p:nvPr/>
              </p:nvGrpSpPr>
              <p:grpSpPr>
                <a:xfrm>
                  <a:off x="7883579" y="3740258"/>
                  <a:ext cx="3971422" cy="1484503"/>
                  <a:chOff x="2411748" y="3104115"/>
                  <a:chExt cx="3971422" cy="1484503"/>
                </a:xfrm>
              </p:grpSpPr>
              <p:sp>
                <p:nvSpPr>
                  <p:cNvPr id="118" name="Прямоугольник 117"/>
                  <p:cNvSpPr/>
                  <p:nvPr/>
                </p:nvSpPr>
                <p:spPr>
                  <a:xfrm>
                    <a:off x="2927631" y="3544618"/>
                    <a:ext cx="2872215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/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3527132" y="3613562"/>
                    <a:ext cx="285603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sz="2400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Минсоцотношений</a:t>
                    </a:r>
                    <a:endParaRPr lang="ru-RU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Прямоугольник 119"/>
                  <p:cNvSpPr/>
                  <p:nvPr/>
                </p:nvSpPr>
                <p:spPr>
                  <a:xfrm rot="5400000">
                    <a:off x="4611846" y="2401031"/>
                    <a:ext cx="36000" cy="2340000"/>
                  </a:xfrm>
                  <a:prstGeom prst="rect">
                    <a:avLst/>
                  </a:prstGeom>
                  <a:gradFill flip="none" rotWithShape="1">
                    <a:gsLst>
                      <a:gs pos="62000">
                        <a:srgbClr val="5DCDCD"/>
                      </a:gs>
                      <a:gs pos="43000">
                        <a:srgbClr val="5DCDCD"/>
                      </a:gs>
                      <a:gs pos="0">
                        <a:schemeClr val="bg1">
                          <a:alpha val="0"/>
                        </a:schemeClr>
                      </a:gs>
                      <a:gs pos="52000">
                        <a:srgbClr val="5DCDCD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/>
                  </a:p>
                </p:txBody>
              </p:sp>
              <p:sp>
                <p:nvSpPr>
                  <p:cNvPr id="121" name="Овал 120"/>
                  <p:cNvSpPr/>
                  <p:nvPr/>
                </p:nvSpPr>
                <p:spPr>
                  <a:xfrm>
                    <a:off x="2411748" y="3104115"/>
                    <a:ext cx="1022046" cy="102204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D1C24"/>
                      </a:gs>
                      <a:gs pos="100000">
                        <a:srgbClr val="CA181F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15" name="TextBox 114"/>
              <p:cNvSpPr txBox="1"/>
              <p:nvPr/>
            </p:nvSpPr>
            <p:spPr>
              <a:xfrm>
                <a:off x="8517860" y="6725713"/>
                <a:ext cx="87474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3" name="Рисунок 1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805301" y="7460210"/>
              <a:ext cx="828000" cy="7963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минздрав"/>
          <p:cNvGrpSpPr/>
          <p:nvPr/>
        </p:nvGrpSpPr>
        <p:grpSpPr>
          <a:xfrm>
            <a:off x="3062536" y="2440562"/>
            <a:ext cx="3388099" cy="1966281"/>
            <a:chOff x="1200945" y="7259209"/>
            <a:chExt cx="3388099" cy="1966281"/>
          </a:xfrm>
        </p:grpSpPr>
        <p:grpSp>
          <p:nvGrpSpPr>
            <p:cNvPr id="123" name="Группа 122"/>
            <p:cNvGrpSpPr/>
            <p:nvPr/>
          </p:nvGrpSpPr>
          <p:grpSpPr>
            <a:xfrm flipH="1">
              <a:off x="1200945" y="7259209"/>
              <a:ext cx="3388099" cy="1966281"/>
              <a:chOff x="7701395" y="6725713"/>
              <a:chExt cx="3388099" cy="1966281"/>
            </a:xfrm>
          </p:grpSpPr>
          <p:grpSp>
            <p:nvGrpSpPr>
              <p:cNvPr id="125" name="Группа 124"/>
              <p:cNvGrpSpPr/>
              <p:nvPr/>
            </p:nvGrpSpPr>
            <p:grpSpPr>
              <a:xfrm>
                <a:off x="7701395" y="6850789"/>
                <a:ext cx="3388099" cy="1841205"/>
                <a:chOff x="7883579" y="3383556"/>
                <a:chExt cx="3388099" cy="1841205"/>
              </a:xfrm>
            </p:grpSpPr>
            <p:sp>
              <p:nvSpPr>
                <p:cNvPr id="127" name="Прямоугольник 126"/>
                <p:cNvSpPr/>
                <p:nvPr/>
              </p:nvSpPr>
              <p:spPr>
                <a:xfrm>
                  <a:off x="8930517" y="3383556"/>
                  <a:ext cx="940197" cy="8677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grpSp>
              <p:nvGrpSpPr>
                <p:cNvPr id="128" name="Группа 127"/>
                <p:cNvGrpSpPr/>
                <p:nvPr/>
              </p:nvGrpSpPr>
              <p:grpSpPr>
                <a:xfrm>
                  <a:off x="7883579" y="3740258"/>
                  <a:ext cx="3388099" cy="1484503"/>
                  <a:chOff x="2411748" y="3104115"/>
                  <a:chExt cx="3388099" cy="1484503"/>
                </a:xfrm>
              </p:grpSpPr>
              <p:sp>
                <p:nvSpPr>
                  <p:cNvPr id="129" name="Прямоугольник 128"/>
                  <p:cNvSpPr/>
                  <p:nvPr/>
                </p:nvSpPr>
                <p:spPr>
                  <a:xfrm>
                    <a:off x="2927631" y="3544618"/>
                    <a:ext cx="2872215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/>
                  </a:p>
                </p:txBody>
              </p:sp>
              <p:sp>
                <p:nvSpPr>
                  <p:cNvPr id="130" name="TextBox 129"/>
                  <p:cNvSpPr txBox="1"/>
                  <p:nvPr/>
                </p:nvSpPr>
                <p:spPr>
                  <a:xfrm>
                    <a:off x="3527132" y="3642948"/>
                    <a:ext cx="227271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Минздрав</a:t>
                    </a:r>
                    <a:endParaRPr lang="ru-RU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1" name="Прямоугольник 130"/>
                  <p:cNvSpPr/>
                  <p:nvPr/>
                </p:nvSpPr>
                <p:spPr>
                  <a:xfrm rot="5400000">
                    <a:off x="4611846" y="2401031"/>
                    <a:ext cx="36000" cy="2340000"/>
                  </a:xfrm>
                  <a:prstGeom prst="rect">
                    <a:avLst/>
                  </a:prstGeom>
                  <a:gradFill flip="none" rotWithShape="1">
                    <a:gsLst>
                      <a:gs pos="62000">
                        <a:srgbClr val="5DCDCD"/>
                      </a:gs>
                      <a:gs pos="43000">
                        <a:srgbClr val="5DCDCD"/>
                      </a:gs>
                      <a:gs pos="0">
                        <a:schemeClr val="bg1">
                          <a:alpha val="0"/>
                        </a:schemeClr>
                      </a:gs>
                      <a:gs pos="52000">
                        <a:srgbClr val="5DCDCD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/>
                  </a:p>
                </p:txBody>
              </p:sp>
              <p:sp>
                <p:nvSpPr>
                  <p:cNvPr id="132" name="Овал 131"/>
                  <p:cNvSpPr/>
                  <p:nvPr/>
                </p:nvSpPr>
                <p:spPr>
                  <a:xfrm>
                    <a:off x="2411748" y="3104115"/>
                    <a:ext cx="1022046" cy="102204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D1C24"/>
                      </a:gs>
                      <a:gs pos="100000">
                        <a:srgbClr val="CA181F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26" name="TextBox 125"/>
              <p:cNvSpPr txBox="1"/>
              <p:nvPr/>
            </p:nvSpPr>
            <p:spPr>
              <a:xfrm>
                <a:off x="8770509" y="6725713"/>
                <a:ext cx="73359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2583" y="7818317"/>
              <a:ext cx="756000" cy="72974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ноу"/>
          <p:cNvGrpSpPr/>
          <p:nvPr/>
        </p:nvGrpSpPr>
        <p:grpSpPr>
          <a:xfrm>
            <a:off x="3025693" y="2415656"/>
            <a:ext cx="3394407" cy="1966281"/>
            <a:chOff x="-2590558" y="5072754"/>
            <a:chExt cx="3394407" cy="1966281"/>
          </a:xfrm>
        </p:grpSpPr>
        <p:grpSp>
          <p:nvGrpSpPr>
            <p:cNvPr id="134" name="Группа 133"/>
            <p:cNvGrpSpPr/>
            <p:nvPr/>
          </p:nvGrpSpPr>
          <p:grpSpPr>
            <a:xfrm flipH="1">
              <a:off x="-2590558" y="5072754"/>
              <a:ext cx="3394407" cy="1966281"/>
              <a:chOff x="2953381" y="5412556"/>
              <a:chExt cx="3394407" cy="1966281"/>
            </a:xfrm>
          </p:grpSpPr>
          <p:grpSp>
            <p:nvGrpSpPr>
              <p:cNvPr id="136" name="Группа 135"/>
              <p:cNvGrpSpPr/>
              <p:nvPr/>
            </p:nvGrpSpPr>
            <p:grpSpPr>
              <a:xfrm>
                <a:off x="2953381" y="5537632"/>
                <a:ext cx="3394407" cy="1841205"/>
                <a:chOff x="7883579" y="3383556"/>
                <a:chExt cx="3394407" cy="1841205"/>
              </a:xfrm>
            </p:grpSpPr>
            <p:sp>
              <p:nvSpPr>
                <p:cNvPr id="138" name="Прямоугольник 137"/>
                <p:cNvSpPr/>
                <p:nvPr/>
              </p:nvSpPr>
              <p:spPr>
                <a:xfrm>
                  <a:off x="8930516" y="3383556"/>
                  <a:ext cx="1758671" cy="8677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grpSp>
              <p:nvGrpSpPr>
                <p:cNvPr id="139" name="Группа 138"/>
                <p:cNvGrpSpPr/>
                <p:nvPr/>
              </p:nvGrpSpPr>
              <p:grpSpPr>
                <a:xfrm>
                  <a:off x="7883579" y="3740258"/>
                  <a:ext cx="3394407" cy="1484503"/>
                  <a:chOff x="2411748" y="3104115"/>
                  <a:chExt cx="3394407" cy="1484503"/>
                </a:xfrm>
              </p:grpSpPr>
              <p:sp>
                <p:nvSpPr>
                  <p:cNvPr id="140" name="Прямоугольник 139"/>
                  <p:cNvSpPr/>
                  <p:nvPr/>
                </p:nvSpPr>
                <p:spPr>
                  <a:xfrm>
                    <a:off x="2927632" y="3544618"/>
                    <a:ext cx="2872214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/>
                  </a:p>
                </p:txBody>
              </p:sp>
              <p:sp>
                <p:nvSpPr>
                  <p:cNvPr id="141" name="TextBox 140"/>
                  <p:cNvSpPr txBox="1"/>
                  <p:nvPr/>
                </p:nvSpPr>
                <p:spPr>
                  <a:xfrm>
                    <a:off x="3527131" y="3724232"/>
                    <a:ext cx="22790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НОУ</a:t>
                    </a:r>
                    <a:endParaRPr lang="ru-RU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2" name="Прямоугольник 141"/>
                  <p:cNvSpPr/>
                  <p:nvPr/>
                </p:nvSpPr>
                <p:spPr>
                  <a:xfrm rot="5400000">
                    <a:off x="4611846" y="2401031"/>
                    <a:ext cx="36000" cy="2340000"/>
                  </a:xfrm>
                  <a:prstGeom prst="rect">
                    <a:avLst/>
                  </a:prstGeom>
                  <a:gradFill flip="none" rotWithShape="1">
                    <a:gsLst>
                      <a:gs pos="62000">
                        <a:srgbClr val="5DCDCD"/>
                      </a:gs>
                      <a:gs pos="43000">
                        <a:srgbClr val="5DCDCD"/>
                      </a:gs>
                      <a:gs pos="0">
                        <a:schemeClr val="bg1">
                          <a:alpha val="0"/>
                        </a:schemeClr>
                      </a:gs>
                      <a:gs pos="52000">
                        <a:srgbClr val="5DCDCD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/>
                  </a:p>
                </p:txBody>
              </p:sp>
              <p:sp>
                <p:nvSpPr>
                  <p:cNvPr id="143" name="Овал 142"/>
                  <p:cNvSpPr/>
                  <p:nvPr/>
                </p:nvSpPr>
                <p:spPr>
                  <a:xfrm>
                    <a:off x="2411748" y="3104115"/>
                    <a:ext cx="1022046" cy="102204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D1C24"/>
                      </a:gs>
                      <a:gs pos="100000">
                        <a:srgbClr val="CA181F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37" name="TextBox 136"/>
              <p:cNvSpPr txBox="1"/>
              <p:nvPr/>
            </p:nvSpPr>
            <p:spPr>
              <a:xfrm>
                <a:off x="4019250" y="5412556"/>
                <a:ext cx="15379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108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7989" y="5737862"/>
              <a:ext cx="720000" cy="6474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5" name="иные"/>
          <p:cNvGrpSpPr/>
          <p:nvPr/>
        </p:nvGrpSpPr>
        <p:grpSpPr>
          <a:xfrm>
            <a:off x="3025693" y="2415656"/>
            <a:ext cx="3394407" cy="1966281"/>
            <a:chOff x="-2590558" y="5072754"/>
            <a:chExt cx="3394407" cy="1966281"/>
          </a:xfrm>
        </p:grpSpPr>
        <p:grpSp>
          <p:nvGrpSpPr>
            <p:cNvPr id="206" name="Группа 205"/>
            <p:cNvGrpSpPr/>
            <p:nvPr/>
          </p:nvGrpSpPr>
          <p:grpSpPr>
            <a:xfrm flipH="1">
              <a:off x="-2590558" y="5072754"/>
              <a:ext cx="3394407" cy="1966281"/>
              <a:chOff x="2953381" y="5412556"/>
              <a:chExt cx="3394407" cy="1966281"/>
            </a:xfrm>
          </p:grpSpPr>
          <p:grpSp>
            <p:nvGrpSpPr>
              <p:cNvPr id="208" name="Группа 207"/>
              <p:cNvGrpSpPr/>
              <p:nvPr/>
            </p:nvGrpSpPr>
            <p:grpSpPr>
              <a:xfrm>
                <a:off x="2953381" y="5537632"/>
                <a:ext cx="3394407" cy="1841205"/>
                <a:chOff x="7883579" y="3383556"/>
                <a:chExt cx="3394407" cy="1841205"/>
              </a:xfrm>
            </p:grpSpPr>
            <p:sp>
              <p:nvSpPr>
                <p:cNvPr id="210" name="Прямоугольник 209"/>
                <p:cNvSpPr/>
                <p:nvPr/>
              </p:nvSpPr>
              <p:spPr>
                <a:xfrm>
                  <a:off x="8930516" y="3383556"/>
                  <a:ext cx="1758671" cy="86772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grpSp>
              <p:nvGrpSpPr>
                <p:cNvPr id="211" name="Группа 210"/>
                <p:cNvGrpSpPr/>
                <p:nvPr/>
              </p:nvGrpSpPr>
              <p:grpSpPr>
                <a:xfrm>
                  <a:off x="7883579" y="3740258"/>
                  <a:ext cx="3394407" cy="1484503"/>
                  <a:chOff x="2411748" y="3104115"/>
                  <a:chExt cx="3394407" cy="1484503"/>
                </a:xfrm>
              </p:grpSpPr>
              <p:sp>
                <p:nvSpPr>
                  <p:cNvPr id="212" name="Прямоугольник 211"/>
                  <p:cNvSpPr/>
                  <p:nvPr/>
                </p:nvSpPr>
                <p:spPr>
                  <a:xfrm>
                    <a:off x="2927632" y="3544618"/>
                    <a:ext cx="2872214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/>
                  </a:p>
                </p:txBody>
              </p:sp>
              <p:sp>
                <p:nvSpPr>
                  <p:cNvPr id="213" name="TextBox 212"/>
                  <p:cNvSpPr txBox="1"/>
                  <p:nvPr/>
                </p:nvSpPr>
                <p:spPr>
                  <a:xfrm>
                    <a:off x="3527131" y="3724232"/>
                    <a:ext cx="227902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ru-R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Иные</a:t>
                    </a:r>
                    <a:endParaRPr lang="ru-RU" sz="2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4" name="Прямоугольник 213"/>
                  <p:cNvSpPr/>
                  <p:nvPr/>
                </p:nvSpPr>
                <p:spPr>
                  <a:xfrm rot="5400000">
                    <a:off x="4611846" y="2401031"/>
                    <a:ext cx="36000" cy="2340000"/>
                  </a:xfrm>
                  <a:prstGeom prst="rect">
                    <a:avLst/>
                  </a:prstGeom>
                  <a:gradFill flip="none" rotWithShape="1">
                    <a:gsLst>
                      <a:gs pos="62000">
                        <a:srgbClr val="5DCDCD"/>
                      </a:gs>
                      <a:gs pos="43000">
                        <a:srgbClr val="5DCDCD"/>
                      </a:gs>
                      <a:gs pos="0">
                        <a:schemeClr val="bg1">
                          <a:alpha val="0"/>
                        </a:schemeClr>
                      </a:gs>
                      <a:gs pos="52000">
                        <a:srgbClr val="5DCDCD"/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600"/>
                  </a:p>
                </p:txBody>
              </p:sp>
              <p:sp>
                <p:nvSpPr>
                  <p:cNvPr id="215" name="Овал 214"/>
                  <p:cNvSpPr/>
                  <p:nvPr/>
                </p:nvSpPr>
                <p:spPr>
                  <a:xfrm>
                    <a:off x="2411748" y="3104115"/>
                    <a:ext cx="1022046" cy="102204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ED1C24"/>
                      </a:gs>
                      <a:gs pos="100000">
                        <a:srgbClr val="CA181F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 w="38100" algn="ctr">
                    <a:noFill/>
                    <a:round/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txBody>
                  <a:bodyPr wrap="none" anchor="ctr"/>
                  <a:lstStyle/>
                  <a:p>
                    <a:endParaRPr lang="ru-RU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09" name="TextBox 208"/>
              <p:cNvSpPr txBox="1"/>
              <p:nvPr/>
            </p:nvSpPr>
            <p:spPr>
              <a:xfrm>
                <a:off x="4019250" y="5412556"/>
                <a:ext cx="153792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6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143</a:t>
                </a:r>
                <a:endParaRPr lang="ru-RU" sz="6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7" name="Рисунок 20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47988" y="5971392"/>
              <a:ext cx="711739" cy="216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1" name="заголовок"/>
          <p:cNvGrpSpPr/>
          <p:nvPr/>
        </p:nvGrpSpPr>
        <p:grpSpPr>
          <a:xfrm>
            <a:off x="179149" y="819998"/>
            <a:ext cx="1789347" cy="761152"/>
            <a:chOff x="236299" y="799450"/>
            <a:chExt cx="1789347" cy="761152"/>
          </a:xfrm>
        </p:grpSpPr>
        <p:sp>
          <p:nvSpPr>
            <p:cNvPr id="222" name="заголовок"/>
            <p:cNvSpPr txBox="1"/>
            <p:nvPr/>
          </p:nvSpPr>
          <p:spPr>
            <a:xfrm>
              <a:off x="887193" y="865509"/>
              <a:ext cx="11384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СЕТЬ</a:t>
              </a:r>
              <a:endParaRPr lang="ru-RU" sz="2800" dirty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5" name="Picture 2"/>
            <p:cNvPicPr>
              <a:picLocks noChangeAspect="1" noChangeArrowheads="1"/>
            </p:cNvPicPr>
            <p:nvPr/>
          </p:nvPicPr>
          <p:blipFill>
            <a:blip r:embed="rId16" cstate="print"/>
            <a:stretch>
              <a:fillRect/>
            </a:stretch>
          </p:blipFill>
          <p:spPr bwMode="auto">
            <a:xfrm>
              <a:off x="236299" y="799450"/>
              <a:ext cx="650931" cy="76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6" name="Прямая соединительная линия 225"/>
          <p:cNvCxnSpPr/>
          <p:nvPr/>
        </p:nvCxnSpPr>
        <p:spPr>
          <a:xfrm>
            <a:off x="937702" y="1383965"/>
            <a:ext cx="1800000" cy="0"/>
          </a:xfrm>
          <a:prstGeom prst="line">
            <a:avLst/>
          </a:prstGeom>
          <a:ln w="1905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3" name="линии"/>
          <p:cNvGrpSpPr/>
          <p:nvPr/>
        </p:nvGrpSpPr>
        <p:grpSpPr>
          <a:xfrm>
            <a:off x="1840869" y="2105157"/>
            <a:ext cx="5737317" cy="3818425"/>
            <a:chOff x="1840869" y="2105157"/>
            <a:chExt cx="5737317" cy="3818425"/>
          </a:xfrm>
        </p:grpSpPr>
        <p:grpSp>
          <p:nvGrpSpPr>
            <p:cNvPr id="187" name="Группа 186"/>
            <p:cNvGrpSpPr/>
            <p:nvPr/>
          </p:nvGrpSpPr>
          <p:grpSpPr>
            <a:xfrm>
              <a:off x="1840869" y="2105157"/>
              <a:ext cx="5737317" cy="3818425"/>
              <a:chOff x="2265417" y="2439058"/>
              <a:chExt cx="5737317" cy="3818425"/>
            </a:xfrm>
          </p:grpSpPr>
          <p:cxnSp>
            <p:nvCxnSpPr>
              <p:cNvPr id="188" name="Прямая соединительная линия 187"/>
              <p:cNvCxnSpPr/>
              <p:nvPr/>
            </p:nvCxnSpPr>
            <p:spPr>
              <a:xfrm>
                <a:off x="2341869" y="2439058"/>
                <a:ext cx="2834787" cy="1197272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>
              <a:xfrm>
                <a:off x="2439028" y="3610604"/>
                <a:ext cx="2710703" cy="24102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>
              <a:xfrm flipV="1">
                <a:off x="2303300" y="3759925"/>
                <a:ext cx="2870020" cy="688233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190"/>
              <p:cNvCxnSpPr/>
              <p:nvPr/>
            </p:nvCxnSpPr>
            <p:spPr>
              <a:xfrm flipV="1">
                <a:off x="2265417" y="3701289"/>
                <a:ext cx="2905734" cy="1597748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191"/>
              <p:cNvCxnSpPr/>
              <p:nvPr/>
            </p:nvCxnSpPr>
            <p:spPr>
              <a:xfrm flipV="1">
                <a:off x="2981716" y="3811476"/>
                <a:ext cx="2138661" cy="2446007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Прямая соединительная линия 192"/>
              <p:cNvCxnSpPr/>
              <p:nvPr/>
            </p:nvCxnSpPr>
            <p:spPr>
              <a:xfrm flipV="1">
                <a:off x="5161262" y="2468194"/>
                <a:ext cx="2428408" cy="1219957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Прямая соединительная линия 193"/>
              <p:cNvCxnSpPr/>
              <p:nvPr/>
            </p:nvCxnSpPr>
            <p:spPr>
              <a:xfrm flipV="1">
                <a:off x="5185068" y="3344798"/>
                <a:ext cx="2462804" cy="344609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Прямая соединительная линия 194"/>
              <p:cNvCxnSpPr/>
              <p:nvPr/>
            </p:nvCxnSpPr>
            <p:spPr>
              <a:xfrm>
                <a:off x="5211558" y="3672857"/>
                <a:ext cx="2527771" cy="737496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Прямая соединительная линия 195"/>
              <p:cNvCxnSpPr/>
              <p:nvPr/>
            </p:nvCxnSpPr>
            <p:spPr>
              <a:xfrm>
                <a:off x="5201686" y="3725285"/>
                <a:ext cx="2801048" cy="1556555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>
              <a:xfrm>
                <a:off x="5197330" y="3709029"/>
                <a:ext cx="1867625" cy="2305689"/>
              </a:xfrm>
              <a:prstGeom prst="line">
                <a:avLst/>
              </a:prstGeom>
              <a:ln w="12700">
                <a:solidFill>
                  <a:srgbClr val="FFD9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2" name="Прямая соединительная линия 311"/>
            <p:cNvCxnSpPr/>
            <p:nvPr/>
          </p:nvCxnSpPr>
          <p:spPr>
            <a:xfrm flipH="1">
              <a:off x="4597098" y="3391384"/>
              <a:ext cx="139617" cy="2381504"/>
            </a:xfrm>
            <a:prstGeom prst="line">
              <a:avLst/>
            </a:prstGeom>
            <a:ln w="12700">
              <a:solidFill>
                <a:srgbClr val="FFD9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Группа 181"/>
          <p:cNvGrpSpPr/>
          <p:nvPr/>
        </p:nvGrpSpPr>
        <p:grpSpPr>
          <a:xfrm>
            <a:off x="3800929" y="2477287"/>
            <a:ext cx="2148114" cy="1598932"/>
            <a:chOff x="3889829" y="2724937"/>
            <a:chExt cx="2148114" cy="1598932"/>
          </a:xfrm>
        </p:grpSpPr>
        <p:sp>
          <p:nvSpPr>
            <p:cNvPr id="183" name="Овал 182"/>
            <p:cNvSpPr/>
            <p:nvPr/>
          </p:nvSpPr>
          <p:spPr>
            <a:xfrm>
              <a:off x="4182146" y="2724937"/>
              <a:ext cx="1512000" cy="15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/>
            <p:cNvSpPr/>
            <p:nvPr/>
          </p:nvSpPr>
          <p:spPr>
            <a:xfrm>
              <a:off x="3889829" y="3797463"/>
              <a:ext cx="2148114" cy="526406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258265" y="3789657"/>
              <a:ext cx="14622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ВСЕГО:</a:t>
              </a:r>
              <a:endPara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4158950" y="3016797"/>
              <a:ext cx="16036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dirty="0" smtClean="0">
                  <a:solidFill>
                    <a:srgbClr val="5AB1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400" dirty="0" smtClean="0">
                  <a:solidFill>
                    <a:srgbClr val="5AB1D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977</a:t>
              </a:r>
              <a:endParaRPr lang="ru-RU" sz="4400" dirty="0">
                <a:solidFill>
                  <a:srgbClr val="5AB1D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74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48148E-6 L -0.38559 -0.1861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2.59259E-6 L -0.39166 -0.0372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75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4.44444E-6 L -0.40798 0.04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99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25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61111E-6 -7.40741E-7 L -0.40295 0.27431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56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75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8.33333E-7 -3.33333E-6 L -0.27396 0.41551 " pathEditMode="relative" rAng="0" ptsTypes="AA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2076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000"/>
                            </p:stCondLst>
                            <p:childTnLst>
                              <p:par>
                                <p:cTn id="9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4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8.33333E-7 -2.22222E-6 L 0.33993 -0.17083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9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18" dur="500" fill="hold"/>
                                        <p:tgtEl>
                                          <p:spTgt spid="1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38889E-6 -1.48148E-6 L 0.34219 -0.0189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1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750"/>
                            </p:stCondLst>
                            <p:childTnLst>
                              <p:par>
                                <p:cTn id="122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31" dur="500" fill="hold"/>
                                        <p:tgtEl>
                                          <p:spTgt spid="1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E-6 3.7037E-6 L 0.35851 0.05162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250"/>
                            </p:stCondLst>
                            <p:childTnLst>
                              <p:par>
                                <p:cTn id="135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3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44" dur="500" fill="hold"/>
                                        <p:tgtEl>
                                          <p:spTgt spid="1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-4.07407E-6 L 0.32812 0.27732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6750"/>
                            </p:stCondLst>
                            <p:childTnLst>
                              <p:par>
                                <p:cTn id="148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-1.85185E-6 L 0.2158 0.41783 " pathEditMode="relative" rAng="0" ptsTypes="AA">
                                      <p:cBhvr>
                                        <p:cTn id="1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250"/>
                            </p:stCondLst>
                            <p:childTnLst>
                              <p:par>
                                <p:cTn id="161" presetID="5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9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70" dur="500" fill="hold"/>
                                        <p:tgtEl>
                                          <p:spTgt spid="20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56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-1.85185E-6 L -0.01666 0.44491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975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750"/>
                            </p:stCondLst>
                            <p:childTnLst>
                              <p:par>
                                <p:cTn id="178" presetID="35" presetClass="emph" presetSubtype="0" repeatCount="3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8" grpId="0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заголовок"/>
          <p:cNvGrpSpPr/>
          <p:nvPr/>
        </p:nvGrpSpPr>
        <p:grpSpPr>
          <a:xfrm>
            <a:off x="248178" y="875034"/>
            <a:ext cx="2657408" cy="523220"/>
            <a:chOff x="248178" y="875034"/>
            <a:chExt cx="2657408" cy="523220"/>
          </a:xfrm>
        </p:grpSpPr>
        <p:sp>
          <p:nvSpPr>
            <p:cNvPr id="27" name="заголовок"/>
            <p:cNvSpPr txBox="1"/>
            <p:nvPr/>
          </p:nvSpPr>
          <p:spPr>
            <a:xfrm>
              <a:off x="753843" y="875034"/>
              <a:ext cx="21517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СУБЪЕКТЫ</a:t>
              </a:r>
              <a:endParaRPr lang="ru-RU" sz="2800" dirty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178" y="886582"/>
              <a:ext cx="466410" cy="466410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5015099" y="5624508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C49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49 023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82356" y="1306640"/>
            <a:ext cx="2170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265" algn="just">
              <a:spcAft>
                <a:spcPts val="0"/>
              </a:spcAft>
              <a:tabLst>
                <a:tab pos="579120" algn="l"/>
              </a:tabLst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работников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до"/>
          <p:cNvGrpSpPr/>
          <p:nvPr/>
        </p:nvGrpSpPr>
        <p:grpSpPr>
          <a:xfrm>
            <a:off x="-51225" y="5258314"/>
            <a:ext cx="4967588" cy="890760"/>
            <a:chOff x="-51225" y="5258314"/>
            <a:chExt cx="4967588" cy="89076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2682936" y="5258314"/>
              <a:ext cx="2233427" cy="890760"/>
              <a:chOff x="3620918" y="5370798"/>
              <a:chExt cx="2233427" cy="890760"/>
            </a:xfrm>
          </p:grpSpPr>
          <p:sp>
            <p:nvSpPr>
              <p:cNvPr id="2" name="Прямоугольник 1"/>
              <p:cNvSpPr/>
              <p:nvPr/>
            </p:nvSpPr>
            <p:spPr>
              <a:xfrm>
                <a:off x="4002556" y="5370798"/>
                <a:ext cx="1851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3600" dirty="0" smtClean="0">
                    <a:solidFill>
                      <a:srgbClr val="C495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228 537</a:t>
                </a:r>
                <a:endParaRPr lang="ru-RU" sz="3600" dirty="0">
                  <a:solidFill>
                    <a:srgbClr val="C495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3620918" y="5892226"/>
                <a:ext cx="21194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342265" algn="just">
                  <a:spcAft>
                    <a:spcPts val="0"/>
                  </a:spcAft>
                  <a:tabLst>
                    <a:tab pos="20955" algn="l"/>
                  </a:tabLst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воспитанников</a:t>
                </a:r>
              </a:p>
            </p:txBody>
          </p:sp>
        </p:grpSp>
        <p:grpSp>
          <p:nvGrpSpPr>
            <p:cNvPr id="36" name="Группа 35"/>
            <p:cNvGrpSpPr/>
            <p:nvPr/>
          </p:nvGrpSpPr>
          <p:grpSpPr>
            <a:xfrm>
              <a:off x="-51225" y="5265153"/>
              <a:ext cx="3029763" cy="792000"/>
              <a:chOff x="-65739" y="5377637"/>
              <a:chExt cx="3029763" cy="792000"/>
            </a:xfrm>
          </p:grpSpPr>
          <p:sp>
            <p:nvSpPr>
              <p:cNvPr id="196" name="Rectangle 2"/>
              <p:cNvSpPr>
                <a:spLocks noChangeArrowheads="1"/>
              </p:cNvSpPr>
              <p:nvPr/>
            </p:nvSpPr>
            <p:spPr bwMode="gray">
              <a:xfrm>
                <a:off x="9662" y="5396706"/>
                <a:ext cx="2564451" cy="72802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-65739" y="5392194"/>
                <a:ext cx="21820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Дошкольное образование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4" name="Группа 203"/>
              <p:cNvGrpSpPr/>
              <p:nvPr/>
            </p:nvGrpSpPr>
            <p:grpSpPr>
              <a:xfrm>
                <a:off x="2172024" y="5377637"/>
                <a:ext cx="792000" cy="792000"/>
                <a:chOff x="-1220479" y="5854892"/>
                <a:chExt cx="1022044" cy="1022047"/>
              </a:xfrm>
            </p:grpSpPr>
            <p:sp>
              <p:nvSpPr>
                <p:cNvPr id="205" name="Овал 204"/>
                <p:cNvSpPr/>
                <p:nvPr/>
              </p:nvSpPr>
              <p:spPr>
                <a:xfrm>
                  <a:off x="-1220479" y="5854892"/>
                  <a:ext cx="1022044" cy="1022047"/>
                </a:xfrm>
                <a:prstGeom prst="ellipse">
                  <a:avLst/>
                </a:prstGeom>
                <a:solidFill>
                  <a:srgbClr val="E2AC00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06" name="Рисунок 20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102678" y="5911973"/>
                  <a:ext cx="792000" cy="79200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grpSp>
        <p:nvGrpSpPr>
          <p:cNvPr id="8" name="ОО"/>
          <p:cNvGrpSpPr/>
          <p:nvPr/>
        </p:nvGrpSpPr>
        <p:grpSpPr>
          <a:xfrm>
            <a:off x="24176" y="4188213"/>
            <a:ext cx="5438287" cy="908539"/>
            <a:chOff x="24176" y="4188213"/>
            <a:chExt cx="5438287" cy="908539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4176" y="4189442"/>
              <a:ext cx="3539248" cy="792000"/>
              <a:chOff x="9662" y="4276526"/>
              <a:chExt cx="3539248" cy="792000"/>
            </a:xfrm>
          </p:grpSpPr>
          <p:sp>
            <p:nvSpPr>
              <p:cNvPr id="93" name="Rectangle 5"/>
              <p:cNvSpPr>
                <a:spLocks noChangeArrowheads="1"/>
              </p:cNvSpPr>
              <p:nvPr/>
            </p:nvSpPr>
            <p:spPr bwMode="gray">
              <a:xfrm>
                <a:off x="9662" y="4292707"/>
                <a:ext cx="2954362" cy="72802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201" name="TextBox 200"/>
              <p:cNvSpPr txBox="1"/>
              <p:nvPr/>
            </p:nvSpPr>
            <p:spPr>
              <a:xfrm>
                <a:off x="367990" y="4292707"/>
                <a:ext cx="23681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Общее </a:t>
                </a:r>
              </a:p>
              <a:p>
                <a:pPr algn="r"/>
                <a:r>
                  <a:rPr lang="ru-RU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образование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07" name="Группа 206"/>
              <p:cNvGrpSpPr/>
              <p:nvPr/>
            </p:nvGrpSpPr>
            <p:grpSpPr>
              <a:xfrm>
                <a:off x="2756910" y="4276526"/>
                <a:ext cx="792000" cy="792000"/>
                <a:chOff x="53956" y="7185510"/>
                <a:chExt cx="1034022" cy="1034023"/>
              </a:xfrm>
            </p:grpSpPr>
            <p:sp>
              <p:nvSpPr>
                <p:cNvPr id="208" name="Овал 207"/>
                <p:cNvSpPr/>
                <p:nvPr/>
              </p:nvSpPr>
              <p:spPr>
                <a:xfrm>
                  <a:off x="53956" y="7185510"/>
                  <a:ext cx="1034022" cy="1034023"/>
                </a:xfrm>
                <a:prstGeom prst="ellipse">
                  <a:avLst/>
                </a:prstGeom>
                <a:solidFill>
                  <a:srgbClr val="CA181F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09" name="Рисунок 20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82232" y="7233935"/>
                  <a:ext cx="804418" cy="8640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4" name="Группа 13"/>
            <p:cNvGrpSpPr/>
            <p:nvPr/>
          </p:nvGrpSpPr>
          <p:grpSpPr>
            <a:xfrm>
              <a:off x="3228984" y="4188213"/>
              <a:ext cx="2233479" cy="908539"/>
              <a:chOff x="3620866" y="4275297"/>
              <a:chExt cx="2233479" cy="908539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4002556" y="4275297"/>
                <a:ext cx="1851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3600" dirty="0">
                    <a:solidFill>
                      <a:srgbClr val="C918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372 617</a:t>
                </a: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3620866" y="4814504"/>
                <a:ext cx="1992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342265" algn="just">
                  <a:spcAft>
                    <a:spcPts val="0"/>
                  </a:spcAft>
                  <a:tabLst>
                    <a:tab pos="20955" algn="l"/>
                  </a:tabLst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" name="по"/>
          <p:cNvGrpSpPr/>
          <p:nvPr/>
        </p:nvGrpSpPr>
        <p:grpSpPr>
          <a:xfrm>
            <a:off x="12077" y="3150989"/>
            <a:ext cx="5933404" cy="919127"/>
            <a:chOff x="12077" y="3150989"/>
            <a:chExt cx="5933404" cy="919127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12077" y="3150989"/>
              <a:ext cx="4308377" cy="800233"/>
              <a:chOff x="-2437" y="3238073"/>
              <a:chExt cx="4308377" cy="800233"/>
            </a:xfrm>
          </p:grpSpPr>
          <p:sp>
            <p:nvSpPr>
              <p:cNvPr id="198" name="Rectangle 4"/>
              <p:cNvSpPr>
                <a:spLocks noChangeArrowheads="1"/>
              </p:cNvSpPr>
              <p:nvPr/>
            </p:nvSpPr>
            <p:spPr bwMode="gray">
              <a:xfrm>
                <a:off x="-2437" y="3253946"/>
                <a:ext cx="3985953" cy="72802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622642" y="3238073"/>
                <a:ext cx="27711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Профессиональное образование</a:t>
                </a:r>
              </a:p>
            </p:txBody>
          </p:sp>
          <p:grpSp>
            <p:nvGrpSpPr>
              <p:cNvPr id="210" name="Группа 209"/>
              <p:cNvGrpSpPr/>
              <p:nvPr/>
            </p:nvGrpSpPr>
            <p:grpSpPr>
              <a:xfrm>
                <a:off x="3513940" y="3246306"/>
                <a:ext cx="792000" cy="792000"/>
                <a:chOff x="2511991" y="7353050"/>
                <a:chExt cx="1022046" cy="1022047"/>
              </a:xfrm>
            </p:grpSpPr>
            <p:sp>
              <p:nvSpPr>
                <p:cNvPr id="211" name="Овал 210"/>
                <p:cNvSpPr/>
                <p:nvPr/>
              </p:nvSpPr>
              <p:spPr>
                <a:xfrm>
                  <a:off x="2511991" y="7353050"/>
                  <a:ext cx="1022046" cy="1022047"/>
                </a:xfrm>
                <a:prstGeom prst="ellipse">
                  <a:avLst/>
                </a:prstGeom>
                <a:solidFill>
                  <a:srgbClr val="54B0D0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12" name="Рисунок 211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30874" y="7495500"/>
                  <a:ext cx="756000" cy="76993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5" name="Группа 14"/>
            <p:cNvGrpSpPr/>
            <p:nvPr/>
          </p:nvGrpSpPr>
          <p:grpSpPr>
            <a:xfrm>
              <a:off x="3952884" y="3172238"/>
              <a:ext cx="1992597" cy="897878"/>
              <a:chOff x="3608166" y="3259322"/>
              <a:chExt cx="1992597" cy="897878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4002556" y="3259322"/>
                <a:ext cx="15953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3600" dirty="0">
                    <a:solidFill>
                      <a:srgbClr val="318DA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56 892</a:t>
                </a:r>
              </a:p>
            </p:txBody>
          </p:sp>
          <p:sp>
            <p:nvSpPr>
              <p:cNvPr id="99" name="Прямоугольник 98"/>
              <p:cNvSpPr/>
              <p:nvPr/>
            </p:nvSpPr>
            <p:spPr>
              <a:xfrm>
                <a:off x="3608166" y="3787868"/>
                <a:ext cx="1992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342265" algn="just">
                  <a:spcAft>
                    <a:spcPts val="0"/>
                  </a:spcAft>
                  <a:tabLst>
                    <a:tab pos="20955" algn="l"/>
                  </a:tabLst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доо"/>
          <p:cNvGrpSpPr/>
          <p:nvPr/>
        </p:nvGrpSpPr>
        <p:grpSpPr>
          <a:xfrm>
            <a:off x="8398" y="2155657"/>
            <a:ext cx="6711523" cy="879015"/>
            <a:chOff x="8398" y="2155657"/>
            <a:chExt cx="6711523" cy="879015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8398" y="2157518"/>
              <a:ext cx="4871746" cy="792000"/>
              <a:chOff x="-6116" y="2244602"/>
              <a:chExt cx="4871746" cy="792000"/>
            </a:xfrm>
          </p:grpSpPr>
          <p:sp>
            <p:nvSpPr>
              <p:cNvPr id="89" name="Rectangle 5"/>
              <p:cNvSpPr>
                <a:spLocks noChangeArrowheads="1"/>
              </p:cNvSpPr>
              <p:nvPr/>
            </p:nvSpPr>
            <p:spPr bwMode="gray">
              <a:xfrm>
                <a:off x="-6116" y="2287253"/>
                <a:ext cx="4501915" cy="728025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90" name="Группа 89"/>
              <p:cNvGrpSpPr/>
              <p:nvPr/>
            </p:nvGrpSpPr>
            <p:grpSpPr>
              <a:xfrm>
                <a:off x="4073630" y="2244602"/>
                <a:ext cx="792000" cy="792000"/>
                <a:chOff x="7785034" y="7043594"/>
                <a:chExt cx="1022044" cy="1022047"/>
              </a:xfrm>
            </p:grpSpPr>
            <p:sp>
              <p:nvSpPr>
                <p:cNvPr id="91" name="Овал 90"/>
                <p:cNvSpPr/>
                <p:nvPr/>
              </p:nvSpPr>
              <p:spPr>
                <a:xfrm>
                  <a:off x="7785034" y="7043594"/>
                  <a:ext cx="1022044" cy="1022047"/>
                </a:xfrm>
                <a:prstGeom prst="ellipse">
                  <a:avLst/>
                </a:prstGeom>
                <a:solidFill>
                  <a:srgbClr val="FF9900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92" name="Рисунок 9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78143" y="7229307"/>
                  <a:ext cx="726989" cy="72103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03" name="TextBox 202"/>
              <p:cNvSpPr txBox="1"/>
              <p:nvPr/>
            </p:nvSpPr>
            <p:spPr>
              <a:xfrm>
                <a:off x="1305063" y="2321802"/>
                <a:ext cx="264976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Дополнительное образование</a:t>
                </a: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4531663" y="2155657"/>
              <a:ext cx="2188258" cy="879015"/>
              <a:chOff x="3666087" y="2280369"/>
              <a:chExt cx="2188258" cy="879015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4002556" y="2280369"/>
                <a:ext cx="18517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3600" dirty="0" smtClean="0">
                    <a:solidFill>
                      <a:srgbClr val="FF9A0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192 178</a:t>
                </a:r>
                <a:endParaRPr lang="ru-RU" sz="3600" dirty="0">
                  <a:solidFill>
                    <a:srgbClr val="FF9A0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Прямоугольник 99"/>
              <p:cNvSpPr/>
              <p:nvPr/>
            </p:nvSpPr>
            <p:spPr>
              <a:xfrm>
                <a:off x="3666087" y="2790052"/>
                <a:ext cx="19925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342265" algn="just">
                  <a:spcAft>
                    <a:spcPts val="0"/>
                  </a:spcAft>
                  <a:tabLst>
                    <a:tab pos="20955" algn="l"/>
                  </a:tabLst>
                </a:pPr>
                <a:r>
                  <a:rPr lang="ru-RU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обучающихся</a:t>
                </a:r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01" name="ауп увп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437" y="903476"/>
            <a:ext cx="1312895" cy="125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537391" y="4612190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C918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45 813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017461" y="3689176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 smtClean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8 539</a:t>
            </a:r>
            <a:endParaRPr lang="ru-RU" sz="3200" dirty="0">
              <a:solidFill>
                <a:srgbClr val="318D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72173" y="2823932"/>
            <a:ext cx="1178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FF9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5 611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4731972" y="2234718"/>
            <a:ext cx="2235807" cy="4095317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V="1">
            <a:off x="6862298" y="2768649"/>
            <a:ext cx="1998008" cy="377594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Группа 103"/>
          <p:cNvGrpSpPr/>
          <p:nvPr/>
        </p:nvGrpSpPr>
        <p:grpSpPr>
          <a:xfrm>
            <a:off x="7126117" y="3203426"/>
            <a:ext cx="1254578" cy="648062"/>
            <a:chOff x="7126117" y="3203426"/>
            <a:chExt cx="1254578" cy="648062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126117" y="3203426"/>
              <a:ext cx="10855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3 109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Овал 94"/>
            <p:cNvSpPr/>
            <p:nvPr/>
          </p:nvSpPr>
          <p:spPr>
            <a:xfrm>
              <a:off x="8236695" y="3707488"/>
              <a:ext cx="144000" cy="144000"/>
            </a:xfrm>
            <a:prstGeom prst="ellipse">
              <a:avLst/>
            </a:prstGeom>
            <a:solidFill>
              <a:srgbClr val="FF9900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6648228" y="4107438"/>
            <a:ext cx="1285074" cy="621647"/>
            <a:chOff x="6648228" y="4107438"/>
            <a:chExt cx="1285074" cy="621647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648228" y="4107438"/>
              <a:ext cx="108555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3 146</a:t>
              </a:r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7789302" y="4585085"/>
              <a:ext cx="144000" cy="144000"/>
            </a:xfrm>
            <a:prstGeom prst="ellipse">
              <a:avLst/>
            </a:prstGeom>
            <a:solidFill>
              <a:srgbClr val="54B0D0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141882" y="5062217"/>
            <a:ext cx="1294400" cy="626036"/>
            <a:chOff x="6141882" y="5062217"/>
            <a:chExt cx="1294400" cy="626036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6141882" y="5062217"/>
              <a:ext cx="12859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28 025</a:t>
              </a:r>
              <a:endParaRPr lang="ru-R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7292282" y="5544253"/>
              <a:ext cx="144000" cy="144000"/>
            </a:xfrm>
            <a:prstGeom prst="ellipse">
              <a:avLst/>
            </a:prstGeom>
            <a:solidFill>
              <a:srgbClr val="CA181F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5551020" y="6097185"/>
            <a:ext cx="1406974" cy="523220"/>
            <a:chOff x="5551020" y="6097185"/>
            <a:chExt cx="1406974" cy="5232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551020" y="6097185"/>
              <a:ext cx="12859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>
                <a:spcAft>
                  <a:spcPts val="0"/>
                </a:spcAft>
              </a:pP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21 361</a:t>
              </a:r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6813994" y="6424617"/>
              <a:ext cx="144000" cy="144000"/>
            </a:xfrm>
            <a:prstGeom prst="ellipse">
              <a:avLst/>
            </a:prstGeom>
            <a:solidFill>
              <a:srgbClr val="E2AC00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702870" y="1880981"/>
            <a:ext cx="2320443" cy="727466"/>
            <a:chOff x="6702870" y="1880981"/>
            <a:chExt cx="2320443" cy="727466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6702870" y="2208337"/>
              <a:ext cx="23204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342265" algn="just">
                <a:spcAft>
                  <a:spcPts val="0"/>
                </a:spcAft>
                <a:tabLst>
                  <a:tab pos="579120" algn="l"/>
                </a:tabLst>
              </a:pPr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педработников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6734943" y="1880981"/>
              <a:ext cx="13141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342265" algn="just">
                <a:spcAft>
                  <a:spcPts val="0"/>
                </a:spcAft>
                <a:tabLst>
                  <a:tab pos="579120" algn="l"/>
                </a:tabLst>
              </a:pP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из них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1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62" name="Прямоугольник 161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3" name="Прямоугольник 162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4" name="Прямоугольник 163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5" name="Группа 164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166" name="Рисунок 165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167" name="Рисунок 166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168" name="Рисунок 167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cxnSp>
        <p:nvCxnSpPr>
          <p:cNvPr id="81" name="Прямая соединительная линия 80"/>
          <p:cNvCxnSpPr/>
          <p:nvPr/>
        </p:nvCxnSpPr>
        <p:spPr>
          <a:xfrm>
            <a:off x="851977" y="1383965"/>
            <a:ext cx="2376000" cy="0"/>
          </a:xfrm>
          <a:prstGeom prst="line">
            <a:avLst/>
          </a:prstGeom>
          <a:ln w="1905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826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25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7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7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" name="Прямоугольник 4095"/>
          <p:cNvSpPr/>
          <p:nvPr/>
        </p:nvSpPr>
        <p:spPr>
          <a:xfrm>
            <a:off x="864414" y="5010854"/>
            <a:ext cx="2963185" cy="1257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1" name="образ 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5430209"/>
              </p:ext>
            </p:extLst>
          </p:nvPr>
        </p:nvGraphicFramePr>
        <p:xfrm>
          <a:off x="-1134258" y="3559715"/>
          <a:ext cx="3997344" cy="2618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5" name="область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929"/>
          <a:stretch/>
        </p:blipFill>
        <p:spPr>
          <a:xfrm>
            <a:off x="226017" y="1797161"/>
            <a:ext cx="3497528" cy="41524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34" name="шапка"/>
          <p:cNvGrpSpPr/>
          <p:nvPr/>
        </p:nvGrpSpPr>
        <p:grpSpPr>
          <a:xfrm>
            <a:off x="0" y="-63714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9" name="образ раб"/>
          <p:cNvGrpSpPr/>
          <p:nvPr/>
        </p:nvGrpSpPr>
        <p:grpSpPr>
          <a:xfrm>
            <a:off x="490254" y="2150028"/>
            <a:ext cx="3584184" cy="1303075"/>
            <a:chOff x="-2914454" y="1083725"/>
            <a:chExt cx="3584184" cy="1303075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-2601976" y="1083725"/>
              <a:ext cx="222689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dirty="0" smtClean="0">
                  <a:solidFill>
                    <a:srgbClr val="ED1C2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126 506</a:t>
              </a:r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-2914454" y="1607987"/>
              <a:ext cx="1519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ED1C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человек</a:t>
              </a:r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-1488530" y="1678914"/>
              <a:ext cx="21582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работников </a:t>
              </a:r>
            </a:p>
            <a:p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образования 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проценты"/>
          <p:cNvGrpSpPr/>
          <p:nvPr/>
        </p:nvGrpSpPr>
        <p:grpSpPr>
          <a:xfrm>
            <a:off x="222529" y="5752844"/>
            <a:ext cx="3275505" cy="707886"/>
            <a:chOff x="171727" y="5676644"/>
            <a:chExt cx="3275505" cy="707886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1652666" y="5676644"/>
              <a:ext cx="160210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000" dirty="0" smtClean="0">
                  <a:solidFill>
                    <a:srgbClr val="ED1C2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11,9%</a:t>
              </a:r>
            </a:p>
          </p:txBody>
        </p:sp>
        <p:sp>
          <p:nvSpPr>
            <p:cNvPr id="116" name="Прямоугольник 115"/>
            <p:cNvSpPr/>
            <p:nvPr/>
          </p:nvSpPr>
          <p:spPr>
            <a:xfrm>
              <a:off x="171727" y="5698533"/>
              <a:ext cx="327550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все 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категории </a:t>
              </a:r>
              <a:endParaRPr lang="ru-RU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работников </a:t>
              </a: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288009" y="2500018"/>
            <a:ext cx="360000" cy="0"/>
          </a:xfrm>
          <a:prstGeom prst="line">
            <a:avLst/>
          </a:prstGeom>
          <a:ln w="28575">
            <a:solidFill>
              <a:srgbClr val="FFD966"/>
            </a:solidFill>
            <a:tailEnd type="none" w="lg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76467" y="2494559"/>
            <a:ext cx="0" cy="2916000"/>
          </a:xfrm>
          <a:prstGeom prst="line">
            <a:avLst/>
          </a:prstGeom>
          <a:ln w="28575">
            <a:solidFill>
              <a:srgbClr val="FFD966"/>
            </a:solidFill>
            <a:tailEnd type="stealth" w="lg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общее 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9750533"/>
              </p:ext>
            </p:extLst>
          </p:nvPr>
        </p:nvGraphicFramePr>
        <p:xfrm>
          <a:off x="373964" y="3936011"/>
          <a:ext cx="3052844" cy="189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4" name="работники"/>
          <p:cNvGrpSpPr/>
          <p:nvPr/>
        </p:nvGrpSpPr>
        <p:grpSpPr>
          <a:xfrm>
            <a:off x="1359264" y="3590528"/>
            <a:ext cx="1032151" cy="925070"/>
            <a:chOff x="-2963558" y="1358220"/>
            <a:chExt cx="1679419" cy="1505187"/>
          </a:xfrm>
        </p:grpSpPr>
        <p:pic>
          <p:nvPicPr>
            <p:cNvPr id="4106" name="Picture 10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09050" y="1358220"/>
              <a:ext cx="719999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18" descr="https://encrypted-tbn2.gstatic.com/images?q=tbn:ANd9GcSELoRLsCtH_AiFgqAfE8iAk_D6ZQJ7ZlY1VpCW8XhcphsME9EM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89706" l="9804" r="8970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762419" y="1594031"/>
              <a:ext cx="792000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Похожее изображ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1968139" y="1475103"/>
              <a:ext cx="684000" cy="6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5" name="Picture 12" descr="https://encrypted-tbn0.gstatic.com/images?q=tbn:ANd9GcRBr6VoGuWKrVcZpSBsHGVGHkaa79knrbntZ4zQn8DYezUUOr5z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1887" b="98742" l="56467" r="91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892" r="5152"/>
            <a:stretch/>
          </p:blipFill>
          <p:spPr bwMode="auto">
            <a:xfrm>
              <a:off x="-2357414" y="1769149"/>
              <a:ext cx="662492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391" b="100000" l="12891" r="855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2963558" y="2002619"/>
              <a:ext cx="720000" cy="720000"/>
            </a:xfrm>
            <a:prstGeom prst="rect">
              <a:avLst/>
            </a:prstGeom>
          </p:spPr>
        </p:pic>
        <p:pic>
          <p:nvPicPr>
            <p:cNvPr id="53" name="Picture 8" descr="Картинки по запросу учителя иконки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2064" y="1803703"/>
              <a:ext cx="771086" cy="771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14" descr="http://www.avjobs.com/images/v_png_v5/v_collection_png/256x256/shadow/scientist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2738634" y="2073258"/>
              <a:ext cx="790149" cy="7901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общее раб"/>
          <p:cNvGrpSpPr/>
          <p:nvPr/>
        </p:nvGrpSpPr>
        <p:grpSpPr>
          <a:xfrm>
            <a:off x="491058" y="2163915"/>
            <a:ext cx="3584184" cy="1306660"/>
            <a:chOff x="510372" y="2220570"/>
            <a:chExt cx="3584184" cy="130666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89713" y="2220570"/>
              <a:ext cx="269817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4400" dirty="0">
                  <a:solidFill>
                    <a:srgbClr val="318DA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1 064 </a:t>
              </a:r>
              <a:r>
                <a:rPr lang="ru-RU" sz="4400" dirty="0" smtClean="0">
                  <a:solidFill>
                    <a:srgbClr val="318DA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999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10372" y="2748417"/>
              <a:ext cx="1519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>
                  <a:solidFill>
                    <a:srgbClr val="318DA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человек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936296" y="2819344"/>
              <a:ext cx="21582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работающего населения </a:t>
              </a:r>
            </a:p>
          </p:txBody>
        </p:sp>
      </p:grpSp>
      <p:grpSp>
        <p:nvGrpSpPr>
          <p:cNvPr id="184" name="заголовок"/>
          <p:cNvGrpSpPr/>
          <p:nvPr/>
        </p:nvGrpSpPr>
        <p:grpSpPr>
          <a:xfrm>
            <a:off x="257766" y="894084"/>
            <a:ext cx="2073156" cy="523220"/>
            <a:chOff x="257766" y="894084"/>
            <a:chExt cx="2073156" cy="523220"/>
          </a:xfrm>
        </p:grpSpPr>
        <p:sp>
          <p:nvSpPr>
            <p:cNvPr id="185" name="заголовок"/>
            <p:cNvSpPr txBox="1"/>
            <p:nvPr/>
          </p:nvSpPr>
          <p:spPr>
            <a:xfrm>
              <a:off x="887193" y="894084"/>
              <a:ext cx="14437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КАДРЫ</a:t>
              </a:r>
              <a:endParaRPr lang="ru-RU" sz="2800" dirty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7766" y="934646"/>
              <a:ext cx="537130" cy="429703"/>
            </a:xfrm>
            <a:prstGeom prst="rect">
              <a:avLst/>
            </a:prstGeom>
          </p:spPr>
        </p:pic>
      </p:grpSp>
      <p:graphicFrame>
        <p:nvGraphicFramePr>
          <p:cNvPr id="97" name="фот общ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1173260"/>
              </p:ext>
            </p:extLst>
          </p:nvPr>
        </p:nvGraphicFramePr>
        <p:xfrm>
          <a:off x="3714493" y="986054"/>
          <a:ext cx="1871176" cy="966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5279598" y="814342"/>
            <a:ext cx="1700866" cy="757580"/>
            <a:chOff x="6584379" y="3178245"/>
            <a:chExt cx="1700866" cy="757580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7073117" y="3178245"/>
              <a:ext cx="121212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3289A8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52%</a:t>
              </a:r>
              <a:endParaRPr lang="ru-RU" sz="2800" dirty="0">
                <a:solidFill>
                  <a:srgbClr val="3289A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Прямоугольник 106"/>
            <p:cNvSpPr/>
            <p:nvPr/>
          </p:nvSpPr>
          <p:spPr>
            <a:xfrm>
              <a:off x="6584379" y="3597271"/>
              <a:ext cx="15077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педработники</a:t>
              </a:r>
              <a:endParaRPr lang="ru-RU" sz="1600" dirty="0"/>
            </a:p>
          </p:txBody>
        </p:sp>
        <p:grpSp>
          <p:nvGrpSpPr>
            <p:cNvPr id="2" name="педагоги"/>
            <p:cNvGrpSpPr/>
            <p:nvPr/>
          </p:nvGrpSpPr>
          <p:grpSpPr>
            <a:xfrm>
              <a:off x="6643966" y="3231988"/>
              <a:ext cx="514747" cy="435963"/>
              <a:chOff x="9386845" y="5864774"/>
              <a:chExt cx="514747" cy="435963"/>
            </a:xfrm>
          </p:grpSpPr>
          <p:pic>
            <p:nvPicPr>
              <p:cNvPr id="114" name="Picture 8" descr="Картинки по запросу учителя иконки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86845" y="5864774"/>
                <a:ext cx="350633" cy="3506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562162" y="5961308"/>
                <a:ext cx="339430" cy="339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aphicFrame>
        <p:nvGraphicFramePr>
          <p:cNvPr id="124" name="фот сектор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9829501"/>
              </p:ext>
            </p:extLst>
          </p:nvPr>
        </p:nvGraphicFramePr>
        <p:xfrm>
          <a:off x="3624032" y="945371"/>
          <a:ext cx="2065786" cy="1053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cxnSp>
        <p:nvCxnSpPr>
          <p:cNvPr id="83" name="Прямая соединительная линия 82"/>
          <p:cNvCxnSpPr/>
          <p:nvPr/>
        </p:nvCxnSpPr>
        <p:spPr>
          <a:xfrm>
            <a:off x="880552" y="1383965"/>
            <a:ext cx="1764000" cy="0"/>
          </a:xfrm>
          <a:prstGeom prst="line">
            <a:avLst/>
          </a:prstGeom>
          <a:ln w="1905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57"/>
          <p:cNvGrpSpPr/>
          <p:nvPr/>
        </p:nvGrpSpPr>
        <p:grpSpPr>
          <a:xfrm>
            <a:off x="7139051" y="742688"/>
            <a:ext cx="1942288" cy="1189622"/>
            <a:chOff x="3291758" y="1873145"/>
            <a:chExt cx="3559799" cy="1189622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3302599" y="1873145"/>
              <a:ext cx="3420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000" b="1" dirty="0" smtClean="0">
                  <a:solidFill>
                    <a:srgbClr val="54B0D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97,4%</a:t>
              </a:r>
              <a:endParaRPr lang="ru-RU" sz="4000" b="1" dirty="0">
                <a:solidFill>
                  <a:srgbClr val="54B0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3291758" y="2416436"/>
              <a:ext cx="3559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обеспеченность кадрами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863476" y="2085086"/>
            <a:ext cx="4292600" cy="369332"/>
            <a:chOff x="4863476" y="2097786"/>
            <a:chExt cx="4292600" cy="369332"/>
          </a:xfrm>
        </p:grpSpPr>
        <p:sp>
          <p:nvSpPr>
            <p:cNvPr id="159" name="Прямоугольник 158"/>
            <p:cNvSpPr/>
            <p:nvPr/>
          </p:nvSpPr>
          <p:spPr>
            <a:xfrm rot="5400000">
              <a:off x="6847776" y="153891"/>
              <a:ext cx="324000" cy="4292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4864100" y="2097786"/>
              <a:ext cx="42037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A181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Средний возраст </a:t>
              </a:r>
              <a:r>
                <a:rPr lang="ru-RU" dirty="0" err="1" smtClean="0">
                  <a:solidFill>
                    <a:srgbClr val="CA181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педработников</a:t>
              </a:r>
              <a:endParaRPr lang="ru-RU" sz="1400" dirty="0">
                <a:solidFill>
                  <a:srgbClr val="CA181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775200" y="4485444"/>
            <a:ext cx="4368800" cy="369332"/>
            <a:chOff x="4775200" y="4371144"/>
            <a:chExt cx="4368800" cy="369332"/>
          </a:xfrm>
        </p:grpSpPr>
        <p:sp>
          <p:nvSpPr>
            <p:cNvPr id="160" name="Прямоугольник 159"/>
            <p:cNvSpPr/>
            <p:nvPr/>
          </p:nvSpPr>
          <p:spPr>
            <a:xfrm rot="5400000">
              <a:off x="6835700" y="2423317"/>
              <a:ext cx="324000" cy="4292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4775200" y="4371144"/>
              <a:ext cx="42037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27698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Средняя </a:t>
              </a:r>
              <a:r>
                <a:rPr lang="ru-RU" dirty="0" err="1" smtClean="0">
                  <a:solidFill>
                    <a:srgbClr val="27698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з</a:t>
              </a:r>
              <a:r>
                <a:rPr lang="ru-RU" dirty="0" smtClean="0">
                  <a:solidFill>
                    <a:srgbClr val="27698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/</a:t>
              </a:r>
              <a:r>
                <a:rPr lang="ru-RU" dirty="0" err="1" smtClean="0">
                  <a:solidFill>
                    <a:srgbClr val="27698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</a:t>
              </a:r>
              <a:r>
                <a:rPr lang="ru-RU" dirty="0" smtClean="0">
                  <a:solidFill>
                    <a:srgbClr val="27698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 smtClean="0">
                  <a:solidFill>
                    <a:srgbClr val="27698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педработников</a:t>
              </a:r>
              <a:endParaRPr lang="ru-RU" sz="1400" dirty="0">
                <a:solidFill>
                  <a:srgbClr val="27698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4982542" y="2449118"/>
            <a:ext cx="3800857" cy="1928473"/>
            <a:chOff x="4982542" y="2449118"/>
            <a:chExt cx="3800857" cy="1928473"/>
          </a:xfrm>
        </p:grpSpPr>
        <p:graphicFrame>
          <p:nvGraphicFramePr>
            <p:cNvPr id="79" name="Диаграмма 7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117648717"/>
                </p:ext>
              </p:extLst>
            </p:nvPr>
          </p:nvGraphicFramePr>
          <p:xfrm>
            <a:off x="4982542" y="2546516"/>
            <a:ext cx="3800857" cy="15006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grpSp>
          <p:nvGrpSpPr>
            <p:cNvPr id="47" name="Группа 46"/>
            <p:cNvGrpSpPr/>
            <p:nvPr/>
          </p:nvGrpSpPr>
          <p:grpSpPr>
            <a:xfrm>
              <a:off x="5235529" y="4039037"/>
              <a:ext cx="3529829" cy="338554"/>
              <a:chOff x="5023015" y="4066519"/>
              <a:chExt cx="3529829" cy="338554"/>
            </a:xfrm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023015" y="4066519"/>
                <a:ext cx="74571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55 и ↑</a:t>
                </a:r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Прямоугольник 131"/>
              <p:cNvSpPr/>
              <p:nvPr/>
            </p:nvSpPr>
            <p:spPr>
              <a:xfrm>
                <a:off x="5917597" y="4066519"/>
                <a:ext cx="7088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41-54</a:t>
                </a:r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>
                <a:off x="6809930" y="4066519"/>
                <a:ext cx="70884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31-40</a:t>
                </a:r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Прямоугольник 140"/>
              <p:cNvSpPr/>
              <p:nvPr/>
            </p:nvSpPr>
            <p:spPr>
              <a:xfrm>
                <a:off x="7469278" y="4066519"/>
                <a:ext cx="10835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sz="16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 30 лет</a:t>
                </a:r>
                <a:endPara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196765" y="2449118"/>
              <a:ext cx="3446155" cy="1014083"/>
              <a:chOff x="4984251" y="2476600"/>
              <a:chExt cx="3446155" cy="1014083"/>
            </a:xfrm>
          </p:grpSpPr>
          <p:sp>
            <p:nvSpPr>
              <p:cNvPr id="80" name="Прямоугольник 79"/>
              <p:cNvSpPr/>
              <p:nvPr/>
            </p:nvSpPr>
            <p:spPr>
              <a:xfrm>
                <a:off x="4984251" y="3006485"/>
                <a:ext cx="8386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18,8%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5940436" y="2476600"/>
                <a:ext cx="8386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42,1%</a:t>
                </a:r>
                <a:endParaRPr lang="ru-RU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6779127" y="2936685"/>
                <a:ext cx="8386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24,1%</a:t>
                </a:r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7591715" y="3121351"/>
                <a:ext cx="8386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15,0%</a:t>
                </a:r>
              </a:p>
            </p:txBody>
          </p:sp>
        </p:grpSp>
      </p:grpSp>
      <p:grpSp>
        <p:nvGrpSpPr>
          <p:cNvPr id="169" name="Группа 168"/>
          <p:cNvGrpSpPr/>
          <p:nvPr/>
        </p:nvGrpSpPr>
        <p:grpSpPr>
          <a:xfrm>
            <a:off x="6287620" y="4809108"/>
            <a:ext cx="3076928" cy="544173"/>
            <a:chOff x="3576736" y="4714808"/>
            <a:chExt cx="3076928" cy="544173"/>
          </a:xfrm>
        </p:grpSpPr>
        <p:grpSp>
          <p:nvGrpSpPr>
            <p:cNvPr id="170" name="Группа 169"/>
            <p:cNvGrpSpPr/>
            <p:nvPr/>
          </p:nvGrpSpPr>
          <p:grpSpPr>
            <a:xfrm>
              <a:off x="3576736" y="4862981"/>
              <a:ext cx="3076928" cy="396000"/>
              <a:chOff x="5026134" y="4765164"/>
              <a:chExt cx="3076928" cy="396000"/>
            </a:xfrm>
          </p:grpSpPr>
          <p:sp>
            <p:nvSpPr>
              <p:cNvPr id="172" name="Прямоугольник 171"/>
              <p:cNvSpPr/>
              <p:nvPr/>
            </p:nvSpPr>
            <p:spPr>
              <a:xfrm>
                <a:off x="5389877" y="4777717"/>
                <a:ext cx="27131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rgbClr val="318DAD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Общее</a:t>
                </a:r>
                <a:endParaRPr lang="ru-RU" dirty="0">
                  <a:solidFill>
                    <a:srgbClr val="318DA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4" name="Рисунок 173"/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26134" y="4765164"/>
                <a:ext cx="396000" cy="396000"/>
              </a:xfrm>
              <a:prstGeom prst="rect">
                <a:avLst/>
              </a:prstGeom>
            </p:spPr>
          </p:pic>
        </p:grpSp>
        <p:sp>
          <p:nvSpPr>
            <p:cNvPr id="171" name="Прямоугольник 170"/>
            <p:cNvSpPr/>
            <p:nvPr/>
          </p:nvSpPr>
          <p:spPr>
            <a:xfrm>
              <a:off x="5540103" y="4714808"/>
              <a:ext cx="1847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endParaRPr lang="ru-RU" sz="1400" dirty="0">
                <a:solidFill>
                  <a:srgbClr val="54B0D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3" name="Прямоугольник 192"/>
          <p:cNvSpPr/>
          <p:nvPr/>
        </p:nvSpPr>
        <p:spPr>
          <a:xfrm>
            <a:off x="6698241" y="5991112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1400" dirty="0">
              <a:solidFill>
                <a:srgbClr val="54B0D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7732338" y="5044319"/>
            <a:ext cx="1252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939 р.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601028" y="5343019"/>
            <a:ext cx="3480311" cy="396000"/>
            <a:chOff x="3840471" y="6218055"/>
            <a:chExt cx="3480311" cy="396000"/>
          </a:xfrm>
        </p:grpSpPr>
        <p:sp>
          <p:nvSpPr>
            <p:cNvPr id="197" name="Прямоугольник 196"/>
            <p:cNvSpPr/>
            <p:nvPr/>
          </p:nvSpPr>
          <p:spPr>
            <a:xfrm>
              <a:off x="4243854" y="6239233"/>
              <a:ext cx="30769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318DA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Дошкольное</a:t>
              </a:r>
              <a:endParaRPr lang="ru-RU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40471" y="6218055"/>
              <a:ext cx="396000" cy="39600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4527169" y="6146100"/>
            <a:ext cx="2853075" cy="399423"/>
            <a:chOff x="4816938" y="5396422"/>
            <a:chExt cx="2853075" cy="399423"/>
          </a:xfrm>
        </p:grpSpPr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6938" y="5396422"/>
              <a:ext cx="388831" cy="396000"/>
            </a:xfrm>
            <a:prstGeom prst="rect">
              <a:avLst/>
            </a:prstGeom>
          </p:spPr>
        </p:pic>
        <p:sp>
          <p:nvSpPr>
            <p:cNvPr id="200" name="Прямоугольник 199"/>
            <p:cNvSpPr/>
            <p:nvPr/>
          </p:nvSpPr>
          <p:spPr>
            <a:xfrm>
              <a:off x="5187843" y="5426513"/>
              <a:ext cx="248217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318DA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Профессиональное</a:t>
              </a:r>
              <a:endParaRPr lang="ru-RU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107644" y="5782433"/>
            <a:ext cx="2415361" cy="369332"/>
            <a:chOff x="5549813" y="5032755"/>
            <a:chExt cx="2415361" cy="369332"/>
          </a:xfrm>
        </p:grpSpPr>
        <p:sp>
          <p:nvSpPr>
            <p:cNvPr id="201" name="Прямоугольник 200"/>
            <p:cNvSpPr/>
            <p:nvPr/>
          </p:nvSpPr>
          <p:spPr>
            <a:xfrm>
              <a:off x="5865768" y="5032755"/>
              <a:ext cx="20994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solidFill>
                    <a:srgbClr val="318DAD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Дополнительное</a:t>
              </a:r>
              <a:endParaRPr lang="ru-RU" dirty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 xmlns="">
                    <a14:imgLayer r:embed="rId28">
                      <a14:imgEffect>
                        <a14:backgroundRemoval t="0" b="100000" l="0" r="98718">
                          <a14:foregroundMark x1="20513" y1="36364" x2="20513" y2="36364"/>
                          <a14:foregroundMark x1="21795" y1="49351" x2="21795" y2="49351"/>
                          <a14:foregroundMark x1="69231" y1="74026" x2="69231" y2="74026"/>
                        </a14:backgroundRemoval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49813" y="5069101"/>
              <a:ext cx="324000" cy="3213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" name="Прямоугольник 38"/>
          <p:cNvSpPr/>
          <p:nvPr/>
        </p:nvSpPr>
        <p:spPr>
          <a:xfrm>
            <a:off x="7492183" y="5812017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725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284553" y="6240921"/>
            <a:ext cx="12522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962 р.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557053" y="5417440"/>
            <a:ext cx="1252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868 р.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3" name="Прямая соединительная линия 202"/>
          <p:cNvCxnSpPr/>
          <p:nvPr/>
        </p:nvCxnSpPr>
        <p:spPr>
          <a:xfrm flipV="1">
            <a:off x="7204455" y="5094621"/>
            <a:ext cx="487219" cy="1438957"/>
          </a:xfrm>
          <a:prstGeom prst="line">
            <a:avLst/>
          </a:prstGeom>
          <a:ln w="28575">
            <a:solidFill>
              <a:srgbClr val="FFD966"/>
            </a:solidFill>
            <a:tailEnd type="none" w="lg" len="med"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3922575" y="4902556"/>
            <a:ext cx="2352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сферы образования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60358" y="1538203"/>
            <a:ext cx="1785620" cy="844966"/>
            <a:chOff x="4275498" y="2647991"/>
            <a:chExt cx="1785620" cy="844966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4775438" y="2697804"/>
              <a:ext cx="12856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ED1C24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48%</a:t>
              </a:r>
              <a:endParaRPr lang="ru-RU" sz="2800" dirty="0">
                <a:solidFill>
                  <a:srgbClr val="ED1C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4503228" y="3154403"/>
              <a:ext cx="11758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АУП, УВП </a:t>
              </a:r>
              <a:endParaRPr lang="ru-RU" sz="1600" dirty="0"/>
            </a:p>
          </p:txBody>
        </p:sp>
        <p:pic>
          <p:nvPicPr>
            <p:cNvPr id="109" name="ауп увп" descr="Похожее изображение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498" y="2647991"/>
              <a:ext cx="592310" cy="534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4" name="общее раб"/>
          <p:cNvGrpSpPr/>
          <p:nvPr/>
        </p:nvGrpSpPr>
        <p:grpSpPr>
          <a:xfrm>
            <a:off x="801877" y="4359454"/>
            <a:ext cx="3117938" cy="952613"/>
            <a:chOff x="913003" y="2220570"/>
            <a:chExt cx="3117938" cy="952613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913003" y="2220570"/>
              <a:ext cx="200567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1 064 </a:t>
              </a:r>
              <a:r>
                <a:rPr lang="ru-RU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999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949894" y="2624860"/>
              <a:ext cx="1040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человек</a:t>
              </a: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1872681" y="2649963"/>
              <a:ext cx="21582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работающего населения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21181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7778E-6 1.85185E-6 L -0.01875 0.29606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147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94444E-6 -3.7037E-6 L 0.12743 0.07593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5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75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225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375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1" grpId="0">
        <p:bldAsOne/>
      </p:bldGraphic>
      <p:bldGraphic spid="101" grpId="1">
        <p:bldAsOne/>
      </p:bldGraphic>
      <p:bldGraphic spid="100" grpId="0">
        <p:bldAsOne/>
      </p:bldGraphic>
      <p:bldGraphic spid="97" grpId="0">
        <p:bldAsOne/>
      </p:bldGraphic>
      <p:bldGraphic spid="97" grpId="2">
        <p:bldAsOne/>
      </p:bldGraphic>
      <p:bldGraphic spid="124" grpId="0">
        <p:bldAsOne/>
      </p:bldGraphic>
      <p:bldP spid="196" grpId="0"/>
      <p:bldP spid="39" grpId="0"/>
      <p:bldP spid="40" grpId="0"/>
      <p:bldP spid="41" grpId="0"/>
      <p:bldP spid="2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523284" y="1599073"/>
            <a:ext cx="3787233" cy="4858037"/>
            <a:chOff x="5726484" y="1497473"/>
            <a:chExt cx="3787233" cy="4858037"/>
          </a:xfrm>
        </p:grpSpPr>
        <p:sp>
          <p:nvSpPr>
            <p:cNvPr id="2" name="Прямоугольник 1"/>
            <p:cNvSpPr/>
            <p:nvPr/>
          </p:nvSpPr>
          <p:spPr>
            <a:xfrm rot="18589701">
              <a:off x="8197039" y="951474"/>
              <a:ext cx="309527" cy="2323829"/>
            </a:xfrm>
            <a:custGeom>
              <a:avLst/>
              <a:gdLst>
                <a:gd name="connsiteX0" fmla="*/ 0 w 457200"/>
                <a:gd name="connsiteY0" fmla="*/ 0 h 2523149"/>
                <a:gd name="connsiteX1" fmla="*/ 457200 w 457200"/>
                <a:gd name="connsiteY1" fmla="*/ 0 h 2523149"/>
                <a:gd name="connsiteX2" fmla="*/ 457200 w 457200"/>
                <a:gd name="connsiteY2" fmla="*/ 2523149 h 2523149"/>
                <a:gd name="connsiteX3" fmla="*/ 0 w 457200"/>
                <a:gd name="connsiteY3" fmla="*/ 2523149 h 2523149"/>
                <a:gd name="connsiteX4" fmla="*/ 0 w 457200"/>
                <a:gd name="connsiteY4" fmla="*/ 0 h 2523149"/>
                <a:gd name="connsiteX0" fmla="*/ 0 w 463171"/>
                <a:gd name="connsiteY0" fmla="*/ 0 h 2523149"/>
                <a:gd name="connsiteX1" fmla="*/ 463171 w 463171"/>
                <a:gd name="connsiteY1" fmla="*/ 644584 h 2523149"/>
                <a:gd name="connsiteX2" fmla="*/ 457200 w 463171"/>
                <a:gd name="connsiteY2" fmla="*/ 2523149 h 2523149"/>
                <a:gd name="connsiteX3" fmla="*/ 0 w 463171"/>
                <a:gd name="connsiteY3" fmla="*/ 2523149 h 2523149"/>
                <a:gd name="connsiteX4" fmla="*/ 0 w 463171"/>
                <a:gd name="connsiteY4" fmla="*/ 0 h 2523149"/>
                <a:gd name="connsiteX0" fmla="*/ 0 w 463171"/>
                <a:gd name="connsiteY0" fmla="*/ 0 h 2523149"/>
                <a:gd name="connsiteX1" fmla="*/ 463171 w 463171"/>
                <a:gd name="connsiteY1" fmla="*/ 644584 h 2523149"/>
                <a:gd name="connsiteX2" fmla="*/ 457200 w 463171"/>
                <a:gd name="connsiteY2" fmla="*/ 2523149 h 2523149"/>
                <a:gd name="connsiteX3" fmla="*/ 497 w 463171"/>
                <a:gd name="connsiteY3" fmla="*/ 2013206 h 2523149"/>
                <a:gd name="connsiteX4" fmla="*/ 0 w 463171"/>
                <a:gd name="connsiteY4" fmla="*/ 0 h 2523149"/>
                <a:gd name="connsiteX0" fmla="*/ 0 w 465908"/>
                <a:gd name="connsiteY0" fmla="*/ 0 h 2397547"/>
                <a:gd name="connsiteX1" fmla="*/ 463171 w 465908"/>
                <a:gd name="connsiteY1" fmla="*/ 644584 h 2397547"/>
                <a:gd name="connsiteX2" fmla="*/ 465517 w 465908"/>
                <a:gd name="connsiteY2" fmla="*/ 2397547 h 2397547"/>
                <a:gd name="connsiteX3" fmla="*/ 497 w 465908"/>
                <a:gd name="connsiteY3" fmla="*/ 2013206 h 2397547"/>
                <a:gd name="connsiteX4" fmla="*/ 0 w 465908"/>
                <a:gd name="connsiteY4" fmla="*/ 0 h 2397547"/>
                <a:gd name="connsiteX0" fmla="*/ 0 w 684657"/>
                <a:gd name="connsiteY0" fmla="*/ 0 h 2163016"/>
                <a:gd name="connsiteX1" fmla="*/ 463171 w 684657"/>
                <a:gd name="connsiteY1" fmla="*/ 644584 h 2163016"/>
                <a:gd name="connsiteX2" fmla="*/ 684643 w 684657"/>
                <a:gd name="connsiteY2" fmla="*/ 2163016 h 2163016"/>
                <a:gd name="connsiteX3" fmla="*/ 497 w 684657"/>
                <a:gd name="connsiteY3" fmla="*/ 2013206 h 2163016"/>
                <a:gd name="connsiteX4" fmla="*/ 0 w 684657"/>
                <a:gd name="connsiteY4" fmla="*/ 0 h 2163016"/>
                <a:gd name="connsiteX0" fmla="*/ 0 w 684684"/>
                <a:gd name="connsiteY0" fmla="*/ 0 h 2163016"/>
                <a:gd name="connsiteX1" fmla="*/ 615811 w 684684"/>
                <a:gd name="connsiteY1" fmla="*/ 244587 h 2163016"/>
                <a:gd name="connsiteX2" fmla="*/ 684643 w 684684"/>
                <a:gd name="connsiteY2" fmla="*/ 2163016 h 2163016"/>
                <a:gd name="connsiteX3" fmla="*/ 497 w 684684"/>
                <a:gd name="connsiteY3" fmla="*/ 2013206 h 2163016"/>
                <a:gd name="connsiteX4" fmla="*/ 0 w 684684"/>
                <a:gd name="connsiteY4" fmla="*/ 0 h 216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4684" h="2163016">
                  <a:moveTo>
                    <a:pt x="0" y="0"/>
                  </a:moveTo>
                  <a:lnTo>
                    <a:pt x="615811" y="244587"/>
                  </a:lnTo>
                  <a:cubicBezTo>
                    <a:pt x="613821" y="870775"/>
                    <a:pt x="686633" y="1536828"/>
                    <a:pt x="684643" y="2163016"/>
                  </a:cubicBezTo>
                  <a:lnTo>
                    <a:pt x="497" y="2013206"/>
                  </a:lnTo>
                  <a:cubicBezTo>
                    <a:pt x="331" y="1342137"/>
                    <a:pt x="166" y="67106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193113" y="2592615"/>
              <a:ext cx="330985" cy="3762895"/>
            </a:xfrm>
            <a:custGeom>
              <a:avLst/>
              <a:gdLst>
                <a:gd name="connsiteX0" fmla="*/ 0 w 584100"/>
                <a:gd name="connsiteY0" fmla="*/ 0 h 3762895"/>
                <a:gd name="connsiteX1" fmla="*/ 584100 w 584100"/>
                <a:gd name="connsiteY1" fmla="*/ 0 h 3762895"/>
                <a:gd name="connsiteX2" fmla="*/ 584100 w 584100"/>
                <a:gd name="connsiteY2" fmla="*/ 3762895 h 3762895"/>
                <a:gd name="connsiteX3" fmla="*/ 0 w 584100"/>
                <a:gd name="connsiteY3" fmla="*/ 3762895 h 3762895"/>
                <a:gd name="connsiteX4" fmla="*/ 0 w 584100"/>
                <a:gd name="connsiteY4" fmla="*/ 0 h 3762895"/>
                <a:gd name="connsiteX0" fmla="*/ 0 w 594986"/>
                <a:gd name="connsiteY0" fmla="*/ 0 h 3762895"/>
                <a:gd name="connsiteX1" fmla="*/ 584100 w 594986"/>
                <a:gd name="connsiteY1" fmla="*/ 0 h 3762895"/>
                <a:gd name="connsiteX2" fmla="*/ 594986 w 594986"/>
                <a:gd name="connsiteY2" fmla="*/ 3512524 h 3762895"/>
                <a:gd name="connsiteX3" fmla="*/ 0 w 594986"/>
                <a:gd name="connsiteY3" fmla="*/ 3762895 h 3762895"/>
                <a:gd name="connsiteX4" fmla="*/ 0 w 594986"/>
                <a:gd name="connsiteY4" fmla="*/ 0 h 37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986" h="3762895">
                  <a:moveTo>
                    <a:pt x="0" y="0"/>
                  </a:moveTo>
                  <a:lnTo>
                    <a:pt x="584100" y="0"/>
                  </a:lnTo>
                  <a:cubicBezTo>
                    <a:pt x="587729" y="1170841"/>
                    <a:pt x="591357" y="2341683"/>
                    <a:pt x="594986" y="3512524"/>
                  </a:cubicBezTo>
                  <a:lnTo>
                    <a:pt x="0" y="37628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верх 5"/>
            <p:cNvSpPr/>
            <p:nvPr/>
          </p:nvSpPr>
          <p:spPr>
            <a:xfrm>
              <a:off x="5726484" y="1497473"/>
              <a:ext cx="3301401" cy="4856223"/>
            </a:xfrm>
            <a:prstGeom prst="upArrow">
              <a:avLst>
                <a:gd name="adj1" fmla="val 50000"/>
                <a:gd name="adj2" fmla="val 4167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заголовок"/>
          <p:cNvGrpSpPr/>
          <p:nvPr/>
        </p:nvGrpSpPr>
        <p:grpSpPr>
          <a:xfrm>
            <a:off x="275055" y="875034"/>
            <a:ext cx="2859633" cy="523220"/>
            <a:chOff x="275055" y="875034"/>
            <a:chExt cx="2859633" cy="523220"/>
          </a:xfrm>
        </p:grpSpPr>
        <p:sp>
          <p:nvSpPr>
            <p:cNvPr id="20" name="заголовок"/>
            <p:cNvSpPr txBox="1"/>
            <p:nvPr/>
          </p:nvSpPr>
          <p:spPr>
            <a:xfrm>
              <a:off x="753843" y="875034"/>
              <a:ext cx="23808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СТАНДАРТЫ</a:t>
              </a:r>
              <a:endParaRPr lang="ru-RU" sz="2800" dirty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055" y="885787"/>
              <a:ext cx="470712" cy="468000"/>
            </a:xfrm>
            <a:prstGeom prst="rect">
              <a:avLst/>
            </a:prstGeom>
          </p:spPr>
        </p:pic>
      </p:grpSp>
      <p:pic>
        <p:nvPicPr>
          <p:cNvPr id="75" name="оо икон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75489" y="5086336"/>
            <a:ext cx="462195" cy="462195"/>
          </a:xfrm>
          <a:prstGeom prst="rect">
            <a:avLst/>
          </a:prstGeom>
        </p:spPr>
      </p:pic>
      <p:pic>
        <p:nvPicPr>
          <p:cNvPr id="76" name="доо икон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7388" y="5875658"/>
            <a:ext cx="504000" cy="504000"/>
          </a:xfrm>
          <a:prstGeom prst="rect">
            <a:avLst/>
          </a:prstGeom>
        </p:spPr>
      </p:pic>
      <p:pic>
        <p:nvPicPr>
          <p:cNvPr id="77" name="спо икон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9273" y="4302740"/>
            <a:ext cx="442857" cy="451020"/>
          </a:xfrm>
          <a:prstGeom prst="rect">
            <a:avLst/>
          </a:prstGeom>
        </p:spPr>
      </p:pic>
      <p:pic>
        <p:nvPicPr>
          <p:cNvPr id="91" name="впо икон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6881" y="3525352"/>
            <a:ext cx="493715" cy="432000"/>
          </a:xfrm>
          <a:prstGeom prst="rect">
            <a:avLst/>
          </a:prstGeom>
        </p:spPr>
      </p:pic>
      <p:grpSp>
        <p:nvGrpSpPr>
          <p:cNvPr id="44" name="ДОО блок"/>
          <p:cNvGrpSpPr/>
          <p:nvPr/>
        </p:nvGrpSpPr>
        <p:grpSpPr>
          <a:xfrm>
            <a:off x="2981960" y="5725558"/>
            <a:ext cx="4614784" cy="709541"/>
            <a:chOff x="2981960" y="5725558"/>
            <a:chExt cx="4614784" cy="709541"/>
          </a:xfrm>
        </p:grpSpPr>
        <p:sp>
          <p:nvSpPr>
            <p:cNvPr id="65" name="Прямоугольник 64"/>
            <p:cNvSpPr/>
            <p:nvPr/>
          </p:nvSpPr>
          <p:spPr>
            <a:xfrm rot="5400000" flipH="1" flipV="1">
              <a:off x="4998469" y="3836825"/>
              <a:ext cx="709541" cy="4487008"/>
            </a:xfrm>
            <a:prstGeom prst="rect">
              <a:avLst/>
            </a:prstGeom>
            <a:solidFill>
              <a:srgbClr val="F2B8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Text Box 27"/>
            <p:cNvSpPr txBox="1">
              <a:spLocks noChangeArrowheads="1"/>
            </p:cNvSpPr>
            <p:nvPr/>
          </p:nvSpPr>
          <p:spPr bwMode="black">
            <a:xfrm>
              <a:off x="2981960" y="5732763"/>
              <a:ext cx="132436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3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ru-RU" altLang="ru-RU" sz="2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ДОО</a:t>
              </a:r>
              <a:endParaRPr lang="en-US" alt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" name="оо блок"/>
          <p:cNvGrpSpPr/>
          <p:nvPr/>
        </p:nvGrpSpPr>
        <p:grpSpPr>
          <a:xfrm>
            <a:off x="4313224" y="4948030"/>
            <a:ext cx="2252679" cy="709541"/>
            <a:chOff x="4313224" y="4948030"/>
            <a:chExt cx="2252679" cy="709541"/>
          </a:xfrm>
        </p:grpSpPr>
        <p:sp>
          <p:nvSpPr>
            <p:cNvPr id="66" name="Прямоугольник 65"/>
            <p:cNvSpPr/>
            <p:nvPr/>
          </p:nvSpPr>
          <p:spPr>
            <a:xfrm rot="5400000" flipH="1" flipV="1">
              <a:off x="5084793" y="4176461"/>
              <a:ext cx="709541" cy="2252679"/>
            </a:xfrm>
            <a:prstGeom prst="rect">
              <a:avLst/>
            </a:prstGeom>
            <a:solidFill>
              <a:srgbClr val="CA181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 Box 32"/>
            <p:cNvSpPr txBox="1">
              <a:spLocks noChangeArrowheads="1"/>
            </p:cNvSpPr>
            <p:nvPr/>
          </p:nvSpPr>
          <p:spPr bwMode="black">
            <a:xfrm>
              <a:off x="4368683" y="4970833"/>
              <a:ext cx="132436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3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altLang="ru-RU" sz="2800" dirty="0"/>
                <a:t>ОО</a:t>
              </a:r>
              <a:endParaRPr lang="en-US" altLang="ru-RU" sz="2800" dirty="0"/>
            </a:p>
          </p:txBody>
        </p:sp>
      </p:grpSp>
      <p:grpSp>
        <p:nvGrpSpPr>
          <p:cNvPr id="46" name="овз блок"/>
          <p:cNvGrpSpPr/>
          <p:nvPr/>
        </p:nvGrpSpPr>
        <p:grpSpPr>
          <a:xfrm>
            <a:off x="6414539" y="4957962"/>
            <a:ext cx="1324362" cy="684000"/>
            <a:chOff x="6414539" y="4957962"/>
            <a:chExt cx="1324362" cy="684000"/>
          </a:xfrm>
        </p:grpSpPr>
        <p:sp>
          <p:nvSpPr>
            <p:cNvPr id="67" name="Прямоугольник 66"/>
            <p:cNvSpPr/>
            <p:nvPr/>
          </p:nvSpPr>
          <p:spPr>
            <a:xfrm rot="5400000" flipH="1" flipV="1">
              <a:off x="6768744" y="4813962"/>
              <a:ext cx="684000" cy="972000"/>
            </a:xfrm>
            <a:prstGeom prst="rect">
              <a:avLst/>
            </a:prstGeom>
            <a:solidFill>
              <a:srgbClr val="F4A6A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Text Box 32"/>
            <p:cNvSpPr txBox="1">
              <a:spLocks noChangeArrowheads="1"/>
            </p:cNvSpPr>
            <p:nvPr/>
          </p:nvSpPr>
          <p:spPr bwMode="black">
            <a:xfrm>
              <a:off x="6414539" y="4971327"/>
              <a:ext cx="132436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3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ru-RU" altLang="ru-RU" sz="2800" dirty="0" smtClean="0"/>
                <a:t>ОВЗ</a:t>
              </a:r>
              <a:endParaRPr lang="en-US" altLang="ru-RU" sz="2800" dirty="0"/>
            </a:p>
          </p:txBody>
        </p:sp>
      </p:grpSp>
      <p:grpSp>
        <p:nvGrpSpPr>
          <p:cNvPr id="47" name="спо блок"/>
          <p:cNvGrpSpPr/>
          <p:nvPr/>
        </p:nvGrpSpPr>
        <p:grpSpPr>
          <a:xfrm>
            <a:off x="5301293" y="4159902"/>
            <a:ext cx="2295450" cy="709541"/>
            <a:chOff x="5301293" y="4159902"/>
            <a:chExt cx="2295450" cy="709541"/>
          </a:xfrm>
        </p:grpSpPr>
        <p:sp>
          <p:nvSpPr>
            <p:cNvPr id="68" name="Прямоугольник 67"/>
            <p:cNvSpPr/>
            <p:nvPr/>
          </p:nvSpPr>
          <p:spPr>
            <a:xfrm rot="5400000" flipH="1" flipV="1">
              <a:off x="6094247" y="3366948"/>
              <a:ext cx="709541" cy="2295450"/>
            </a:xfrm>
            <a:prstGeom prst="rect">
              <a:avLst/>
            </a:prstGeom>
            <a:solidFill>
              <a:srgbClr val="54B0D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Text Box 32"/>
            <p:cNvSpPr txBox="1">
              <a:spLocks noChangeArrowheads="1"/>
            </p:cNvSpPr>
            <p:nvPr/>
          </p:nvSpPr>
          <p:spPr bwMode="black">
            <a:xfrm>
              <a:off x="5354556" y="4187978"/>
              <a:ext cx="132436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3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altLang="ru-RU" sz="2800" dirty="0" smtClean="0"/>
                <a:t>СПО</a:t>
              </a:r>
              <a:endParaRPr lang="en-US" altLang="ru-RU" sz="2800" dirty="0"/>
            </a:p>
          </p:txBody>
        </p:sp>
      </p:grpSp>
      <p:grpSp>
        <p:nvGrpSpPr>
          <p:cNvPr id="48" name="впо блок"/>
          <p:cNvGrpSpPr/>
          <p:nvPr/>
        </p:nvGrpSpPr>
        <p:grpSpPr>
          <a:xfrm>
            <a:off x="6250570" y="3385715"/>
            <a:ext cx="1391063" cy="709541"/>
            <a:chOff x="6250570" y="3360315"/>
            <a:chExt cx="1391063" cy="709541"/>
          </a:xfrm>
        </p:grpSpPr>
        <p:sp>
          <p:nvSpPr>
            <p:cNvPr id="70" name="Прямоугольник 69"/>
            <p:cNvSpPr/>
            <p:nvPr/>
          </p:nvSpPr>
          <p:spPr>
            <a:xfrm rot="5400000" flipH="1" flipV="1">
              <a:off x="6568885" y="3042000"/>
              <a:ext cx="709541" cy="134617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 Box 32"/>
            <p:cNvSpPr txBox="1">
              <a:spLocks noChangeArrowheads="1"/>
            </p:cNvSpPr>
            <p:nvPr/>
          </p:nvSpPr>
          <p:spPr bwMode="black">
            <a:xfrm>
              <a:off x="6317271" y="3400337"/>
              <a:ext cx="132436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2700000" algn="ctr" rotWithShape="0">
                      <a:srgbClr val="000000">
                        <a:alpha val="3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ru-RU"/>
              </a:defPPr>
              <a:lvl1pPr algn="ctr" fontAlgn="base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altLang="ru-RU" sz="2800" dirty="0" smtClean="0"/>
                <a:t>ВПО</a:t>
              </a:r>
              <a:endParaRPr lang="en-US" altLang="ru-RU" sz="2800" dirty="0"/>
            </a:p>
          </p:txBody>
        </p:sp>
      </p:grpSp>
      <p:sp>
        <p:nvSpPr>
          <p:cNvPr id="138" name="Text Box 27"/>
          <p:cNvSpPr txBox="1">
            <a:spLocks noChangeArrowheads="1"/>
          </p:cNvSpPr>
          <p:nvPr/>
        </p:nvSpPr>
        <p:spPr bwMode="black">
          <a:xfrm>
            <a:off x="6091428" y="2280895"/>
            <a:ext cx="21581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образование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 Box 27"/>
          <p:cNvSpPr txBox="1">
            <a:spLocks noChangeArrowheads="1"/>
          </p:cNvSpPr>
          <p:nvPr/>
        </p:nvSpPr>
        <p:spPr bwMode="black">
          <a:xfrm>
            <a:off x="595484" y="5754537"/>
            <a:ext cx="17773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DEA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ориентиры</a:t>
            </a:r>
            <a:endParaRPr lang="en-US" altLang="ru-RU" dirty="0">
              <a:solidFill>
                <a:srgbClr val="DEA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 Box 27"/>
          <p:cNvSpPr txBox="1">
            <a:spLocks noChangeArrowheads="1"/>
          </p:cNvSpPr>
          <p:nvPr/>
        </p:nvSpPr>
        <p:spPr bwMode="black">
          <a:xfrm>
            <a:off x="-246008" y="4957961"/>
            <a:ext cx="3712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lang="ru-RU" altLang="ru-RU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Личностные, предметные, </a:t>
            </a:r>
            <a:r>
              <a:rPr lang="ru-RU" altLang="ru-RU" dirty="0" err="1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altLang="ru-RU" dirty="0" smtClean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результаты </a:t>
            </a:r>
          </a:p>
        </p:txBody>
      </p:sp>
      <p:sp>
        <p:nvSpPr>
          <p:cNvPr id="142" name="Text Box 27"/>
          <p:cNvSpPr txBox="1">
            <a:spLocks noChangeArrowheads="1"/>
          </p:cNvSpPr>
          <p:nvPr/>
        </p:nvSpPr>
        <p:spPr bwMode="black">
          <a:xfrm>
            <a:off x="1670427" y="4200813"/>
            <a:ext cx="28518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компетенции</a:t>
            </a:r>
            <a:endParaRPr lang="en-US" altLang="ru-RU" dirty="0">
              <a:solidFill>
                <a:srgbClr val="318D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black">
          <a:xfrm>
            <a:off x="2551073" y="3384098"/>
            <a:ext cx="28518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компетенции</a:t>
            </a:r>
            <a:endParaRPr lang="en-US" altLang="ru-RU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black">
          <a:xfrm rot="16200000">
            <a:off x="7162411" y="5463966"/>
            <a:ext cx="12318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дети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27"/>
          <p:cNvSpPr txBox="1">
            <a:spLocks noChangeArrowheads="1"/>
          </p:cNvSpPr>
          <p:nvPr/>
        </p:nvSpPr>
        <p:spPr bwMode="black">
          <a:xfrm rot="16200000">
            <a:off x="7102551" y="3988819"/>
            <a:ext cx="13515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rgbClr val="000000">
                      <a:alpha val="3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взрослые</a:t>
            </a:r>
            <a:endParaRPr lang="en-US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7354" y="2866785"/>
            <a:ext cx="1618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структуре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48201" y="3190215"/>
            <a:ext cx="124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условиям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6304" y="3498762"/>
            <a:ext cx="17093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 результатам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912279" y="1887887"/>
            <a:ext cx="1452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ФГОС</a:t>
            </a:r>
            <a:endParaRPr lang="ru-RU" sz="3600" dirty="0">
              <a:solidFill>
                <a:srgbClr val="318DA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913" y="1882967"/>
            <a:ext cx="1946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диная форма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-285671" y="2194274"/>
            <a:ext cx="228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единые подходы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60970" y="2545464"/>
            <a:ext cx="1434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solidFill>
                  <a:srgbClr val="CA18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2397" y="1247645"/>
            <a:ext cx="20485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пространства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017274" y="2564818"/>
            <a:ext cx="764332" cy="1061378"/>
            <a:chOff x="2017274" y="2564818"/>
            <a:chExt cx="764332" cy="1061378"/>
          </a:xfrm>
        </p:grpSpPr>
        <p:sp>
          <p:nvSpPr>
            <p:cNvPr id="88" name="доо квадрат"/>
            <p:cNvSpPr/>
            <p:nvPr/>
          </p:nvSpPr>
          <p:spPr>
            <a:xfrm rot="5400000" flipH="1" flipV="1">
              <a:off x="2035274" y="2546818"/>
              <a:ext cx="288000" cy="324000"/>
            </a:xfrm>
            <a:prstGeom prst="rect">
              <a:avLst/>
            </a:prstGeom>
            <a:solidFill>
              <a:srgbClr val="F2B8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о квадрат"/>
            <p:cNvSpPr/>
            <p:nvPr/>
          </p:nvSpPr>
          <p:spPr>
            <a:xfrm rot="5400000" flipH="1" flipV="1">
              <a:off x="2475606" y="2546818"/>
              <a:ext cx="288000" cy="324000"/>
            </a:xfrm>
            <a:prstGeom prst="rect">
              <a:avLst/>
            </a:prstGeom>
            <a:solidFill>
              <a:srgbClr val="CA181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спо квадрат"/>
            <p:cNvSpPr/>
            <p:nvPr/>
          </p:nvSpPr>
          <p:spPr>
            <a:xfrm rot="5400000" flipH="1" flipV="1">
              <a:off x="2465504" y="2929127"/>
              <a:ext cx="288000" cy="324000"/>
            </a:xfrm>
            <a:prstGeom prst="rect">
              <a:avLst/>
            </a:prstGeom>
            <a:solidFill>
              <a:srgbClr val="54B0D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з квадрат"/>
            <p:cNvSpPr/>
            <p:nvPr/>
          </p:nvSpPr>
          <p:spPr>
            <a:xfrm rot="5400000" flipH="1" flipV="1">
              <a:off x="2039320" y="2929127"/>
              <a:ext cx="288000" cy="324000"/>
            </a:xfrm>
            <a:prstGeom prst="rect">
              <a:avLst/>
            </a:prstGeom>
            <a:solidFill>
              <a:srgbClr val="F4A6A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впо квадрат"/>
            <p:cNvSpPr/>
            <p:nvPr/>
          </p:nvSpPr>
          <p:spPr>
            <a:xfrm rot="5400000" flipH="1" flipV="1">
              <a:off x="2049516" y="3320196"/>
              <a:ext cx="288000" cy="324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3577573" y="2182927"/>
            <a:ext cx="1949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Творческая,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интеллектуальная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02643" y="799066"/>
            <a:ext cx="23636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вариативного образования</a:t>
            </a:r>
          </a:p>
        </p:txBody>
      </p:sp>
      <p:cxnSp>
        <p:nvCxnSpPr>
          <p:cNvPr id="38" name="Прямая соединительная линия 37"/>
          <p:cNvCxnSpPr>
            <a:endCxn id="138" idx="0"/>
          </p:cNvCxnSpPr>
          <p:nvPr/>
        </p:nvCxnSpPr>
        <p:spPr>
          <a:xfrm flipH="1">
            <a:off x="7170524" y="1362359"/>
            <a:ext cx="330991" cy="918536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138" idx="0"/>
          </p:cNvCxnSpPr>
          <p:nvPr/>
        </p:nvCxnSpPr>
        <p:spPr>
          <a:xfrm>
            <a:off x="6664453" y="1608284"/>
            <a:ext cx="506071" cy="672611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5516362" y="2289915"/>
            <a:ext cx="1675368" cy="79498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7076720" y="2161155"/>
            <a:ext cx="186486" cy="18648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851977" y="1383965"/>
            <a:ext cx="2484000" cy="0"/>
          </a:xfrm>
          <a:prstGeom prst="line">
            <a:avLst/>
          </a:prstGeom>
          <a:ln w="1905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05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2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2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75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75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25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1" grpId="0"/>
      <p:bldP spid="142" grpId="0"/>
      <p:bldP spid="61" grpId="0"/>
      <p:bldP spid="63" grpId="0"/>
      <p:bldP spid="6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10" grpId="0"/>
      <p:bldP spid="12" grpId="0"/>
      <p:bldP spid="24" grpId="0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7267182" y="2504210"/>
            <a:ext cx="1719807" cy="588189"/>
            <a:chOff x="7267182" y="2504210"/>
            <a:chExt cx="1719807" cy="588189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7267182" y="2504210"/>
              <a:ext cx="1615010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25262" y="2635011"/>
              <a:ext cx="87306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Налоги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Овал 132"/>
            <p:cNvSpPr/>
            <p:nvPr/>
          </p:nvSpPr>
          <p:spPr>
            <a:xfrm>
              <a:off x="8770989" y="2703279"/>
              <a:ext cx="216000" cy="216000"/>
            </a:xfrm>
            <a:prstGeom prst="ellipse">
              <a:avLst/>
            </a:prstGeom>
            <a:solidFill>
              <a:srgbClr val="FF9900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5587138" y="1854885"/>
            <a:ext cx="1679118" cy="379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5" name="Группа 54"/>
          <p:cNvGrpSpPr/>
          <p:nvPr/>
        </p:nvGrpSpPr>
        <p:grpSpPr>
          <a:xfrm>
            <a:off x="7267182" y="3123471"/>
            <a:ext cx="1733915" cy="601691"/>
            <a:chOff x="7267182" y="3123471"/>
            <a:chExt cx="1733915" cy="601691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7267182" y="3123471"/>
              <a:ext cx="1615010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325262" y="3140387"/>
              <a:ext cx="15617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Публичные обязательства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8785097" y="3299232"/>
              <a:ext cx="216000" cy="216000"/>
            </a:xfrm>
            <a:prstGeom prst="ellipse">
              <a:avLst/>
            </a:prstGeom>
            <a:solidFill>
              <a:srgbClr val="7F7F7F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5587138" y="1890573"/>
            <a:ext cx="1679118" cy="482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3" name="Группа 52"/>
          <p:cNvGrpSpPr/>
          <p:nvPr/>
        </p:nvGrpSpPr>
        <p:grpSpPr>
          <a:xfrm>
            <a:off x="7267182" y="3745051"/>
            <a:ext cx="1709117" cy="598277"/>
            <a:chOff x="7267182" y="3745051"/>
            <a:chExt cx="1709117" cy="598277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7267182" y="3745051"/>
              <a:ext cx="1615010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325262" y="3758553"/>
              <a:ext cx="11108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Текущие расходы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Овал 130"/>
            <p:cNvSpPr/>
            <p:nvPr/>
          </p:nvSpPr>
          <p:spPr>
            <a:xfrm>
              <a:off x="8760299" y="3946774"/>
              <a:ext cx="216000" cy="216000"/>
            </a:xfrm>
            <a:prstGeom prst="ellipse">
              <a:avLst/>
            </a:prstGeom>
            <a:solidFill>
              <a:srgbClr val="FFE69F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5587138" y="1931820"/>
            <a:ext cx="1679118" cy="33761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/>
          <p:cNvGrpSpPr/>
          <p:nvPr/>
        </p:nvGrpSpPr>
        <p:grpSpPr>
          <a:xfrm>
            <a:off x="7267182" y="4362829"/>
            <a:ext cx="1697610" cy="596116"/>
            <a:chOff x="7267182" y="4362829"/>
            <a:chExt cx="1697610" cy="596116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7267182" y="4362829"/>
              <a:ext cx="1615010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7325262" y="4374170"/>
              <a:ext cx="10945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Иные расходы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Овал 129"/>
            <p:cNvSpPr/>
            <p:nvPr/>
          </p:nvSpPr>
          <p:spPr>
            <a:xfrm>
              <a:off x="8748792" y="4554852"/>
              <a:ext cx="216000" cy="216000"/>
            </a:xfrm>
            <a:prstGeom prst="ellipse">
              <a:avLst/>
            </a:prstGeom>
            <a:solidFill>
              <a:srgbClr val="C1BFBF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94" name="иные блок"/>
          <p:cNvSpPr/>
          <p:nvPr/>
        </p:nvSpPr>
        <p:spPr>
          <a:xfrm>
            <a:off x="5587138" y="2260040"/>
            <a:ext cx="1679118" cy="98863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8" name="зп текст"/>
          <p:cNvGrpSpPr/>
          <p:nvPr/>
        </p:nvGrpSpPr>
        <p:grpSpPr>
          <a:xfrm>
            <a:off x="7267182" y="4983613"/>
            <a:ext cx="1697610" cy="594647"/>
            <a:chOff x="7267182" y="4983613"/>
            <a:chExt cx="1697610" cy="594647"/>
          </a:xfrm>
        </p:grpSpPr>
        <p:grpSp>
          <p:nvGrpSpPr>
            <p:cNvPr id="38" name="зп"/>
            <p:cNvGrpSpPr/>
            <p:nvPr/>
          </p:nvGrpSpPr>
          <p:grpSpPr>
            <a:xfrm>
              <a:off x="7267182" y="4983613"/>
              <a:ext cx="1615010" cy="594647"/>
              <a:chOff x="7524121" y="5532169"/>
              <a:chExt cx="1615010" cy="594647"/>
            </a:xfrm>
          </p:grpSpPr>
          <p:sp>
            <p:nvSpPr>
              <p:cNvPr id="107" name="Прямоугольник 106"/>
              <p:cNvSpPr/>
              <p:nvPr/>
            </p:nvSpPr>
            <p:spPr>
              <a:xfrm>
                <a:off x="7524121" y="5532169"/>
                <a:ext cx="1615010" cy="588189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7582201" y="5542041"/>
                <a:ext cx="13400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Заработная плата</a:t>
                </a:r>
                <a:endParaRPr lang="ru-RU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" name="Овал 127"/>
            <p:cNvSpPr/>
            <p:nvPr/>
          </p:nvSpPr>
          <p:spPr>
            <a:xfrm>
              <a:off x="8748792" y="5163896"/>
              <a:ext cx="216000" cy="216000"/>
            </a:xfrm>
            <a:prstGeom prst="ellipse">
              <a:avLst/>
            </a:prstGeom>
            <a:solidFill>
              <a:srgbClr val="FFCF37"/>
            </a:solidFill>
            <a:ln w="38100" algn="ctr">
              <a:noFill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none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5" name="зп блок"/>
          <p:cNvSpPr/>
          <p:nvPr/>
        </p:nvSpPr>
        <p:spPr>
          <a:xfrm>
            <a:off x="5587138" y="3249639"/>
            <a:ext cx="1679118" cy="284511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0" y="862320"/>
            <a:ext cx="5741786" cy="561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ппк надпись"/>
          <p:cNvGrpSpPr/>
          <p:nvPr/>
        </p:nvGrpSpPr>
        <p:grpSpPr>
          <a:xfrm>
            <a:off x="161508" y="1874062"/>
            <a:ext cx="4363216" cy="588189"/>
            <a:chOff x="1122217" y="1874062"/>
            <a:chExt cx="4363216" cy="588189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1245602" y="1874062"/>
              <a:ext cx="4239831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217673" y="1876415"/>
              <a:ext cx="334149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Профессиональная подготовка,</a:t>
              </a:r>
            </a:p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переподготовка, ↑ квалификации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1122217" y="2062872"/>
              <a:ext cx="180000" cy="180000"/>
            </a:xfrm>
            <a:prstGeom prst="ellipse">
              <a:avLst/>
            </a:prstGeom>
            <a:solidFill>
              <a:srgbClr val="80080C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2942" y="2038487"/>
              <a:ext cx="328985" cy="324000"/>
            </a:xfrm>
            <a:prstGeom prst="rect">
              <a:avLst/>
            </a:prstGeom>
          </p:spPr>
        </p:pic>
      </p:grpSp>
      <p:grpSp>
        <p:nvGrpSpPr>
          <p:cNvPr id="24" name="во надпись"/>
          <p:cNvGrpSpPr/>
          <p:nvPr/>
        </p:nvGrpSpPr>
        <p:grpSpPr>
          <a:xfrm>
            <a:off x="161508" y="2482513"/>
            <a:ext cx="4363216" cy="603444"/>
            <a:chOff x="1122217" y="2482513"/>
            <a:chExt cx="4363216" cy="603444"/>
          </a:xfrm>
        </p:grpSpPr>
        <p:sp>
          <p:nvSpPr>
            <p:cNvPr id="137" name="Прямоугольник 136"/>
            <p:cNvSpPr/>
            <p:nvPr/>
          </p:nvSpPr>
          <p:spPr>
            <a:xfrm>
              <a:off x="1217673" y="2497768"/>
              <a:ext cx="4267760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27961" y="2482513"/>
              <a:ext cx="3319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Высшее и послевузовское</a:t>
              </a:r>
            </a:p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профессиональное образование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76097" y="2674806"/>
              <a:ext cx="364877" cy="319267"/>
            </a:xfrm>
            <a:prstGeom prst="rect">
              <a:avLst/>
            </a:prstGeom>
          </p:spPr>
        </p:pic>
        <p:sp>
          <p:nvSpPr>
            <p:cNvPr id="141" name="Овал 140"/>
            <p:cNvSpPr/>
            <p:nvPr/>
          </p:nvSpPr>
          <p:spPr>
            <a:xfrm>
              <a:off x="1122217" y="2672883"/>
              <a:ext cx="180000" cy="180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6" name="мпо надпись"/>
          <p:cNvGrpSpPr/>
          <p:nvPr/>
        </p:nvGrpSpPr>
        <p:grpSpPr>
          <a:xfrm>
            <a:off x="161508" y="3085576"/>
            <a:ext cx="4363216" cy="622166"/>
            <a:chOff x="1122217" y="3085576"/>
            <a:chExt cx="4363216" cy="622166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1227961" y="3119553"/>
              <a:ext cx="4257472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197171" y="3085576"/>
              <a:ext cx="23388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Молодежная политика</a:t>
              </a:r>
            </a:p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 оздоровление детей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9359" y="3258186"/>
              <a:ext cx="343337" cy="302005"/>
            </a:xfrm>
            <a:prstGeom prst="rect">
              <a:avLst/>
            </a:prstGeom>
          </p:spPr>
        </p:pic>
        <p:sp>
          <p:nvSpPr>
            <p:cNvPr id="142" name="Овал 141"/>
            <p:cNvSpPr/>
            <p:nvPr/>
          </p:nvSpPr>
          <p:spPr>
            <a:xfrm>
              <a:off x="1122217" y="3321679"/>
              <a:ext cx="180000" cy="180000"/>
            </a:xfrm>
            <a:prstGeom prst="ellipse">
              <a:avLst/>
            </a:prstGeom>
            <a:solidFill>
              <a:srgbClr val="3762A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12" name="дв надпись"/>
          <p:cNvGrpSpPr/>
          <p:nvPr/>
        </p:nvGrpSpPr>
        <p:grpSpPr>
          <a:xfrm>
            <a:off x="173083" y="3739391"/>
            <a:ext cx="4351641" cy="588189"/>
            <a:chOff x="1133792" y="3739391"/>
            <a:chExt cx="4351641" cy="588189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1227961" y="3739391"/>
              <a:ext cx="4257472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815114" y="3847167"/>
              <a:ext cx="17093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Другие вопросы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90222" y="3997547"/>
              <a:ext cx="355869" cy="108000"/>
            </a:xfrm>
            <a:prstGeom prst="rect">
              <a:avLst/>
            </a:prstGeom>
          </p:spPr>
        </p:pic>
        <p:sp>
          <p:nvSpPr>
            <p:cNvPr id="143" name="Овал 142"/>
            <p:cNvSpPr/>
            <p:nvPr/>
          </p:nvSpPr>
          <p:spPr>
            <a:xfrm>
              <a:off x="1133792" y="3931690"/>
              <a:ext cx="180000" cy="180000"/>
            </a:xfrm>
            <a:prstGeom prst="ellipse">
              <a:avLst/>
            </a:prstGeom>
            <a:solidFill>
              <a:srgbClr val="D2A5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9" name="спо надпись"/>
          <p:cNvGrpSpPr/>
          <p:nvPr/>
        </p:nvGrpSpPr>
        <p:grpSpPr>
          <a:xfrm>
            <a:off x="173083" y="4361176"/>
            <a:ext cx="4351641" cy="622306"/>
            <a:chOff x="1133792" y="4361176"/>
            <a:chExt cx="4351641" cy="622306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1227961" y="4361176"/>
              <a:ext cx="4257472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09894" y="4398707"/>
              <a:ext cx="29261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Среднее профессиональное</a:t>
              </a:r>
            </a:p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образование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1217" y="4531359"/>
              <a:ext cx="320362" cy="326268"/>
            </a:xfrm>
            <a:prstGeom prst="rect">
              <a:avLst/>
            </a:prstGeom>
          </p:spPr>
        </p:pic>
        <p:sp>
          <p:nvSpPr>
            <p:cNvPr id="144" name="Овал 143"/>
            <p:cNvSpPr/>
            <p:nvPr/>
          </p:nvSpPr>
          <p:spPr>
            <a:xfrm>
              <a:off x="1133792" y="4593322"/>
              <a:ext cx="180000" cy="180000"/>
            </a:xfrm>
            <a:prstGeom prst="ellipse">
              <a:avLst/>
            </a:prstGeom>
            <a:solidFill>
              <a:srgbClr val="63B6D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6" name="до надпись"/>
          <p:cNvGrpSpPr/>
          <p:nvPr/>
        </p:nvGrpSpPr>
        <p:grpSpPr>
          <a:xfrm>
            <a:off x="173083" y="4985878"/>
            <a:ext cx="4351641" cy="588189"/>
            <a:chOff x="1133792" y="4985878"/>
            <a:chExt cx="4351641" cy="588189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1217673" y="4985878"/>
              <a:ext cx="4267760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7854" y="5116051"/>
              <a:ext cx="26593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Дошкольное образование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80479" y="5118864"/>
              <a:ext cx="365109" cy="365109"/>
            </a:xfrm>
            <a:prstGeom prst="rect">
              <a:avLst/>
            </a:prstGeom>
          </p:spPr>
        </p:pic>
        <p:sp>
          <p:nvSpPr>
            <p:cNvPr id="145" name="Овал 144"/>
            <p:cNvSpPr/>
            <p:nvPr/>
          </p:nvSpPr>
          <p:spPr>
            <a:xfrm>
              <a:off x="1133792" y="5203333"/>
              <a:ext cx="180000" cy="180000"/>
            </a:xfrm>
            <a:prstGeom prst="ellipse">
              <a:avLst/>
            </a:prstGeom>
            <a:solidFill>
              <a:srgbClr val="FFC3C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3" name="оо надпись"/>
          <p:cNvGrpSpPr/>
          <p:nvPr/>
        </p:nvGrpSpPr>
        <p:grpSpPr>
          <a:xfrm>
            <a:off x="173083" y="5607663"/>
            <a:ext cx="4351641" cy="588189"/>
            <a:chOff x="1133792" y="5607663"/>
            <a:chExt cx="4351641" cy="58818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227961" y="5607663"/>
              <a:ext cx="4257472" cy="588189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96904" y="5704553"/>
              <a:ext cx="21391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Общее образование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498553" y="5743939"/>
              <a:ext cx="305845" cy="305845"/>
            </a:xfrm>
            <a:prstGeom prst="rect">
              <a:avLst/>
            </a:prstGeom>
          </p:spPr>
        </p:pic>
        <p:sp>
          <p:nvSpPr>
            <p:cNvPr id="146" name="Овал 145"/>
            <p:cNvSpPr/>
            <p:nvPr/>
          </p:nvSpPr>
          <p:spPr>
            <a:xfrm>
              <a:off x="1133792" y="5835189"/>
              <a:ext cx="180000" cy="180000"/>
            </a:xfrm>
            <a:prstGeom prst="ellipse">
              <a:avLst/>
            </a:prstGeom>
            <a:solidFill>
              <a:srgbClr val="F9232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</p:grpSp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18712" y="5847012"/>
            <a:ext cx="2446119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6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82" name="заголовок"/>
          <p:cNvGrpSpPr/>
          <p:nvPr/>
        </p:nvGrpSpPr>
        <p:grpSpPr>
          <a:xfrm>
            <a:off x="270468" y="884559"/>
            <a:ext cx="2350799" cy="523220"/>
            <a:chOff x="270468" y="894084"/>
            <a:chExt cx="2350799" cy="523220"/>
          </a:xfrm>
        </p:grpSpPr>
        <p:sp>
          <p:nvSpPr>
            <p:cNvPr id="83" name="заголовок"/>
            <p:cNvSpPr txBox="1"/>
            <p:nvPr/>
          </p:nvSpPr>
          <p:spPr>
            <a:xfrm>
              <a:off x="820518" y="894084"/>
              <a:ext cx="18007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БЮДЖЕТ</a:t>
              </a:r>
              <a:endParaRPr lang="ru-RU" sz="2800" dirty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0468" y="894174"/>
              <a:ext cx="504586" cy="468000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4225009" y="962743"/>
            <a:ext cx="4918992" cy="56100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6311012" y="1317454"/>
            <a:ext cx="501228" cy="0"/>
          </a:xfrm>
          <a:prstGeom prst="line">
            <a:avLst/>
          </a:prstGeom>
          <a:ln w="28575">
            <a:solidFill>
              <a:srgbClr val="CD1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6596240" y="1519291"/>
            <a:ext cx="432000" cy="0"/>
          </a:xfrm>
          <a:prstGeom prst="line">
            <a:avLst/>
          </a:prstGeom>
          <a:ln w="28575">
            <a:solidFill>
              <a:srgbClr val="CD171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3986" y="625198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solidFill>
                  <a:srgbClr val="78BF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</a:t>
            </a:r>
            <a:r>
              <a:rPr lang="ru-RU" sz="2400" dirty="0" smtClean="0">
                <a:solidFill>
                  <a:srgbClr val="78BF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78BFD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оо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11035" y="3558250"/>
            <a:ext cx="2764136" cy="2924572"/>
          </a:xfrm>
          <a:prstGeom prst="rect">
            <a:avLst/>
          </a:prstGeom>
        </p:spPr>
      </p:pic>
      <p:pic>
        <p:nvPicPr>
          <p:cNvPr id="85" name="до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76711" y="2186650"/>
            <a:ext cx="2595432" cy="2171700"/>
          </a:xfrm>
          <a:prstGeom prst="rect">
            <a:avLst/>
          </a:prstGeom>
        </p:spPr>
      </p:pic>
      <p:pic>
        <p:nvPicPr>
          <p:cNvPr id="86" name="спо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06028" y="2021550"/>
            <a:ext cx="2595432" cy="1092200"/>
          </a:xfrm>
          <a:prstGeom prst="rect">
            <a:avLst/>
          </a:prstGeom>
        </p:spPr>
      </p:pic>
      <p:pic>
        <p:nvPicPr>
          <p:cNvPr id="87" name="дв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06027" y="1734375"/>
            <a:ext cx="2673295" cy="1023775"/>
          </a:xfrm>
          <a:prstGeom prst="rect">
            <a:avLst/>
          </a:prstGeom>
        </p:spPr>
      </p:pic>
      <p:pic>
        <p:nvPicPr>
          <p:cNvPr id="88" name="мпо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91370" y="1718705"/>
            <a:ext cx="2569478" cy="1306146"/>
          </a:xfrm>
          <a:prstGeom prst="rect">
            <a:avLst/>
          </a:prstGeom>
        </p:spPr>
      </p:pic>
      <p:sp>
        <p:nvSpPr>
          <p:cNvPr id="23" name="оо сумма"/>
          <p:cNvSpPr txBox="1"/>
          <p:nvPr/>
        </p:nvSpPr>
        <p:spPr>
          <a:xfrm>
            <a:off x="4129733" y="3001269"/>
            <a:ext cx="1912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722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28 896</a:t>
            </a:r>
            <a:endParaRPr lang="ru-RU" sz="4400" dirty="0">
              <a:solidFill>
                <a:srgbClr val="F722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до сумма"/>
          <p:cNvSpPr txBox="1"/>
          <p:nvPr/>
        </p:nvSpPr>
        <p:spPr>
          <a:xfrm>
            <a:off x="4074247" y="1702229"/>
            <a:ext cx="19127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8B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17 682</a:t>
            </a:r>
          </a:p>
        </p:txBody>
      </p:sp>
      <p:sp>
        <p:nvSpPr>
          <p:cNvPr id="37" name="спо сумма"/>
          <p:cNvSpPr txBox="1"/>
          <p:nvPr/>
        </p:nvSpPr>
        <p:spPr>
          <a:xfrm>
            <a:off x="4255999" y="1481802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78BFD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3 698</a:t>
            </a:r>
          </a:p>
        </p:txBody>
      </p:sp>
      <p:sp>
        <p:nvSpPr>
          <p:cNvPr id="42" name="дв сумма"/>
          <p:cNvSpPr txBox="1"/>
          <p:nvPr/>
        </p:nvSpPr>
        <p:spPr>
          <a:xfrm>
            <a:off x="4324992" y="1228095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DFA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2 720</a:t>
            </a:r>
          </a:p>
        </p:txBody>
      </p:sp>
      <p:sp>
        <p:nvSpPr>
          <p:cNvPr id="49" name="мпо сумма"/>
          <p:cNvSpPr txBox="1"/>
          <p:nvPr/>
        </p:nvSpPr>
        <p:spPr>
          <a:xfrm>
            <a:off x="4301037" y="1181801"/>
            <a:ext cx="15985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3A5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1 098</a:t>
            </a:r>
          </a:p>
        </p:txBody>
      </p:sp>
      <p:sp>
        <p:nvSpPr>
          <p:cNvPr id="54" name="во сумма"/>
          <p:cNvSpPr txBox="1"/>
          <p:nvPr/>
        </p:nvSpPr>
        <p:spPr>
          <a:xfrm>
            <a:off x="4532556" y="1095529"/>
            <a:ext cx="112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B7B7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0382" y="855789"/>
            <a:ext cx="2300630" cy="923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54 672</a:t>
            </a:r>
            <a:endParaRPr lang="ru-RU" sz="5400" dirty="0">
              <a:solidFill>
                <a:srgbClr val="CE08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во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762051" y="1671689"/>
            <a:ext cx="2634364" cy="794361"/>
          </a:xfrm>
          <a:prstGeom prst="rect">
            <a:avLst/>
          </a:prstGeom>
        </p:spPr>
      </p:pic>
      <p:pic>
        <p:nvPicPr>
          <p:cNvPr id="90" name="ппк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850004" y="1703031"/>
            <a:ext cx="2621386" cy="839219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7397909" y="4337597"/>
            <a:ext cx="1595309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E2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37 943</a:t>
            </a:r>
            <a:endParaRPr lang="ru-RU" sz="3600" dirty="0">
              <a:solidFill>
                <a:srgbClr val="E28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иные цифра"/>
          <p:cNvSpPr txBox="1"/>
          <p:nvPr/>
        </p:nvSpPr>
        <p:spPr>
          <a:xfrm>
            <a:off x="7389021" y="3741637"/>
            <a:ext cx="1561068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E2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11 729</a:t>
            </a:r>
            <a:endParaRPr lang="ru-RU" sz="3600" dirty="0">
              <a:solidFill>
                <a:srgbClr val="E28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текущие цифра"/>
          <p:cNvSpPr txBox="1"/>
          <p:nvPr/>
        </p:nvSpPr>
        <p:spPr>
          <a:xfrm>
            <a:off x="7527458" y="3109547"/>
            <a:ext cx="1338828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E2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4 180</a:t>
            </a:r>
            <a:endParaRPr lang="ru-RU" sz="3600" dirty="0">
              <a:solidFill>
                <a:srgbClr val="E28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текущие цифра"/>
          <p:cNvSpPr txBox="1"/>
          <p:nvPr/>
        </p:nvSpPr>
        <p:spPr>
          <a:xfrm>
            <a:off x="7659870" y="2491381"/>
            <a:ext cx="954107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E2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443</a:t>
            </a:r>
            <a:endParaRPr lang="ru-RU" sz="3600" dirty="0">
              <a:solidFill>
                <a:srgbClr val="E28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текущие цифра"/>
          <p:cNvSpPr txBox="1"/>
          <p:nvPr/>
        </p:nvSpPr>
        <p:spPr>
          <a:xfrm>
            <a:off x="7685237" y="1864970"/>
            <a:ext cx="954107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E287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337</a:t>
            </a:r>
            <a:endParaRPr lang="ru-RU" sz="3600" dirty="0">
              <a:solidFill>
                <a:srgbClr val="E287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>
            <a:off x="851977" y="1383965"/>
            <a:ext cx="2052000" cy="0"/>
          </a:xfrm>
          <a:prstGeom prst="line">
            <a:avLst/>
          </a:prstGeom>
          <a:ln w="1905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пк сумма"/>
          <p:cNvSpPr txBox="1"/>
          <p:nvPr/>
        </p:nvSpPr>
        <p:spPr>
          <a:xfrm>
            <a:off x="4534040" y="1054083"/>
            <a:ext cx="1127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8008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263</a:t>
            </a:r>
          </a:p>
        </p:txBody>
      </p:sp>
    </p:spTree>
    <p:extLst>
      <p:ext uri="{BB962C8B-B14F-4D97-AF65-F5344CB8AC3E}">
        <p14:creationId xmlns:p14="http://schemas.microsoft.com/office/powerpoint/2010/main" xmlns="" val="29781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61111E-6 0 L -0.00105 0.25463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25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3.33333E-6 L -0.00208 0.1875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75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22222E-6 -7.40741E-7 L -0.00625 0.11134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25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4.81481E-6 L -0.00156 0.1125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000"/>
                            </p:stCondLst>
                            <p:childTnLst>
                              <p:par>
                                <p:cTn id="9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750"/>
                            </p:stCondLst>
                            <p:childTnLst>
                              <p:par>
                                <p:cTn id="1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-7.40741E-7 L -0.00399 0.0794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250"/>
                            </p:stCondLst>
                            <p:childTnLst>
                              <p:par>
                                <p:cTn id="1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66667E-6 -7.40741E-7 L -0.00469 0.09028 " pathEditMode="relative" rAng="0" ptsTypes="AA">
                                      <p:cBhvr>
                                        <p:cTn id="1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2" presetID="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750"/>
                            </p:stCondLst>
                            <p:childTnLst>
                              <p:par>
                                <p:cTn id="1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6500"/>
                            </p:stCondLst>
                            <p:childTnLst>
                              <p:par>
                                <p:cTn id="156" presetID="42" presetClass="path" presetSubtype="0" accel="50000" decel="5000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04 -2.22222E-6 L -0.00747 0.09445 " pathEditMode="relative" rAng="0" ptsTypes="AA">
                                      <p:cBhvr>
                                        <p:cTn id="15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7500"/>
                            </p:stCondLst>
                            <p:childTnLst>
                              <p:par>
                                <p:cTn id="15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875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9750"/>
                            </p:stCondLst>
                            <p:childTnLst>
                              <p:par>
                                <p:cTn id="17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9750"/>
                            </p:stCondLst>
                            <p:childTnLst>
                              <p:par>
                                <p:cTn id="177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8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125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1750"/>
                            </p:stCondLst>
                            <p:childTnLst>
                              <p:par>
                                <p:cTn id="191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9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3250"/>
                            </p:stCondLst>
                            <p:childTnLst>
                              <p:par>
                                <p:cTn id="20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34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250"/>
                            </p:stCondLst>
                            <p:childTnLst>
                              <p:par>
                                <p:cTn id="213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1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675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7250"/>
                            </p:stCondLst>
                            <p:childTnLst>
                              <p:par>
                                <p:cTn id="227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38000"/>
                            </p:stCondLst>
                            <p:childTnLst>
                              <p:par>
                                <p:cTn id="231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8750"/>
                            </p:stCondLst>
                            <p:childTnLst>
                              <p:par>
                                <p:cTn id="2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950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250"/>
                            </p:stCondLst>
                            <p:childTnLst>
                              <p:par>
                                <p:cTn id="245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41000"/>
                            </p:stCondLst>
                            <p:childTnLst>
                              <p:par>
                                <p:cTn id="24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1750"/>
                            </p:stCondLst>
                            <p:childTnLst>
                              <p:par>
                                <p:cTn id="25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25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3250"/>
                            </p:stCondLst>
                            <p:childTnLst>
                              <p:par>
                                <p:cTn id="263" presetID="10" presetClass="exit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5" grpId="0" animBg="1"/>
      <p:bldP spid="94" grpId="0" animBg="1"/>
      <p:bldP spid="35" grpId="0" animBg="1"/>
      <p:bldP spid="33" grpId="0"/>
      <p:bldP spid="4" grpId="0" animBg="1"/>
      <p:bldP spid="18" grpId="0"/>
      <p:bldP spid="23" grpId="0"/>
      <p:bldP spid="23" grpId="1"/>
      <p:bldP spid="23" grpId="2"/>
      <p:bldP spid="28" grpId="0"/>
      <p:bldP spid="28" grpId="1"/>
      <p:bldP spid="28" grpId="2"/>
      <p:bldP spid="37" grpId="0"/>
      <p:bldP spid="37" grpId="1"/>
      <p:bldP spid="37" grpId="2"/>
      <p:bldP spid="42" grpId="0"/>
      <p:bldP spid="42" grpId="1"/>
      <p:bldP spid="42" grpId="2"/>
      <p:bldP spid="49" grpId="0"/>
      <p:bldP spid="49" grpId="1"/>
      <p:bldP spid="49" grpId="2"/>
      <p:bldP spid="54" grpId="0"/>
      <p:bldP spid="54" grpId="1"/>
      <p:bldP spid="54" grpId="2"/>
      <p:bldP spid="2" grpId="0"/>
      <p:bldP spid="108" grpId="0"/>
      <p:bldP spid="108" grpId="2"/>
      <p:bldP spid="147" grpId="0"/>
      <p:bldP spid="147" grpId="2"/>
      <p:bldP spid="148" grpId="0"/>
      <p:bldP spid="148" grpId="2"/>
      <p:bldP spid="149" grpId="0"/>
      <p:bldP spid="149" grpId="2"/>
      <p:bldP spid="150" grpId="0"/>
      <p:bldP spid="150" grpId="2"/>
      <p:bldP spid="59" grpId="0"/>
      <p:bldP spid="59" grpId="1"/>
      <p:bldP spid="5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заголовок"/>
          <p:cNvGrpSpPr/>
          <p:nvPr/>
        </p:nvGrpSpPr>
        <p:grpSpPr>
          <a:xfrm>
            <a:off x="312371" y="875034"/>
            <a:ext cx="6326109" cy="523220"/>
            <a:chOff x="312371" y="875034"/>
            <a:chExt cx="6326109" cy="523220"/>
          </a:xfrm>
        </p:grpSpPr>
        <p:sp>
          <p:nvSpPr>
            <p:cNvPr id="20" name="заголовок"/>
            <p:cNvSpPr txBox="1"/>
            <p:nvPr/>
          </p:nvSpPr>
          <p:spPr>
            <a:xfrm>
              <a:off x="791943" y="875034"/>
              <a:ext cx="58465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dirty="0" smtClean="0">
                  <a:solidFill>
                    <a:srgbClr val="CE08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ИНФОРМАЦИОННЫЕ СИСТЕМЫ</a:t>
              </a:r>
              <a:endParaRPr lang="ru-RU" sz="2800" dirty="0">
                <a:solidFill>
                  <a:srgbClr val="CE08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2371" y="942938"/>
              <a:ext cx="399622" cy="396000"/>
            </a:xfrm>
            <a:prstGeom prst="rect">
              <a:avLst/>
            </a:prstGeom>
          </p:spPr>
        </p:pic>
      </p:grp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54621" y="1675628"/>
            <a:ext cx="67606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318D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информационная система «Образование Челябинской области»</a:t>
            </a:r>
          </a:p>
        </p:txBody>
      </p:sp>
      <p:grpSp>
        <p:nvGrpSpPr>
          <p:cNvPr id="127" name="Группа 126"/>
          <p:cNvGrpSpPr/>
          <p:nvPr/>
        </p:nvGrpSpPr>
        <p:grpSpPr>
          <a:xfrm>
            <a:off x="6105525" y="2699761"/>
            <a:ext cx="2581275" cy="1147136"/>
            <a:chOff x="5895975" y="2699761"/>
            <a:chExt cx="2581275" cy="1147136"/>
          </a:xfrm>
        </p:grpSpPr>
        <p:pic>
          <p:nvPicPr>
            <p:cNvPr id="16" name="Рисунок 15"/>
            <p:cNvPicPr/>
            <p:nvPr/>
          </p:nvPicPr>
          <p:blipFill>
            <a:blip r:embed="rId6" cstate="print"/>
            <a:srcRect l="19446" t="36317" r="63850" b="35704"/>
            <a:stretch>
              <a:fillRect/>
            </a:stretch>
          </p:blipFill>
          <p:spPr bwMode="auto">
            <a:xfrm>
              <a:off x="7840534" y="3059424"/>
              <a:ext cx="627191" cy="787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Прямоугольник 25"/>
            <p:cNvSpPr/>
            <p:nvPr/>
          </p:nvSpPr>
          <p:spPr>
            <a:xfrm>
              <a:off x="5895975" y="2699761"/>
              <a:ext cx="258127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CA181F"/>
                  </a:solidFill>
                  <a:latin typeface="Arial" pitchFamily="34" charset="0"/>
                  <a:ea typeface="Calibri" pitchFamily="34" charset="0"/>
                  <a:cs typeface="Arial" pitchFamily="34" charset="0"/>
                </a:rPr>
                <a:t>       ИС «Е-услуги. Образование»</a:t>
              </a:r>
            </a:p>
          </p:txBody>
        </p:sp>
      </p:grpSp>
      <p:sp>
        <p:nvSpPr>
          <p:cNvPr id="41990" name="AutoShape 6" descr="Картинки по запросу график кривая иконка 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8" name="Picture 4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79" y="4800600"/>
            <a:ext cx="1747450" cy="1641988"/>
          </a:xfrm>
          <a:prstGeom prst="rect">
            <a:avLst/>
          </a:prstGeom>
          <a:noFill/>
        </p:spPr>
      </p:pic>
      <p:grpSp>
        <p:nvGrpSpPr>
          <p:cNvPr id="136" name="Группа 135"/>
          <p:cNvGrpSpPr/>
          <p:nvPr/>
        </p:nvGrpSpPr>
        <p:grpSpPr>
          <a:xfrm>
            <a:off x="923924" y="5692681"/>
            <a:ext cx="2589682" cy="720000"/>
            <a:chOff x="923924" y="5692681"/>
            <a:chExt cx="2589682" cy="720000"/>
          </a:xfrm>
        </p:grpSpPr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923924" y="5802426"/>
              <a:ext cx="176110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предоставление услуг</a:t>
              </a:r>
            </a:p>
          </p:txBody>
        </p:sp>
        <p:grpSp>
          <p:nvGrpSpPr>
            <p:cNvPr id="116" name="Группа 115"/>
            <p:cNvGrpSpPr/>
            <p:nvPr/>
          </p:nvGrpSpPr>
          <p:grpSpPr>
            <a:xfrm>
              <a:off x="2793606" y="5692681"/>
              <a:ext cx="720000" cy="720000"/>
              <a:chOff x="2616966" y="5482649"/>
              <a:chExt cx="939966" cy="939966"/>
            </a:xfrm>
          </p:grpSpPr>
          <p:grpSp>
            <p:nvGrpSpPr>
              <p:cNvPr id="77" name="Группа 206"/>
              <p:cNvGrpSpPr/>
              <p:nvPr/>
            </p:nvGrpSpPr>
            <p:grpSpPr>
              <a:xfrm>
                <a:off x="2705013" y="5569807"/>
                <a:ext cx="775720" cy="775720"/>
                <a:chOff x="53956" y="7185510"/>
                <a:chExt cx="1034022" cy="1034023"/>
              </a:xfrm>
            </p:grpSpPr>
            <p:sp>
              <p:nvSpPr>
                <p:cNvPr id="78" name="Овал 77"/>
                <p:cNvSpPr/>
                <p:nvPr/>
              </p:nvSpPr>
              <p:spPr>
                <a:xfrm>
                  <a:off x="53956" y="7185510"/>
                  <a:ext cx="1034022" cy="1034023"/>
                </a:xfrm>
                <a:prstGeom prst="ellipse">
                  <a:avLst/>
                </a:prstGeom>
                <a:solidFill>
                  <a:srgbClr val="CA181F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79" name="Рисунок 78"/>
                <p:cNvPicPr>
                  <a:picLocks noChangeAspect="1"/>
                </p:cNvPicPr>
                <p:nvPr/>
              </p:nvPicPr>
              <p:blipFill>
                <a:blip r:embed="rId8" cstate="print">
                  <a:lum bright="70000" contrast="-70000"/>
                </a:blip>
                <a:stretch>
                  <a:fillRect/>
                </a:stretch>
              </p:blipFill>
              <p:spPr>
                <a:xfrm flipH="1">
                  <a:off x="200496" y="7277018"/>
                  <a:ext cx="737263" cy="73726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3" name="Oval 21"/>
              <p:cNvSpPr>
                <a:spLocks noChangeArrowheads="1"/>
              </p:cNvSpPr>
              <p:nvPr/>
            </p:nvSpPr>
            <p:spPr bwMode="black">
              <a:xfrm>
                <a:off x="2616966" y="5482649"/>
                <a:ext cx="939966" cy="939966"/>
              </a:xfrm>
              <a:prstGeom prst="ellipse">
                <a:avLst/>
              </a:prstGeom>
              <a:noFill/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3" name="Группа 142"/>
          <p:cNvGrpSpPr/>
          <p:nvPr/>
        </p:nvGrpSpPr>
        <p:grpSpPr>
          <a:xfrm>
            <a:off x="5503680" y="5729440"/>
            <a:ext cx="3392670" cy="720000"/>
            <a:chOff x="5503680" y="5729440"/>
            <a:chExt cx="3392670" cy="720000"/>
          </a:xfrm>
        </p:grpSpPr>
        <p:sp>
          <p:nvSpPr>
            <p:cNvPr id="75" name="Rectangle 2"/>
            <p:cNvSpPr>
              <a:spLocks noChangeArrowheads="1"/>
            </p:cNvSpPr>
            <p:nvPr/>
          </p:nvSpPr>
          <p:spPr bwMode="auto">
            <a:xfrm>
              <a:off x="6310271" y="5825837"/>
              <a:ext cx="258607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информационная открытость</a:t>
              </a:r>
            </a:p>
          </p:txBody>
        </p:sp>
        <p:grpSp>
          <p:nvGrpSpPr>
            <p:cNvPr id="110" name="Группа 109"/>
            <p:cNvGrpSpPr/>
            <p:nvPr/>
          </p:nvGrpSpPr>
          <p:grpSpPr>
            <a:xfrm>
              <a:off x="5503680" y="5729440"/>
              <a:ext cx="720000" cy="720000"/>
              <a:chOff x="5848126" y="5626660"/>
              <a:chExt cx="900000" cy="900000"/>
            </a:xfrm>
          </p:grpSpPr>
          <p:grpSp>
            <p:nvGrpSpPr>
              <p:cNvPr id="53" name="Группа 203"/>
              <p:cNvGrpSpPr/>
              <p:nvPr/>
            </p:nvGrpSpPr>
            <p:grpSpPr>
              <a:xfrm>
                <a:off x="5925321" y="5700668"/>
                <a:ext cx="756000" cy="756000"/>
                <a:chOff x="-1220479" y="5854892"/>
                <a:chExt cx="1022044" cy="1022047"/>
              </a:xfrm>
            </p:grpSpPr>
            <p:sp>
              <p:nvSpPr>
                <p:cNvPr id="54" name="Овал 53"/>
                <p:cNvSpPr/>
                <p:nvPr/>
              </p:nvSpPr>
              <p:spPr>
                <a:xfrm>
                  <a:off x="-1220479" y="5854892"/>
                  <a:ext cx="1022044" cy="1022047"/>
                </a:xfrm>
                <a:prstGeom prst="ellipse">
                  <a:avLst/>
                </a:prstGeom>
                <a:solidFill>
                  <a:srgbClr val="E2AC00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55" name="Рисунок 54"/>
                <p:cNvPicPr>
                  <a:picLocks noChangeAspect="1"/>
                </p:cNvPicPr>
                <p:nvPr/>
              </p:nvPicPr>
              <p:blipFill>
                <a:blip r:embed="rId9" cstate="print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-1125360" y="5960409"/>
                  <a:ext cx="792000" cy="79200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4" name="Oval 21"/>
              <p:cNvSpPr>
                <a:spLocks noChangeArrowheads="1"/>
              </p:cNvSpPr>
              <p:nvPr/>
            </p:nvSpPr>
            <p:spPr bwMode="black">
              <a:xfrm>
                <a:off x="5848126" y="5626660"/>
                <a:ext cx="900000" cy="900000"/>
              </a:xfrm>
              <a:prstGeom prst="ellipse">
                <a:avLst/>
              </a:prstGeom>
              <a:noFill/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2" name="Группа 141"/>
          <p:cNvGrpSpPr/>
          <p:nvPr/>
        </p:nvGrpSpPr>
        <p:grpSpPr>
          <a:xfrm>
            <a:off x="5673649" y="4848381"/>
            <a:ext cx="2905200" cy="756000"/>
            <a:chOff x="5673649" y="4848381"/>
            <a:chExt cx="2905200" cy="756000"/>
          </a:xfrm>
        </p:grpSpPr>
        <p:sp>
          <p:nvSpPr>
            <p:cNvPr id="76" name="Rectangle 2"/>
            <p:cNvSpPr>
              <a:spLocks noChangeArrowheads="1"/>
            </p:cNvSpPr>
            <p:nvPr/>
          </p:nvSpPr>
          <p:spPr bwMode="auto">
            <a:xfrm>
              <a:off x="6477758" y="5050051"/>
              <a:ext cx="21010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оперативность</a:t>
              </a: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5673649" y="4848381"/>
              <a:ext cx="756000" cy="756000"/>
              <a:chOff x="6126360" y="4478766"/>
              <a:chExt cx="1008000" cy="1008000"/>
            </a:xfrm>
          </p:grpSpPr>
          <p:grpSp>
            <p:nvGrpSpPr>
              <p:cNvPr id="80" name="Группа 206"/>
              <p:cNvGrpSpPr/>
              <p:nvPr/>
            </p:nvGrpSpPr>
            <p:grpSpPr>
              <a:xfrm>
                <a:off x="6211261" y="4563174"/>
                <a:ext cx="845669" cy="845669"/>
                <a:chOff x="53956" y="7185510"/>
                <a:chExt cx="1034022" cy="1034023"/>
              </a:xfrm>
            </p:grpSpPr>
            <p:sp>
              <p:nvSpPr>
                <p:cNvPr id="81" name="Овал 80"/>
                <p:cNvSpPr/>
                <p:nvPr/>
              </p:nvSpPr>
              <p:spPr>
                <a:xfrm>
                  <a:off x="53956" y="7185510"/>
                  <a:ext cx="1034022" cy="1034023"/>
                </a:xfrm>
                <a:prstGeom prst="ellipse">
                  <a:avLst/>
                </a:prstGeom>
                <a:solidFill>
                  <a:srgbClr val="92D050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0" cstate="print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112352" y="7240431"/>
                  <a:ext cx="880363" cy="8803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5" name="Oval 21"/>
              <p:cNvSpPr>
                <a:spLocks noChangeArrowheads="1"/>
              </p:cNvSpPr>
              <p:nvPr/>
            </p:nvSpPr>
            <p:spPr bwMode="black">
              <a:xfrm>
                <a:off x="6126360" y="4478766"/>
                <a:ext cx="1008000" cy="1008000"/>
              </a:xfrm>
              <a:prstGeom prst="ellipse">
                <a:avLst/>
              </a:prstGeom>
              <a:noFill/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7" name="Группа 136"/>
          <p:cNvGrpSpPr/>
          <p:nvPr/>
        </p:nvGrpSpPr>
        <p:grpSpPr>
          <a:xfrm>
            <a:off x="776393" y="4823420"/>
            <a:ext cx="2546210" cy="756000"/>
            <a:chOff x="776393" y="4823420"/>
            <a:chExt cx="2546210" cy="756000"/>
          </a:xfrm>
        </p:grpSpPr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776393" y="5004087"/>
              <a:ext cx="173503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мониторинг</a:t>
              </a:r>
            </a:p>
          </p:txBody>
        </p:sp>
        <p:grpSp>
          <p:nvGrpSpPr>
            <p:cNvPr id="115" name="Группа 114"/>
            <p:cNvGrpSpPr/>
            <p:nvPr/>
          </p:nvGrpSpPr>
          <p:grpSpPr>
            <a:xfrm>
              <a:off x="2566603" y="4823420"/>
              <a:ext cx="756000" cy="756000"/>
              <a:chOff x="2226878" y="4438219"/>
              <a:chExt cx="1008000" cy="1008000"/>
            </a:xfrm>
          </p:grpSpPr>
          <p:grpSp>
            <p:nvGrpSpPr>
              <p:cNvPr id="41" name="Группа 206"/>
              <p:cNvGrpSpPr/>
              <p:nvPr/>
            </p:nvGrpSpPr>
            <p:grpSpPr>
              <a:xfrm>
                <a:off x="2323750" y="4515112"/>
                <a:ext cx="845669" cy="845669"/>
                <a:chOff x="53956" y="7185510"/>
                <a:chExt cx="1034022" cy="1034023"/>
              </a:xfrm>
            </p:grpSpPr>
            <p:sp>
              <p:nvSpPr>
                <p:cNvPr id="42" name="Овал 41"/>
                <p:cNvSpPr/>
                <p:nvPr/>
              </p:nvSpPr>
              <p:spPr>
                <a:xfrm>
                  <a:off x="53956" y="7185510"/>
                  <a:ext cx="1034022" cy="103402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3" name="Рисунок 42"/>
                <p:cNvPicPr>
                  <a:picLocks noChangeAspect="1"/>
                </p:cNvPicPr>
                <p:nvPr/>
              </p:nvPicPr>
              <p:blipFill>
                <a:blip r:embed="rId11" cstate="print">
                  <a:lum bright="70000" contrast="-70000"/>
                </a:blip>
                <a:stretch>
                  <a:fillRect/>
                </a:stretch>
              </p:blipFill>
              <p:spPr>
                <a:xfrm rot="18358517" flipH="1">
                  <a:off x="270081" y="7413296"/>
                  <a:ext cx="626752" cy="62675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6" name="Oval 21"/>
              <p:cNvSpPr>
                <a:spLocks noChangeArrowheads="1"/>
              </p:cNvSpPr>
              <p:nvPr/>
            </p:nvSpPr>
            <p:spPr bwMode="black">
              <a:xfrm>
                <a:off x="2226878" y="4438219"/>
                <a:ext cx="1008000" cy="1008000"/>
              </a:xfrm>
              <a:prstGeom prst="ellipse">
                <a:avLst/>
              </a:prstGeom>
              <a:noFill/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8" name="Группа 137"/>
          <p:cNvGrpSpPr/>
          <p:nvPr/>
        </p:nvGrpSpPr>
        <p:grpSpPr>
          <a:xfrm>
            <a:off x="1255178" y="3915418"/>
            <a:ext cx="2572235" cy="828000"/>
            <a:chOff x="1255178" y="3915418"/>
            <a:chExt cx="2572235" cy="828000"/>
          </a:xfrm>
        </p:grpSpPr>
        <p:sp>
          <p:nvSpPr>
            <p:cNvPr id="38" name="Rectangle 2"/>
            <p:cNvSpPr>
              <a:spLocks noChangeArrowheads="1"/>
            </p:cNvSpPr>
            <p:nvPr/>
          </p:nvSpPr>
          <p:spPr bwMode="auto">
            <a:xfrm>
              <a:off x="1255178" y="4155430"/>
              <a:ext cx="164677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статистика</a:t>
              </a:r>
            </a:p>
          </p:txBody>
        </p:sp>
        <p:grpSp>
          <p:nvGrpSpPr>
            <p:cNvPr id="114" name="Группа 113"/>
            <p:cNvGrpSpPr/>
            <p:nvPr/>
          </p:nvGrpSpPr>
          <p:grpSpPr>
            <a:xfrm>
              <a:off x="2999413" y="3915418"/>
              <a:ext cx="828000" cy="828000"/>
              <a:chOff x="2780551" y="3330872"/>
              <a:chExt cx="1116000" cy="1116000"/>
            </a:xfrm>
          </p:grpSpPr>
          <p:grpSp>
            <p:nvGrpSpPr>
              <p:cNvPr id="84" name="Группа 83"/>
              <p:cNvGrpSpPr/>
              <p:nvPr/>
            </p:nvGrpSpPr>
            <p:grpSpPr>
              <a:xfrm>
                <a:off x="2862390" y="3402758"/>
                <a:ext cx="970417" cy="970417"/>
                <a:chOff x="6395117" y="1025004"/>
                <a:chExt cx="792000" cy="792000"/>
              </a:xfrm>
            </p:grpSpPr>
            <p:sp>
              <p:nvSpPr>
                <p:cNvPr id="85" name="Овал 84"/>
                <p:cNvSpPr/>
                <p:nvPr/>
              </p:nvSpPr>
              <p:spPr>
                <a:xfrm>
                  <a:off x="6395117" y="1025004"/>
                  <a:ext cx="792000" cy="792000"/>
                </a:xfrm>
                <a:prstGeom prst="ellipse">
                  <a:avLst/>
                </a:prstGeom>
                <a:solidFill>
                  <a:srgbClr val="FF9900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6" name="Рисунок 85"/>
                <p:cNvPicPr>
                  <a:picLocks noChangeAspect="1"/>
                </p:cNvPicPr>
                <p:nvPr/>
              </p:nvPicPr>
              <p:blipFill>
                <a:blip r:embed="rId12" cstate="print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6508200" y="1137821"/>
                  <a:ext cx="528861" cy="5288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7" name="Oval 21"/>
              <p:cNvSpPr>
                <a:spLocks noChangeArrowheads="1"/>
              </p:cNvSpPr>
              <p:nvPr/>
            </p:nvSpPr>
            <p:spPr bwMode="black">
              <a:xfrm>
                <a:off x="2780551" y="3330872"/>
                <a:ext cx="1116000" cy="1116000"/>
              </a:xfrm>
              <a:prstGeom prst="ellipse">
                <a:avLst/>
              </a:prstGeom>
              <a:noFill/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41" name="Группа 140"/>
          <p:cNvGrpSpPr/>
          <p:nvPr/>
        </p:nvGrpSpPr>
        <p:grpSpPr>
          <a:xfrm>
            <a:off x="5226522" y="3924300"/>
            <a:ext cx="3272953" cy="828000"/>
            <a:chOff x="5226522" y="3924300"/>
            <a:chExt cx="3272953" cy="828000"/>
          </a:xfrm>
        </p:grpSpPr>
        <p:sp>
          <p:nvSpPr>
            <p:cNvPr id="74" name="Rectangle 2"/>
            <p:cNvSpPr>
              <a:spLocks noChangeArrowheads="1"/>
            </p:cNvSpPr>
            <p:nvPr/>
          </p:nvSpPr>
          <p:spPr bwMode="auto">
            <a:xfrm>
              <a:off x="6139900" y="4181178"/>
              <a:ext cx="235957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защита информации</a:t>
              </a:r>
            </a:p>
          </p:txBody>
        </p:sp>
        <p:grpSp>
          <p:nvGrpSpPr>
            <p:cNvPr id="112" name="Группа 111"/>
            <p:cNvGrpSpPr/>
            <p:nvPr/>
          </p:nvGrpSpPr>
          <p:grpSpPr>
            <a:xfrm>
              <a:off x="5226522" y="3924300"/>
              <a:ext cx="828000" cy="828000"/>
              <a:chOff x="5600650" y="3374215"/>
              <a:chExt cx="1116000" cy="1116000"/>
            </a:xfrm>
          </p:grpSpPr>
          <p:grpSp>
            <p:nvGrpSpPr>
              <p:cNvPr id="83" name="Группа 82"/>
              <p:cNvGrpSpPr/>
              <p:nvPr/>
            </p:nvGrpSpPr>
            <p:grpSpPr>
              <a:xfrm>
                <a:off x="5682314" y="3444004"/>
                <a:ext cx="970417" cy="970417"/>
                <a:chOff x="6395117" y="1025004"/>
                <a:chExt cx="792000" cy="792000"/>
              </a:xfrm>
            </p:grpSpPr>
            <p:sp>
              <p:nvSpPr>
                <p:cNvPr id="62" name="Овал 61"/>
                <p:cNvSpPr/>
                <p:nvPr/>
              </p:nvSpPr>
              <p:spPr>
                <a:xfrm>
                  <a:off x="6395117" y="1025004"/>
                  <a:ext cx="792000" cy="792000"/>
                </a:xfrm>
                <a:prstGeom prst="ellipse">
                  <a:avLst/>
                </a:prstGeom>
                <a:solidFill>
                  <a:srgbClr val="F79196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3" name="Рисунок 62"/>
                <p:cNvPicPr>
                  <a:picLocks noChangeAspect="1"/>
                </p:cNvPicPr>
                <p:nvPr/>
              </p:nvPicPr>
              <p:blipFill>
                <a:blip r:embed="rId13" cstate="print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6562617" y="1145595"/>
                  <a:ext cx="558740" cy="5587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8" name="Oval 21"/>
              <p:cNvSpPr>
                <a:spLocks noChangeArrowheads="1"/>
              </p:cNvSpPr>
              <p:nvPr/>
            </p:nvSpPr>
            <p:spPr bwMode="black">
              <a:xfrm>
                <a:off x="5600650" y="3374215"/>
                <a:ext cx="1116000" cy="1116000"/>
              </a:xfrm>
              <a:prstGeom prst="ellipse">
                <a:avLst/>
              </a:prstGeom>
              <a:noFill/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39" name="Группа 138"/>
          <p:cNvGrpSpPr/>
          <p:nvPr/>
        </p:nvGrpSpPr>
        <p:grpSpPr>
          <a:xfrm>
            <a:off x="3589442" y="3302869"/>
            <a:ext cx="1973158" cy="1350185"/>
            <a:chOff x="3589442" y="3302869"/>
            <a:chExt cx="1973158" cy="1350185"/>
          </a:xfrm>
        </p:grpSpPr>
        <p:sp>
          <p:nvSpPr>
            <p:cNvPr id="39" name="Rectangle 2"/>
            <p:cNvSpPr>
              <a:spLocks noChangeArrowheads="1"/>
            </p:cNvSpPr>
            <p:nvPr/>
          </p:nvSpPr>
          <p:spPr bwMode="auto">
            <a:xfrm>
              <a:off x="3589442" y="3302869"/>
              <a:ext cx="197315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обмен данными</a:t>
              </a:r>
            </a:p>
          </p:txBody>
        </p:sp>
        <p:grpSp>
          <p:nvGrpSpPr>
            <p:cNvPr id="113" name="Группа 112"/>
            <p:cNvGrpSpPr/>
            <p:nvPr/>
          </p:nvGrpSpPr>
          <p:grpSpPr>
            <a:xfrm>
              <a:off x="4060095" y="3683949"/>
              <a:ext cx="969105" cy="969105"/>
              <a:chOff x="4083640" y="2838718"/>
              <a:chExt cx="1332000" cy="1332000"/>
            </a:xfrm>
          </p:grpSpPr>
          <p:grpSp>
            <p:nvGrpSpPr>
              <p:cNvPr id="47" name="Группа 209"/>
              <p:cNvGrpSpPr/>
              <p:nvPr/>
            </p:nvGrpSpPr>
            <p:grpSpPr>
              <a:xfrm>
                <a:off x="4161409" y="2907551"/>
                <a:ext cx="1186159" cy="1186159"/>
                <a:chOff x="2511991" y="7353050"/>
                <a:chExt cx="1022046" cy="1022047"/>
              </a:xfrm>
            </p:grpSpPr>
            <p:sp>
              <p:nvSpPr>
                <p:cNvPr id="48" name="Овал 47"/>
                <p:cNvSpPr/>
                <p:nvPr/>
              </p:nvSpPr>
              <p:spPr>
                <a:xfrm>
                  <a:off x="2511991" y="7353050"/>
                  <a:ext cx="1022046" cy="1022047"/>
                </a:xfrm>
                <a:prstGeom prst="ellipse">
                  <a:avLst/>
                </a:prstGeom>
                <a:solidFill>
                  <a:srgbClr val="54B0D0"/>
                </a:solidFill>
                <a:ln w="381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wrap="none" anchor="ctr"/>
                <a:lstStyle/>
                <a:p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9" name="Рисунок 48"/>
                <p:cNvPicPr>
                  <a:picLocks noChangeAspect="1"/>
                </p:cNvPicPr>
                <p:nvPr/>
              </p:nvPicPr>
              <p:blipFill>
                <a:blip r:embed="rId14" cstate="print">
                  <a:lum bright="70000" contrast="-70000"/>
                </a:blip>
                <a:stretch>
                  <a:fillRect/>
                </a:stretch>
              </p:blipFill>
              <p:spPr>
                <a:xfrm>
                  <a:off x="2655495" y="7523310"/>
                  <a:ext cx="697048" cy="6906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9" name="Oval 21"/>
              <p:cNvSpPr>
                <a:spLocks noChangeArrowheads="1"/>
              </p:cNvSpPr>
              <p:nvPr/>
            </p:nvSpPr>
            <p:spPr bwMode="black">
              <a:xfrm>
                <a:off x="4083640" y="2838718"/>
                <a:ext cx="1332000" cy="1332000"/>
              </a:xfrm>
              <a:prstGeom prst="ellipse">
                <a:avLst/>
              </a:prstGeom>
              <a:noFill/>
              <a:ln w="19050" cap="rnd">
                <a:solidFill>
                  <a:schemeClr val="bg1">
                    <a:lumMod val="65000"/>
                  </a:schemeClr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cxnSp>
        <p:nvCxnSpPr>
          <p:cNvPr id="119" name="Прямая соединительная линия 118"/>
          <p:cNvCxnSpPr/>
          <p:nvPr/>
        </p:nvCxnSpPr>
        <p:spPr>
          <a:xfrm rot="10800000">
            <a:off x="971550" y="3932849"/>
            <a:ext cx="0" cy="1656000"/>
          </a:xfrm>
          <a:prstGeom prst="line">
            <a:avLst/>
          </a:prstGeom>
          <a:ln w="28575">
            <a:solidFill>
              <a:srgbClr val="CA181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962025" y="5581650"/>
            <a:ext cx="1009650" cy="0"/>
          </a:xfrm>
          <a:prstGeom prst="line">
            <a:avLst/>
          </a:prstGeom>
          <a:ln w="28575">
            <a:solidFill>
              <a:srgbClr val="CA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rot="10800000" flipH="1">
            <a:off x="8420100" y="3932849"/>
            <a:ext cx="0" cy="1656000"/>
          </a:xfrm>
          <a:prstGeom prst="line">
            <a:avLst/>
          </a:prstGeom>
          <a:ln w="28575">
            <a:solidFill>
              <a:srgbClr val="CA181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flipH="1">
            <a:off x="7419975" y="5581650"/>
            <a:ext cx="1009650" cy="0"/>
          </a:xfrm>
          <a:prstGeom prst="line">
            <a:avLst/>
          </a:prstGeom>
          <a:ln w="28575">
            <a:solidFill>
              <a:srgbClr val="CA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Группа 127"/>
          <p:cNvGrpSpPr/>
          <p:nvPr/>
        </p:nvGrpSpPr>
        <p:grpSpPr>
          <a:xfrm>
            <a:off x="371474" y="2672674"/>
            <a:ext cx="3066574" cy="1207024"/>
            <a:chOff x="466724" y="2672674"/>
            <a:chExt cx="3066574" cy="1207024"/>
          </a:xfrm>
        </p:grpSpPr>
        <p:pic>
          <p:nvPicPr>
            <p:cNvPr id="33" name="Рисунок 32"/>
            <p:cNvPicPr/>
            <p:nvPr/>
          </p:nvPicPr>
          <p:blipFill>
            <a:blip r:embed="rId6" cstate="print"/>
            <a:srcRect l="41718" t="36317" r="37123" b="35704"/>
            <a:stretch>
              <a:fillRect/>
            </a:stretch>
          </p:blipFill>
          <p:spPr bwMode="auto">
            <a:xfrm>
              <a:off x="752474" y="3048852"/>
              <a:ext cx="838201" cy="83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26" name="Группа 125"/>
            <p:cNvGrpSpPr/>
            <p:nvPr/>
          </p:nvGrpSpPr>
          <p:grpSpPr>
            <a:xfrm>
              <a:off x="466724" y="2672674"/>
              <a:ext cx="3066574" cy="719844"/>
              <a:chOff x="466724" y="2539324"/>
              <a:chExt cx="3066574" cy="719844"/>
            </a:xfrm>
          </p:grpSpPr>
          <p:sp>
            <p:nvSpPr>
              <p:cNvPr id="17410" name="Rectangle 2"/>
              <p:cNvSpPr>
                <a:spLocks noChangeArrowheads="1"/>
              </p:cNvSpPr>
              <p:nvPr/>
            </p:nvSpPr>
            <p:spPr bwMode="auto">
              <a:xfrm>
                <a:off x="466724" y="2539324"/>
                <a:ext cx="277177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i="0" u="none" strike="noStrike" cap="none" normalizeH="0" baseline="0" dirty="0" smtClean="0">
                    <a:ln>
                      <a:noFill/>
                    </a:ln>
                    <a:solidFill>
                      <a:srgbClr val="CA181F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ИС </a:t>
                </a:r>
                <a:r>
                  <a:rPr kumimoji="0" lang="ru-RU" sz="2000" i="0" u="none" strike="noStrike" cap="none" normalizeH="0" baseline="0" dirty="0" smtClean="0">
                    <a:ln>
                      <a:noFill/>
                    </a:ln>
                    <a:solidFill>
                      <a:srgbClr val="CA181F"/>
                    </a:solidFill>
                    <a:effectLst/>
                    <a:latin typeface="Calibri"/>
                    <a:ea typeface="Calibri" pitchFamily="34" charset="0"/>
                    <a:cs typeface="Arial" pitchFamily="34" charset="0"/>
                  </a:rPr>
                  <a:t>«</a:t>
                </a:r>
                <a:r>
                  <a:rPr kumimoji="0" lang="ru-RU" sz="2000" i="0" u="none" strike="noStrike" cap="none" normalizeH="0" baseline="0" dirty="0" smtClean="0">
                    <a:ln>
                      <a:noFill/>
                    </a:ln>
                    <a:solidFill>
                      <a:srgbClr val="CA181F"/>
                    </a:solidFill>
                    <a:effectLst/>
                    <a:latin typeface="Arial" pitchFamily="34" charset="0"/>
                    <a:ea typeface="Calibri" pitchFamily="34" charset="0"/>
                    <a:cs typeface="Arial" pitchFamily="34" charset="0"/>
                  </a:rPr>
                  <a:t>Сетевой город.        </a:t>
                </a:r>
                <a:endParaRPr kumimoji="0" lang="ru-RU" sz="3200" i="0" u="none" strike="noStrike" cap="none" normalizeH="0" baseline="0" dirty="0" smtClean="0">
                  <a:ln>
                    <a:noFill/>
                  </a:ln>
                  <a:solidFill>
                    <a:srgbClr val="CA181F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1558718" y="2859058"/>
                <a:ext cx="197458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000" dirty="0" smtClean="0">
                    <a:solidFill>
                      <a:srgbClr val="CA181F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</a:rPr>
                  <a:t> Образование</a:t>
                </a:r>
                <a:r>
                  <a:rPr lang="ru-RU" sz="2000" dirty="0" smtClean="0">
                    <a:solidFill>
                      <a:srgbClr val="CA181F"/>
                    </a:solidFill>
                    <a:ea typeface="Calibri" pitchFamily="34" charset="0"/>
                    <a:cs typeface="Arial" pitchFamily="34" charset="0"/>
                  </a:rPr>
                  <a:t>»</a:t>
                </a:r>
                <a:endParaRPr lang="ru-RU" sz="3200" dirty="0" smtClean="0">
                  <a:solidFill>
                    <a:srgbClr val="CA181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129" name="Прямая соединительная линия 128"/>
          <p:cNvCxnSpPr/>
          <p:nvPr/>
        </p:nvCxnSpPr>
        <p:spPr>
          <a:xfrm rot="16200000">
            <a:off x="1324650" y="1608049"/>
            <a:ext cx="0" cy="627300"/>
          </a:xfrm>
          <a:prstGeom prst="line">
            <a:avLst/>
          </a:prstGeom>
          <a:ln w="28575">
            <a:solidFill>
              <a:srgbClr val="CA181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rot="5400000">
            <a:off x="633552" y="2294700"/>
            <a:ext cx="760349" cy="0"/>
          </a:xfrm>
          <a:prstGeom prst="line">
            <a:avLst/>
          </a:prstGeom>
          <a:ln w="28575">
            <a:solidFill>
              <a:srgbClr val="CA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5400000" flipH="1">
            <a:off x="8125502" y="1608049"/>
            <a:ext cx="0" cy="627300"/>
          </a:xfrm>
          <a:prstGeom prst="line">
            <a:avLst/>
          </a:prstGeom>
          <a:ln w="28575">
            <a:solidFill>
              <a:srgbClr val="CA181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 rot="16200000" flipH="1">
            <a:off x="8056250" y="2294700"/>
            <a:ext cx="760349" cy="0"/>
          </a:xfrm>
          <a:prstGeom prst="line">
            <a:avLst/>
          </a:prstGeom>
          <a:ln w="28575">
            <a:solidFill>
              <a:srgbClr val="CA18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851977" y="1383965"/>
            <a:ext cx="6048000" cy="0"/>
          </a:xfrm>
          <a:prstGeom prst="line">
            <a:avLst/>
          </a:prstGeom>
          <a:ln w="19050">
            <a:solidFill>
              <a:srgbClr val="F3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30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25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75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75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Картинки по запросу Заседание Совета по стратегическому развитию и приоритетным проектам, 13 июля 2016 год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1202" y="1149986"/>
            <a:ext cx="4393518" cy="416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55244" y="924976"/>
            <a:ext cx="5788756" cy="5646356"/>
          </a:xfrm>
          <a:prstGeom prst="rect">
            <a:avLst/>
          </a:prstGeom>
          <a:gradFill flip="none" rotWithShape="1">
            <a:gsLst>
              <a:gs pos="17000">
                <a:srgbClr val="FFFFFF"/>
              </a:gs>
              <a:gs pos="10000">
                <a:srgbClr val="FFFFFF">
                  <a:alpha val="89000"/>
                </a:srgbClr>
              </a:gs>
              <a:gs pos="100000">
                <a:schemeClr val="bg1">
                  <a:alpha val="0"/>
                </a:schemeClr>
              </a:gs>
              <a:gs pos="0">
                <a:schemeClr val="bg1">
                  <a:alpha val="1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шапка"/>
          <p:cNvGrpSpPr/>
          <p:nvPr/>
        </p:nvGrpSpPr>
        <p:grpSpPr>
          <a:xfrm>
            <a:off x="0" y="-5511"/>
            <a:ext cx="9151620" cy="703627"/>
            <a:chOff x="0" y="-5511"/>
            <a:chExt cx="9151620" cy="703627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0" y="583816"/>
              <a:ext cx="9144000" cy="114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493160"/>
            </a:xfrm>
            <a:prstGeom prst="rect">
              <a:avLst/>
            </a:prstGeom>
            <a:solidFill>
              <a:srgbClr val="ED1C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495300"/>
              <a:ext cx="9144000" cy="1143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1498" y="-5511"/>
              <a:ext cx="9140122" cy="493159"/>
              <a:chOff x="11498" y="-5511"/>
              <a:chExt cx="9140122" cy="493159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11498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3104332" y="-5511"/>
                <a:ext cx="3095625" cy="493159"/>
              </a:xfrm>
              <a:prstGeom prst="rect">
                <a:avLst/>
              </a:prstGeom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/>
            </p:blipFill>
            <p:spPr>
              <a:xfrm>
                <a:off x="6199957" y="-5511"/>
                <a:ext cx="2951663" cy="493159"/>
              </a:xfrm>
              <a:prstGeom prst="rect">
                <a:avLst/>
              </a:prstGeom>
            </p:spPr>
          </p:pic>
        </p:grpSp>
      </p:grpSp>
      <p:sp>
        <p:nvSpPr>
          <p:cNvPr id="69" name="низ"/>
          <p:cNvSpPr/>
          <p:nvPr/>
        </p:nvSpPr>
        <p:spPr>
          <a:xfrm>
            <a:off x="1" y="6781800"/>
            <a:ext cx="9144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-814143" y="5112156"/>
            <a:ext cx="66180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Путин В.В.,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Президент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Заседание Совета по стратегическому развитию </a:t>
            </a:r>
            <a:endParaRPr lang="ru-RU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>
              <a:spcAft>
                <a:spcPts val="0"/>
              </a:spcAft>
            </a:pP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приоритетным проектам, </a:t>
            </a:r>
          </a:p>
          <a:p>
            <a:pPr algn="r"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 июля 2016 </a:t>
            </a:r>
            <a:r>
              <a:rPr lang="ru-RU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года.</a:t>
            </a: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202" y="4917394"/>
            <a:ext cx="175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фото: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kremlin.ru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04332" y="1231037"/>
            <a:ext cx="5801543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«Результаты должны измеряться позитивными, понятными вещами. Конечно, не все результаты… – можно, что называется, «оцифровать». </a:t>
            </a:r>
          </a:p>
          <a:p>
            <a:pPr algn="r"/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 эту работу надо сделать </a:t>
            </a:r>
          </a:p>
          <a:p>
            <a:pPr algn="r"/>
            <a:r>
              <a:rPr lang="ru-RU" sz="29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максимуму </a:t>
            </a:r>
            <a:r>
              <a:rPr lang="ru-RU" sz="2900" dirty="0" smtClean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прозрачной </a:t>
            </a:r>
          </a:p>
          <a:p>
            <a:pPr algn="r"/>
            <a:r>
              <a:rPr lang="ru-RU" sz="2900" dirty="0" smtClean="0">
                <a:solidFill>
                  <a:srgbClr val="318DA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понятной рядовому гражданину.»</a:t>
            </a:r>
          </a:p>
        </p:txBody>
      </p:sp>
    </p:spTree>
    <p:extLst>
      <p:ext uri="{BB962C8B-B14F-4D97-AF65-F5344CB8AC3E}">
        <p14:creationId xmlns:p14="http://schemas.microsoft.com/office/powerpoint/2010/main" xmlns="" val="27454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6782</TotalTime>
  <Words>1227</Words>
  <Application>Microsoft Office PowerPoint</Application>
  <PresentationFormat>Экран (4:3)</PresentationFormat>
  <Paragraphs>506</Paragraphs>
  <Slides>22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Leo</dc:creator>
  <cp:lastModifiedBy>sadohina</cp:lastModifiedBy>
  <cp:revision>590</cp:revision>
  <cp:lastPrinted>2017-08-14T11:03:31Z</cp:lastPrinted>
  <dcterms:created xsi:type="dcterms:W3CDTF">2017-07-27T11:04:05Z</dcterms:created>
  <dcterms:modified xsi:type="dcterms:W3CDTF">2017-08-28T09:17:45Z</dcterms:modified>
</cp:coreProperties>
</file>