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4" r:id="rId8"/>
    <p:sldId id="270" r:id="rId9"/>
    <p:sldId id="269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5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1CFC7-7F7A-430B-9D66-5C70F805CE2F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0843F5C-8809-4951-BFA9-524995A2BFD1}">
      <dgm:prSet custT="1"/>
      <dgm:spPr/>
      <dgm:t>
        <a:bodyPr/>
        <a:lstStyle/>
        <a:p>
          <a:r>
            <a:rPr lang="ru-RU" sz="1400" dirty="0" smtClean="0">
              <a:solidFill>
                <a:prstClr val="black"/>
              </a:solidFill>
              <a:latin typeface="Fregat" pitchFamily="50" charset="0"/>
            </a:rPr>
            <a:t>Нейротехнологии, технологии виртуальной                           и дополненной реальностей</a:t>
          </a:r>
          <a:endParaRPr lang="ru-RU" sz="1400" dirty="0">
            <a:solidFill>
              <a:prstClr val="black"/>
            </a:solidFill>
            <a:latin typeface="Fregat" pitchFamily="50" charset="0"/>
          </a:endParaRPr>
        </a:p>
      </dgm:t>
    </dgm:pt>
    <dgm:pt modelId="{CCE0615E-B79A-497E-BD7E-91A372B4AB0E}" type="parTrans" cxnId="{C73F5FA5-416D-4593-B096-C089341640D3}">
      <dgm:prSet/>
      <dgm:spPr/>
      <dgm:t>
        <a:bodyPr/>
        <a:lstStyle/>
        <a:p>
          <a:endParaRPr lang="ru-RU" sz="1400"/>
        </a:p>
      </dgm:t>
    </dgm:pt>
    <dgm:pt modelId="{922F013A-EC37-4E31-9E08-B4D699E9BECD}" type="sibTrans" cxnId="{C73F5FA5-416D-4593-B096-C089341640D3}">
      <dgm:prSet/>
      <dgm:spPr/>
      <dgm:t>
        <a:bodyPr/>
        <a:lstStyle/>
        <a:p>
          <a:endParaRPr lang="ru-RU" sz="1400"/>
        </a:p>
      </dgm:t>
    </dgm:pt>
    <dgm:pt modelId="{3207DBAC-5675-4C7E-9170-AA8B20436523}">
      <dgm:prSet custT="1"/>
      <dgm:spPr/>
      <dgm:t>
        <a:bodyPr/>
        <a:lstStyle/>
        <a:p>
          <a:r>
            <a:rPr lang="ru-RU" sz="1400" dirty="0" smtClean="0">
              <a:solidFill>
                <a:prstClr val="black"/>
              </a:solidFill>
              <a:latin typeface="Fregat" pitchFamily="50" charset="0"/>
            </a:rPr>
            <a:t>Технологии беспроводной связи</a:t>
          </a:r>
          <a:endParaRPr lang="ru-RU" sz="1400" dirty="0">
            <a:solidFill>
              <a:prstClr val="black"/>
            </a:solidFill>
            <a:latin typeface="Fregat" pitchFamily="50" charset="0"/>
          </a:endParaRPr>
        </a:p>
      </dgm:t>
    </dgm:pt>
    <dgm:pt modelId="{EE7A39A2-9071-4268-B095-6D265B35426D}" type="parTrans" cxnId="{E8BC6945-EE1C-4DCF-96E5-A48B530B7941}">
      <dgm:prSet/>
      <dgm:spPr/>
      <dgm:t>
        <a:bodyPr/>
        <a:lstStyle/>
        <a:p>
          <a:endParaRPr lang="ru-RU" sz="1400"/>
        </a:p>
      </dgm:t>
    </dgm:pt>
    <dgm:pt modelId="{48926BBC-2F37-4974-8FA7-B20ECA50B334}" type="sibTrans" cxnId="{E8BC6945-EE1C-4DCF-96E5-A48B530B7941}">
      <dgm:prSet/>
      <dgm:spPr/>
      <dgm:t>
        <a:bodyPr/>
        <a:lstStyle/>
        <a:p>
          <a:endParaRPr lang="ru-RU" sz="1400"/>
        </a:p>
      </dgm:t>
    </dgm:pt>
    <dgm:pt modelId="{7B51D877-4E9E-4CB2-ADF3-99F1C66CAB11}">
      <dgm:prSet custT="1"/>
      <dgm:spPr/>
      <dgm:t>
        <a:bodyPr/>
        <a:lstStyle/>
        <a:p>
          <a:r>
            <a:rPr lang="ru-RU" sz="1400" dirty="0" smtClean="0">
              <a:solidFill>
                <a:prstClr val="black"/>
              </a:solidFill>
              <a:latin typeface="Fregat" pitchFamily="50" charset="0"/>
            </a:rPr>
            <a:t>Искусственный интеллект</a:t>
          </a:r>
          <a:endParaRPr lang="ru-RU" sz="1400" dirty="0">
            <a:solidFill>
              <a:prstClr val="black"/>
            </a:solidFill>
            <a:latin typeface="Fregat" pitchFamily="50" charset="0"/>
          </a:endParaRPr>
        </a:p>
      </dgm:t>
    </dgm:pt>
    <dgm:pt modelId="{F4D07716-69E2-4E7D-B7DA-4A9BB2D75383}" type="parTrans" cxnId="{E2A75DA8-AAC1-4AEC-8851-75E9B9164C93}">
      <dgm:prSet/>
      <dgm:spPr/>
      <dgm:t>
        <a:bodyPr/>
        <a:lstStyle/>
        <a:p>
          <a:endParaRPr lang="ru-RU" sz="1400"/>
        </a:p>
      </dgm:t>
    </dgm:pt>
    <dgm:pt modelId="{F75BFDCD-DC52-4E21-B221-30E90CE57355}" type="sibTrans" cxnId="{E2A75DA8-AAC1-4AEC-8851-75E9B9164C93}">
      <dgm:prSet/>
      <dgm:spPr/>
      <dgm:t>
        <a:bodyPr/>
        <a:lstStyle/>
        <a:p>
          <a:endParaRPr lang="ru-RU" sz="1400"/>
        </a:p>
      </dgm:t>
    </dgm:pt>
    <dgm:pt modelId="{9B2B4D30-0396-4947-AF5C-CA310A82FD19}">
      <dgm:prSet custT="1"/>
      <dgm:spPr/>
      <dgm:t>
        <a:bodyPr/>
        <a:lstStyle/>
        <a:p>
          <a:r>
            <a:rPr lang="ru-RU" sz="1400" dirty="0" smtClean="0">
              <a:solidFill>
                <a:prstClr val="black"/>
              </a:solidFill>
              <a:latin typeface="Fregat" pitchFamily="50" charset="0"/>
            </a:rPr>
            <a:t>Квантовые технологии</a:t>
          </a:r>
          <a:endParaRPr lang="ru-RU" sz="1400" dirty="0">
            <a:solidFill>
              <a:prstClr val="black"/>
            </a:solidFill>
            <a:latin typeface="Fregat" pitchFamily="50" charset="0"/>
          </a:endParaRPr>
        </a:p>
      </dgm:t>
    </dgm:pt>
    <dgm:pt modelId="{1B6DA00D-E8F6-4F8E-B575-337E345F456D}" type="parTrans" cxnId="{B15F8AFE-5ADB-4E04-AE7B-1B3BA75311B9}">
      <dgm:prSet/>
      <dgm:spPr/>
      <dgm:t>
        <a:bodyPr/>
        <a:lstStyle/>
        <a:p>
          <a:endParaRPr lang="ru-RU" sz="1400"/>
        </a:p>
      </dgm:t>
    </dgm:pt>
    <dgm:pt modelId="{FB7B31FD-8F9B-4DB5-8A0C-248CDA94F43C}" type="sibTrans" cxnId="{B15F8AFE-5ADB-4E04-AE7B-1B3BA75311B9}">
      <dgm:prSet/>
      <dgm:spPr/>
      <dgm:t>
        <a:bodyPr/>
        <a:lstStyle/>
        <a:p>
          <a:endParaRPr lang="ru-RU" sz="1400"/>
        </a:p>
      </dgm:t>
    </dgm:pt>
    <dgm:pt modelId="{5298E931-7E4F-4339-B8F1-F10C91BAC631}">
      <dgm:prSet custT="1"/>
      <dgm:spPr/>
      <dgm:t>
        <a:bodyPr/>
        <a:lstStyle/>
        <a:p>
          <a:endParaRPr lang="en-US" sz="2400" dirty="0" smtClean="0">
            <a:solidFill>
              <a:prstClr val="black"/>
            </a:solidFill>
            <a:latin typeface="Fregat" pitchFamily="50" charset="0"/>
          </a:endParaRPr>
        </a:p>
        <a:p>
          <a:r>
            <a:rPr lang="ru-RU" sz="1400" dirty="0" smtClean="0">
              <a:solidFill>
                <a:prstClr val="black"/>
              </a:solidFill>
              <a:latin typeface="Fregat" pitchFamily="50" charset="0"/>
            </a:rPr>
            <a:t>Большие</a:t>
          </a:r>
          <a:r>
            <a:rPr lang="en-US" sz="1400" dirty="0" smtClean="0">
              <a:solidFill>
                <a:prstClr val="black"/>
              </a:solidFill>
              <a:latin typeface="Fregat" pitchFamily="50" charset="0"/>
            </a:rPr>
            <a:t> </a:t>
          </a:r>
          <a:r>
            <a:rPr lang="ru-RU" sz="1400" dirty="0" smtClean="0">
              <a:solidFill>
                <a:prstClr val="black"/>
              </a:solidFill>
              <a:latin typeface="Fregat" pitchFamily="50" charset="0"/>
            </a:rPr>
            <a:t>данные</a:t>
          </a:r>
          <a:endParaRPr lang="ru-RU" sz="1400" dirty="0">
            <a:solidFill>
              <a:prstClr val="black"/>
            </a:solidFill>
            <a:latin typeface="Fregat" pitchFamily="50" charset="0"/>
          </a:endParaRPr>
        </a:p>
      </dgm:t>
    </dgm:pt>
    <dgm:pt modelId="{2B95141F-614A-4735-B1B2-BD6C4BDA8535}" type="parTrans" cxnId="{B717B25D-007D-4F5B-8A75-AE5956B276E7}">
      <dgm:prSet/>
      <dgm:spPr/>
      <dgm:t>
        <a:bodyPr/>
        <a:lstStyle/>
        <a:p>
          <a:endParaRPr lang="ru-RU" sz="1400"/>
        </a:p>
      </dgm:t>
    </dgm:pt>
    <dgm:pt modelId="{05D3858A-592F-46A6-A974-6D9CDF45428C}" type="sibTrans" cxnId="{B717B25D-007D-4F5B-8A75-AE5956B276E7}">
      <dgm:prSet/>
      <dgm:spPr/>
      <dgm:t>
        <a:bodyPr/>
        <a:lstStyle/>
        <a:p>
          <a:endParaRPr lang="ru-RU" sz="1400"/>
        </a:p>
      </dgm:t>
    </dgm:pt>
    <dgm:pt modelId="{93E0E35C-57BA-4DE5-A898-0DF8E1BBD8F2}" type="pres">
      <dgm:prSet presAssocID="{AB81CFC7-7F7A-430B-9D66-5C70F805CE2F}" presName="Name0" presStyleCnt="0">
        <dgm:presLayoutVars>
          <dgm:dir/>
          <dgm:animLvl val="lvl"/>
          <dgm:resizeHandles val="exact"/>
        </dgm:presLayoutVars>
      </dgm:prSet>
      <dgm:spPr/>
    </dgm:pt>
    <dgm:pt modelId="{034E2408-8A73-4F34-A3DB-8CEF47725136}" type="pres">
      <dgm:prSet presAssocID="{5298E931-7E4F-4339-B8F1-F10C91BAC631}" presName="Name8" presStyleCnt="0"/>
      <dgm:spPr/>
    </dgm:pt>
    <dgm:pt modelId="{B2FB8F2F-5017-4439-BB8F-7567DA477D1C}" type="pres">
      <dgm:prSet presAssocID="{5298E931-7E4F-4339-B8F1-F10C91BAC631}" presName="level" presStyleLbl="node1" presStyleIdx="0" presStyleCnt="5" custScaleX="100297" custScaleY="958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91A4A-9EDD-46F1-9E5F-CF6AF8B3085C}" type="pres">
      <dgm:prSet presAssocID="{5298E931-7E4F-4339-B8F1-F10C91BAC6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E1AD3-AB0C-4F53-BB46-53ABB3317427}" type="pres">
      <dgm:prSet presAssocID="{9B2B4D30-0396-4947-AF5C-CA310A82FD19}" presName="Name8" presStyleCnt="0"/>
      <dgm:spPr/>
    </dgm:pt>
    <dgm:pt modelId="{01C1BFD3-92E6-4F5A-964D-97D260803F5A}" type="pres">
      <dgm:prSet presAssocID="{9B2B4D30-0396-4947-AF5C-CA310A82FD19}" presName="level" presStyleLbl="node1" presStyleIdx="1" presStyleCnt="5" custScaleY="57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5079B-CBB8-413A-A495-FACC1D6DEB57}" type="pres">
      <dgm:prSet presAssocID="{9B2B4D30-0396-4947-AF5C-CA310A82FD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47738-24AF-4D02-9047-3F765940A6E2}" type="pres">
      <dgm:prSet presAssocID="{7B51D877-4E9E-4CB2-ADF3-99F1C66CAB11}" presName="Name8" presStyleCnt="0"/>
      <dgm:spPr/>
    </dgm:pt>
    <dgm:pt modelId="{B0A9EFAA-2F8D-4F51-AA41-796F207FEF1D}" type="pres">
      <dgm:prSet presAssocID="{7B51D877-4E9E-4CB2-ADF3-99F1C66CAB11}" presName="level" presStyleLbl="node1" presStyleIdx="2" presStyleCnt="5" custScaleY="55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6D67A-EED6-497C-8812-1BC583AD9292}" type="pres">
      <dgm:prSet presAssocID="{7B51D877-4E9E-4CB2-ADF3-99F1C66CAB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B2C2B-0F79-44B1-91A8-E498699554DC}" type="pres">
      <dgm:prSet presAssocID="{3207DBAC-5675-4C7E-9170-AA8B20436523}" presName="Name8" presStyleCnt="0"/>
      <dgm:spPr/>
    </dgm:pt>
    <dgm:pt modelId="{81C83E45-5F06-4A91-8CE7-D6B10E5230E7}" type="pres">
      <dgm:prSet presAssocID="{3207DBAC-5675-4C7E-9170-AA8B20436523}" presName="level" presStyleLbl="node1" presStyleIdx="3" presStyleCnt="5" custScaleY="455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0212-FE4D-4BC6-A33A-A04ACCF8269E}" type="pres">
      <dgm:prSet presAssocID="{3207DBAC-5675-4C7E-9170-AA8B204365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E5DCF-4753-42F1-A3FB-D5F9CA59837B}" type="pres">
      <dgm:prSet presAssocID="{80843F5C-8809-4951-BFA9-524995A2BFD1}" presName="Name8" presStyleCnt="0"/>
      <dgm:spPr/>
    </dgm:pt>
    <dgm:pt modelId="{58976101-F749-4DDA-B2E2-31B40F1B653C}" type="pres">
      <dgm:prSet presAssocID="{80843F5C-8809-4951-BFA9-524995A2BFD1}" presName="level" presStyleLbl="node1" presStyleIdx="4" presStyleCnt="5" custScaleY="709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5FEC7-3F14-48DC-B1BA-CBF58B23ADB6}" type="pres">
      <dgm:prSet presAssocID="{80843F5C-8809-4951-BFA9-524995A2BF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BC6945-EE1C-4DCF-96E5-A48B530B7941}" srcId="{AB81CFC7-7F7A-430B-9D66-5C70F805CE2F}" destId="{3207DBAC-5675-4C7E-9170-AA8B20436523}" srcOrd="3" destOrd="0" parTransId="{EE7A39A2-9071-4268-B095-6D265B35426D}" sibTransId="{48926BBC-2F37-4974-8FA7-B20ECA50B334}"/>
    <dgm:cxn modelId="{E2A75DA8-AAC1-4AEC-8851-75E9B9164C93}" srcId="{AB81CFC7-7F7A-430B-9D66-5C70F805CE2F}" destId="{7B51D877-4E9E-4CB2-ADF3-99F1C66CAB11}" srcOrd="2" destOrd="0" parTransId="{F4D07716-69E2-4E7D-B7DA-4A9BB2D75383}" sibTransId="{F75BFDCD-DC52-4E21-B221-30E90CE57355}"/>
    <dgm:cxn modelId="{62AF7D7F-38EE-4410-A04D-4E21CE4FE950}" type="presOf" srcId="{5298E931-7E4F-4339-B8F1-F10C91BAC631}" destId="{B2FB8F2F-5017-4439-BB8F-7567DA477D1C}" srcOrd="0" destOrd="0" presId="urn:microsoft.com/office/officeart/2005/8/layout/pyramid1"/>
    <dgm:cxn modelId="{7C88A7BF-FE30-484C-9EC4-59B26043B2BF}" type="presOf" srcId="{3207DBAC-5675-4C7E-9170-AA8B20436523}" destId="{55A20212-FE4D-4BC6-A33A-A04ACCF8269E}" srcOrd="1" destOrd="0" presId="urn:microsoft.com/office/officeart/2005/8/layout/pyramid1"/>
    <dgm:cxn modelId="{C73F5FA5-416D-4593-B096-C089341640D3}" srcId="{AB81CFC7-7F7A-430B-9D66-5C70F805CE2F}" destId="{80843F5C-8809-4951-BFA9-524995A2BFD1}" srcOrd="4" destOrd="0" parTransId="{CCE0615E-B79A-497E-BD7E-91A372B4AB0E}" sibTransId="{922F013A-EC37-4E31-9E08-B4D699E9BECD}"/>
    <dgm:cxn modelId="{EB82CD69-FAC2-41BF-9BF2-59B76F75B173}" type="presOf" srcId="{9B2B4D30-0396-4947-AF5C-CA310A82FD19}" destId="{1AA5079B-CBB8-413A-A495-FACC1D6DEB57}" srcOrd="1" destOrd="0" presId="urn:microsoft.com/office/officeart/2005/8/layout/pyramid1"/>
    <dgm:cxn modelId="{D3929BDF-2AB0-42CA-B9B5-A63F47E26449}" type="presOf" srcId="{80843F5C-8809-4951-BFA9-524995A2BFD1}" destId="{E405FEC7-3F14-48DC-B1BA-CBF58B23ADB6}" srcOrd="1" destOrd="0" presId="urn:microsoft.com/office/officeart/2005/8/layout/pyramid1"/>
    <dgm:cxn modelId="{B462AE78-3393-46F5-90B4-27079205A349}" type="presOf" srcId="{AB81CFC7-7F7A-430B-9D66-5C70F805CE2F}" destId="{93E0E35C-57BA-4DE5-A898-0DF8E1BBD8F2}" srcOrd="0" destOrd="0" presId="urn:microsoft.com/office/officeart/2005/8/layout/pyramid1"/>
    <dgm:cxn modelId="{B15F8AFE-5ADB-4E04-AE7B-1B3BA75311B9}" srcId="{AB81CFC7-7F7A-430B-9D66-5C70F805CE2F}" destId="{9B2B4D30-0396-4947-AF5C-CA310A82FD19}" srcOrd="1" destOrd="0" parTransId="{1B6DA00D-E8F6-4F8E-B575-337E345F456D}" sibTransId="{FB7B31FD-8F9B-4DB5-8A0C-248CDA94F43C}"/>
    <dgm:cxn modelId="{6A0F9F0C-0FA8-46BF-A8F3-5A5AD9530A59}" type="presOf" srcId="{3207DBAC-5675-4C7E-9170-AA8B20436523}" destId="{81C83E45-5F06-4A91-8CE7-D6B10E5230E7}" srcOrd="0" destOrd="0" presId="urn:microsoft.com/office/officeart/2005/8/layout/pyramid1"/>
    <dgm:cxn modelId="{FC9C8761-D6C5-455F-8776-B5AB8C292E31}" type="presOf" srcId="{7B51D877-4E9E-4CB2-ADF3-99F1C66CAB11}" destId="{B256D67A-EED6-497C-8812-1BC583AD9292}" srcOrd="1" destOrd="0" presId="urn:microsoft.com/office/officeart/2005/8/layout/pyramid1"/>
    <dgm:cxn modelId="{6A8357B5-2F4A-484C-B3AA-967D8C46BE3F}" type="presOf" srcId="{5298E931-7E4F-4339-B8F1-F10C91BAC631}" destId="{D4291A4A-9EDD-46F1-9E5F-CF6AF8B3085C}" srcOrd="1" destOrd="0" presId="urn:microsoft.com/office/officeart/2005/8/layout/pyramid1"/>
    <dgm:cxn modelId="{D9682382-519C-44EA-9685-2318C80853DC}" type="presOf" srcId="{9B2B4D30-0396-4947-AF5C-CA310A82FD19}" destId="{01C1BFD3-92E6-4F5A-964D-97D260803F5A}" srcOrd="0" destOrd="0" presId="urn:microsoft.com/office/officeart/2005/8/layout/pyramid1"/>
    <dgm:cxn modelId="{A8A0575F-2D45-4449-9E96-AA0B4453367C}" type="presOf" srcId="{80843F5C-8809-4951-BFA9-524995A2BFD1}" destId="{58976101-F749-4DDA-B2E2-31B40F1B653C}" srcOrd="0" destOrd="0" presId="urn:microsoft.com/office/officeart/2005/8/layout/pyramid1"/>
    <dgm:cxn modelId="{2FB66A17-BAC1-4564-9F4F-136CD82E4D0F}" type="presOf" srcId="{7B51D877-4E9E-4CB2-ADF3-99F1C66CAB11}" destId="{B0A9EFAA-2F8D-4F51-AA41-796F207FEF1D}" srcOrd="0" destOrd="0" presId="urn:microsoft.com/office/officeart/2005/8/layout/pyramid1"/>
    <dgm:cxn modelId="{B717B25D-007D-4F5B-8A75-AE5956B276E7}" srcId="{AB81CFC7-7F7A-430B-9D66-5C70F805CE2F}" destId="{5298E931-7E4F-4339-B8F1-F10C91BAC631}" srcOrd="0" destOrd="0" parTransId="{2B95141F-614A-4735-B1B2-BD6C4BDA8535}" sibTransId="{05D3858A-592F-46A6-A974-6D9CDF45428C}"/>
    <dgm:cxn modelId="{E4F72A49-0464-4A06-A883-F9A174A00BFD}" type="presParOf" srcId="{93E0E35C-57BA-4DE5-A898-0DF8E1BBD8F2}" destId="{034E2408-8A73-4F34-A3DB-8CEF47725136}" srcOrd="0" destOrd="0" presId="urn:microsoft.com/office/officeart/2005/8/layout/pyramid1"/>
    <dgm:cxn modelId="{1BAA1583-E612-41D9-A833-3E0B4EFD92EF}" type="presParOf" srcId="{034E2408-8A73-4F34-A3DB-8CEF47725136}" destId="{B2FB8F2F-5017-4439-BB8F-7567DA477D1C}" srcOrd="0" destOrd="0" presId="urn:microsoft.com/office/officeart/2005/8/layout/pyramid1"/>
    <dgm:cxn modelId="{A560D37D-D59C-4C2D-8DF5-05AA4FFEBFCA}" type="presParOf" srcId="{034E2408-8A73-4F34-A3DB-8CEF47725136}" destId="{D4291A4A-9EDD-46F1-9E5F-CF6AF8B3085C}" srcOrd="1" destOrd="0" presId="urn:microsoft.com/office/officeart/2005/8/layout/pyramid1"/>
    <dgm:cxn modelId="{AD43CD73-7B8D-423B-BAC9-EDD892B1FD62}" type="presParOf" srcId="{93E0E35C-57BA-4DE5-A898-0DF8E1BBD8F2}" destId="{B6EE1AD3-AB0C-4F53-BB46-53ABB3317427}" srcOrd="1" destOrd="0" presId="urn:microsoft.com/office/officeart/2005/8/layout/pyramid1"/>
    <dgm:cxn modelId="{7C6344DA-406C-4829-9DD2-78FFE71F906C}" type="presParOf" srcId="{B6EE1AD3-AB0C-4F53-BB46-53ABB3317427}" destId="{01C1BFD3-92E6-4F5A-964D-97D260803F5A}" srcOrd="0" destOrd="0" presId="urn:microsoft.com/office/officeart/2005/8/layout/pyramid1"/>
    <dgm:cxn modelId="{4E6F55BD-318A-4F07-8FB3-7BBFB03A1002}" type="presParOf" srcId="{B6EE1AD3-AB0C-4F53-BB46-53ABB3317427}" destId="{1AA5079B-CBB8-413A-A495-FACC1D6DEB57}" srcOrd="1" destOrd="0" presId="urn:microsoft.com/office/officeart/2005/8/layout/pyramid1"/>
    <dgm:cxn modelId="{0554E88E-D2D2-4CEF-B141-71B8298E58DE}" type="presParOf" srcId="{93E0E35C-57BA-4DE5-A898-0DF8E1BBD8F2}" destId="{57847738-24AF-4D02-9047-3F765940A6E2}" srcOrd="2" destOrd="0" presId="urn:microsoft.com/office/officeart/2005/8/layout/pyramid1"/>
    <dgm:cxn modelId="{1C202894-B71E-494E-9665-050853CED415}" type="presParOf" srcId="{57847738-24AF-4D02-9047-3F765940A6E2}" destId="{B0A9EFAA-2F8D-4F51-AA41-796F207FEF1D}" srcOrd="0" destOrd="0" presId="urn:microsoft.com/office/officeart/2005/8/layout/pyramid1"/>
    <dgm:cxn modelId="{6CA33E4A-FCCB-4C7F-B493-60FC8C72ECB8}" type="presParOf" srcId="{57847738-24AF-4D02-9047-3F765940A6E2}" destId="{B256D67A-EED6-497C-8812-1BC583AD9292}" srcOrd="1" destOrd="0" presId="urn:microsoft.com/office/officeart/2005/8/layout/pyramid1"/>
    <dgm:cxn modelId="{ED67DF32-BE9B-4CF4-AEB0-A617F21E9ADC}" type="presParOf" srcId="{93E0E35C-57BA-4DE5-A898-0DF8E1BBD8F2}" destId="{29BB2C2B-0F79-44B1-91A8-E498699554DC}" srcOrd="3" destOrd="0" presId="urn:microsoft.com/office/officeart/2005/8/layout/pyramid1"/>
    <dgm:cxn modelId="{B9E132EF-5B7D-447E-BDED-68CAE713E2B9}" type="presParOf" srcId="{29BB2C2B-0F79-44B1-91A8-E498699554DC}" destId="{81C83E45-5F06-4A91-8CE7-D6B10E5230E7}" srcOrd="0" destOrd="0" presId="urn:microsoft.com/office/officeart/2005/8/layout/pyramid1"/>
    <dgm:cxn modelId="{0F6B5498-DF6E-4444-B084-F22E9337F287}" type="presParOf" srcId="{29BB2C2B-0F79-44B1-91A8-E498699554DC}" destId="{55A20212-FE4D-4BC6-A33A-A04ACCF8269E}" srcOrd="1" destOrd="0" presId="urn:microsoft.com/office/officeart/2005/8/layout/pyramid1"/>
    <dgm:cxn modelId="{319471FF-6894-40A7-9BB2-328552B32195}" type="presParOf" srcId="{93E0E35C-57BA-4DE5-A898-0DF8E1BBD8F2}" destId="{DBCE5DCF-4753-42F1-A3FB-D5F9CA59837B}" srcOrd="4" destOrd="0" presId="urn:microsoft.com/office/officeart/2005/8/layout/pyramid1"/>
    <dgm:cxn modelId="{7A537315-4050-4FB6-AAC4-07EAC8686788}" type="presParOf" srcId="{DBCE5DCF-4753-42F1-A3FB-D5F9CA59837B}" destId="{58976101-F749-4DDA-B2E2-31B40F1B653C}" srcOrd="0" destOrd="0" presId="urn:microsoft.com/office/officeart/2005/8/layout/pyramid1"/>
    <dgm:cxn modelId="{CABE8AF3-9355-45C8-82E3-7055217CFDD0}" type="presParOf" srcId="{DBCE5DCF-4753-42F1-A3FB-D5F9CA59837B}" destId="{E405FEC7-3F14-48DC-B1BA-CBF58B23AD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B8F2F-5017-4439-BB8F-7567DA477D1C}">
      <dsp:nvSpPr>
        <dsp:cNvPr id="0" name=""/>
        <dsp:cNvSpPr/>
      </dsp:nvSpPr>
      <dsp:spPr>
        <a:xfrm>
          <a:off x="2586999" y="0"/>
          <a:ext cx="2170817" cy="686114"/>
        </a:xfrm>
        <a:prstGeom prst="trapezoid">
          <a:avLst>
            <a:gd name="adj" fmla="val 157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prstClr val="black"/>
            </a:solidFill>
            <a:latin typeface="Fregat" pitchFamily="50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prstClr val="black"/>
              </a:solidFill>
              <a:latin typeface="Fregat" pitchFamily="50" charset="0"/>
            </a:rPr>
            <a:t>Большие</a:t>
          </a:r>
          <a:r>
            <a:rPr lang="en-US" sz="1400" kern="1200" dirty="0" smtClean="0">
              <a:solidFill>
                <a:prstClr val="black"/>
              </a:solidFill>
              <a:latin typeface="Fregat" pitchFamily="50" charset="0"/>
            </a:rPr>
            <a:t> </a:t>
          </a:r>
          <a:r>
            <a:rPr lang="ru-RU" sz="1400" kern="1200" dirty="0" smtClean="0">
              <a:solidFill>
                <a:prstClr val="black"/>
              </a:solidFill>
              <a:latin typeface="Fregat" pitchFamily="50" charset="0"/>
            </a:rPr>
            <a:t>данные</a:t>
          </a:r>
          <a:endParaRPr lang="ru-RU" sz="1400" kern="1200" dirty="0">
            <a:solidFill>
              <a:prstClr val="black"/>
            </a:solidFill>
            <a:latin typeface="Fregat" pitchFamily="50" charset="0"/>
          </a:endParaRPr>
        </a:p>
      </dsp:txBody>
      <dsp:txXfrm>
        <a:off x="2586999" y="0"/>
        <a:ext cx="2170817" cy="686114"/>
      </dsp:txXfrm>
    </dsp:sp>
    <dsp:sp modelId="{01C1BFD3-92E6-4F5A-964D-97D260803F5A}">
      <dsp:nvSpPr>
        <dsp:cNvPr id="0" name=""/>
        <dsp:cNvSpPr/>
      </dsp:nvSpPr>
      <dsp:spPr>
        <a:xfrm>
          <a:off x="1936664" y="686114"/>
          <a:ext cx="3471487" cy="414351"/>
        </a:xfrm>
        <a:prstGeom prst="trapezoid">
          <a:avLst>
            <a:gd name="adj" fmla="val 157728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prstClr val="black"/>
              </a:solidFill>
              <a:latin typeface="Fregat" pitchFamily="50" charset="0"/>
            </a:rPr>
            <a:t>Квантовые технологии</a:t>
          </a:r>
          <a:endParaRPr lang="ru-RU" sz="1400" kern="1200" dirty="0">
            <a:solidFill>
              <a:prstClr val="black"/>
            </a:solidFill>
            <a:latin typeface="Fregat" pitchFamily="50" charset="0"/>
          </a:endParaRPr>
        </a:p>
      </dsp:txBody>
      <dsp:txXfrm>
        <a:off x="2544174" y="686114"/>
        <a:ext cx="2256466" cy="414351"/>
      </dsp:txXfrm>
    </dsp:sp>
    <dsp:sp modelId="{B0A9EFAA-2F8D-4F51-AA41-796F207FEF1D}">
      <dsp:nvSpPr>
        <dsp:cNvPr id="0" name=""/>
        <dsp:cNvSpPr/>
      </dsp:nvSpPr>
      <dsp:spPr>
        <a:xfrm>
          <a:off x="1314809" y="1100465"/>
          <a:ext cx="4715197" cy="394257"/>
        </a:xfrm>
        <a:prstGeom prst="trapezoid">
          <a:avLst>
            <a:gd name="adj" fmla="val 157728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prstClr val="black"/>
              </a:solidFill>
              <a:latin typeface="Fregat" pitchFamily="50" charset="0"/>
            </a:rPr>
            <a:t>Искусственный интеллект</a:t>
          </a:r>
          <a:endParaRPr lang="ru-RU" sz="1400" kern="1200" dirty="0">
            <a:solidFill>
              <a:prstClr val="black"/>
            </a:solidFill>
            <a:latin typeface="Fregat" pitchFamily="50" charset="0"/>
          </a:endParaRPr>
        </a:p>
      </dsp:txBody>
      <dsp:txXfrm>
        <a:off x="2139968" y="1100465"/>
        <a:ext cx="3064878" cy="394257"/>
      </dsp:txXfrm>
    </dsp:sp>
    <dsp:sp modelId="{81C83E45-5F06-4A91-8CE7-D6B10E5230E7}">
      <dsp:nvSpPr>
        <dsp:cNvPr id="0" name=""/>
        <dsp:cNvSpPr/>
      </dsp:nvSpPr>
      <dsp:spPr>
        <a:xfrm>
          <a:off x="800962" y="1494723"/>
          <a:ext cx="5742891" cy="325780"/>
        </a:xfrm>
        <a:prstGeom prst="trapezoid">
          <a:avLst>
            <a:gd name="adj" fmla="val 157728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prstClr val="black"/>
              </a:solidFill>
              <a:latin typeface="Fregat" pitchFamily="50" charset="0"/>
            </a:rPr>
            <a:t>Технологии беспроводной связи</a:t>
          </a:r>
          <a:endParaRPr lang="ru-RU" sz="1400" kern="1200" dirty="0">
            <a:solidFill>
              <a:prstClr val="black"/>
            </a:solidFill>
            <a:latin typeface="Fregat" pitchFamily="50" charset="0"/>
          </a:endParaRPr>
        </a:p>
      </dsp:txBody>
      <dsp:txXfrm>
        <a:off x="1805968" y="1494723"/>
        <a:ext cx="3732879" cy="325780"/>
      </dsp:txXfrm>
    </dsp:sp>
    <dsp:sp modelId="{58976101-F749-4DDA-B2E2-31B40F1B653C}">
      <dsp:nvSpPr>
        <dsp:cNvPr id="0" name=""/>
        <dsp:cNvSpPr/>
      </dsp:nvSpPr>
      <dsp:spPr>
        <a:xfrm>
          <a:off x="0" y="1820503"/>
          <a:ext cx="7344816" cy="507812"/>
        </a:xfrm>
        <a:prstGeom prst="trapezoid">
          <a:avLst>
            <a:gd name="adj" fmla="val 15772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prstClr val="black"/>
              </a:solidFill>
              <a:latin typeface="Fregat" pitchFamily="50" charset="0"/>
            </a:rPr>
            <a:t>Нейротехнологии, технологии виртуальной                           и дополненной реальностей</a:t>
          </a:r>
          <a:endParaRPr lang="ru-RU" sz="1400" kern="1200" dirty="0">
            <a:solidFill>
              <a:prstClr val="black"/>
            </a:solidFill>
            <a:latin typeface="Fregat" pitchFamily="50" charset="0"/>
          </a:endParaRPr>
        </a:p>
      </dsp:txBody>
      <dsp:txXfrm>
        <a:off x="1285342" y="1820503"/>
        <a:ext cx="4774130" cy="50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3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64" y="4365104"/>
            <a:ext cx="2960174" cy="24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38" y="4365104"/>
            <a:ext cx="3055163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thebutterflytechnique.com/wp-content/uploads/2012/11/canstockphoto18139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5"/>
            <a:ext cx="312866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smartbs.pro/images/equipment/VK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64" y="0"/>
            <a:ext cx="3055162" cy="21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95" y="2147236"/>
            <a:ext cx="3061501" cy="22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095964" cy="4365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chemeClr val="tx1"/>
                </a:solidFill>
                <a:latin typeface="Fregat" pitchFamily="50" charset="0"/>
                <a:ea typeface="Times New Roman"/>
                <a:cs typeface="Times New Roman"/>
              </a:rPr>
              <a:t>ИНФОРМАЦИОННОЕ ОБЩЕСТВО: ОБРАЗОВАТЕЛЬНЫЙ КОНТЕКСТ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chemeClr val="tx1"/>
              </a:solidFill>
              <a:latin typeface="Fregat" pitchFamily="50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Fregat" pitchFamily="50" charset="0"/>
                <a:ea typeface="Times New Roman"/>
                <a:cs typeface="Times New Roman"/>
              </a:rPr>
              <a:t>Козлов Александр Сергеевич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Fregat" pitchFamily="50" charset="0"/>
                <a:ea typeface="Times New Roman"/>
                <a:cs typeface="Times New Roman"/>
              </a:rPr>
              <a:t>Министр информационных технологий и связи Челябинской области</a:t>
            </a:r>
            <a:endParaRPr lang="ru-RU" sz="1400" dirty="0">
              <a:solidFill>
                <a:srgbClr val="0070C0"/>
              </a:solidFill>
              <a:latin typeface="Fregat" pitchFamily="50" charset="0"/>
              <a:ea typeface="Times New Roman"/>
              <a:cs typeface="Times New Roman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55794" y="2276872"/>
            <a:ext cx="338437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schneidersladen.de/media/catalog/product/cache/1/image/9df78eab33525d08d6e5fb8d27136e95/a/n/antenn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4" y="548680"/>
            <a:ext cx="2848598" cy="63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31314" y="620688"/>
            <a:ext cx="2848598" cy="595116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clipart-library.com/images/8ixrBR5bT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5144"/>
            <a:ext cx="511917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penclipart.org/image/2400px/svg_to_png/169520/cybergedeon-skyline-landscap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02" y="5445224"/>
            <a:ext cx="197867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openclipart.org/image/2400px/svg_to_png/169520/cybergedeon-skyline-landscap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8622" y="5605830"/>
            <a:ext cx="1895376" cy="11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9892" y="400118"/>
            <a:ext cx="77241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prstClr val="black"/>
                </a:solidFill>
                <a:latin typeface="Fregat" pitchFamily="50" charset="0"/>
                <a:ea typeface="Times New Roman"/>
                <a:cs typeface="Times New Roman"/>
              </a:rPr>
              <a:t>ИНФОРМАЦИОННОЕ ОБЩЕСТВО НА ЮЖНОМ УРАЛЕ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16833" y="6285702"/>
            <a:ext cx="2527166" cy="572298"/>
          </a:xfrm>
          <a:prstGeom prst="rect">
            <a:avLst/>
          </a:prstGeom>
          <a:solidFill>
            <a:srgbClr val="265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3737" y="337832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79,8%</a:t>
            </a:r>
            <a:endParaRPr lang="ru-RU" sz="2400" b="1" dirty="0">
              <a:solidFill>
                <a:srgbClr val="C00000"/>
              </a:solidFill>
              <a:latin typeface="Fregat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335699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egat" pitchFamily="50" charset="0"/>
              </a:rPr>
              <a:t>ГОРОЖАН ИМЕЮТ ДОСТУП К СЕТИ ИНТЕРНЕТ (В 2008 ГОДУ - 70%)</a:t>
            </a:r>
            <a:endParaRPr lang="ru-RU" sz="1400" dirty="0">
              <a:latin typeface="Fregat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737" y="40177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73,8%</a:t>
            </a:r>
            <a:endParaRPr lang="ru-RU" sz="2400" b="1" dirty="0">
              <a:solidFill>
                <a:srgbClr val="C00000"/>
              </a:solidFill>
              <a:latin typeface="Fregat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399261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egat" pitchFamily="50" charset="0"/>
              </a:rPr>
              <a:t>СЕЛЬЧАН ИМЕЮТ ДОСТУП К СЕТИ </a:t>
            </a:r>
            <a:r>
              <a:rPr lang="ru-RU" sz="1400" dirty="0">
                <a:latin typeface="Fregat" pitchFamily="50" charset="0"/>
              </a:rPr>
              <a:t>ИНТЕРНЕТ (В 2008 ГОДУ - </a:t>
            </a:r>
            <a:r>
              <a:rPr lang="ru-RU" sz="1400" dirty="0" smtClean="0">
                <a:latin typeface="Fregat" pitchFamily="50" charset="0"/>
              </a:rPr>
              <a:t>30</a:t>
            </a:r>
            <a:r>
              <a:rPr lang="ru-RU" sz="1400" dirty="0">
                <a:latin typeface="Fregat" pitchFamily="50" charset="0"/>
              </a:rPr>
              <a:t>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631" y="254531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78,7%</a:t>
            </a:r>
            <a:endParaRPr lang="ru-RU" sz="2400" b="1" dirty="0">
              <a:solidFill>
                <a:srgbClr val="C00000"/>
              </a:solidFill>
              <a:latin typeface="Fregat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2514537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egat" pitchFamily="50" charset="0"/>
              </a:rPr>
              <a:t>ДОМОХОЗЯЙСТВ ИМЕЮТ ДОСТУП               К СЕТИ ИНТЕРНЕТ                                 (В 2008 ГОДУ – 48%)</a:t>
            </a:r>
            <a:endParaRPr lang="ru-RU" sz="1400" dirty="0">
              <a:latin typeface="Fregat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4934" y="254080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92%</a:t>
            </a:r>
            <a:endParaRPr lang="ru-RU" sz="2400" b="1" dirty="0">
              <a:solidFill>
                <a:srgbClr val="C00000"/>
              </a:solidFill>
              <a:latin typeface="Fregat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4405" y="2299092"/>
            <a:ext cx="416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egat" pitchFamily="50" charset="0"/>
              </a:rPr>
              <a:t>ТЕРРИТОРИИ ЧЕЛЯБИНСКОЙ ОБЛАСТИ,                 НА КОТОРОЙ ПРОЖИВАЕТ 97% НАСЕЛЕНИЯ, ПОКРЫТО СЕТЯМИ МОБИЛЬНОЙ СВЯЗИ                 (</a:t>
            </a:r>
            <a:r>
              <a:rPr lang="ru-RU" sz="1400" dirty="0">
                <a:latin typeface="Fregat" pitchFamily="50" charset="0"/>
              </a:rPr>
              <a:t>В 2008 ГОДУ - 78%) </a:t>
            </a:r>
          </a:p>
        </p:txBody>
      </p:sp>
      <p:pic>
        <p:nvPicPr>
          <p:cNvPr id="2062" name="Picture 14" descr="http://clipground.com/images/8cell-clipart-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32" y="4306652"/>
            <a:ext cx="419203" cy="7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lipground.com/images/8cell-clipart-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32" y="4446472"/>
            <a:ext cx="419203" cy="7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594405" y="4221088"/>
            <a:ext cx="3549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egat" pitchFamily="50" charset="0"/>
              </a:rPr>
              <a:t>2 АБОНЕНТСКИХ НОМЕРА МОБИЛЬНОЙ СВЯЗИ ПРИХОДИТСЯ В СРЕДНЕМ НА 1 ЧЕЛ. </a:t>
            </a:r>
            <a:r>
              <a:rPr lang="ru-RU" sz="1400" dirty="0">
                <a:latin typeface="Fregat" pitchFamily="50" charset="0"/>
              </a:rPr>
              <a:t>(В 2008 </a:t>
            </a:r>
            <a:r>
              <a:rPr lang="ru-RU" sz="1400" dirty="0" smtClean="0">
                <a:latin typeface="Fregat" pitchFamily="50" charset="0"/>
              </a:rPr>
              <a:t>ГОДУ НА </a:t>
            </a:r>
            <a:r>
              <a:rPr lang="ru-RU" sz="1400" dirty="0">
                <a:latin typeface="Fregat" pitchFamily="50" charset="0"/>
              </a:rPr>
              <a:t>1 ЖИТЕЛЯ ПРИХОДИЛОСЬ В СРЕДНЕМ 1,2 СИМ-КАРТЫ)</a:t>
            </a:r>
          </a:p>
          <a:p>
            <a:endParaRPr lang="ru-RU" sz="1400" dirty="0">
              <a:latin typeface="Fregat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94934" y="338777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48%</a:t>
            </a:r>
            <a:endParaRPr lang="ru-RU" sz="2400" b="1" dirty="0">
              <a:solidFill>
                <a:srgbClr val="C00000"/>
              </a:solidFill>
              <a:latin typeface="Fregat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94406" y="3356992"/>
            <a:ext cx="3580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egat" pitchFamily="50" charset="0"/>
              </a:rPr>
              <a:t>АБОНЕНТОВ ИСПОЛЬЗУЕТ </a:t>
            </a:r>
            <a:r>
              <a:rPr lang="en-US" sz="1400" dirty="0" smtClean="0">
                <a:latin typeface="Fregat" pitchFamily="50" charset="0"/>
              </a:rPr>
              <a:t>3G </a:t>
            </a:r>
            <a:r>
              <a:rPr lang="ru-RU" sz="1400" dirty="0" smtClean="0">
                <a:latin typeface="Fregat" pitchFamily="50" charset="0"/>
              </a:rPr>
              <a:t>И 4</a:t>
            </a:r>
            <a:r>
              <a:rPr lang="en-US" sz="1400" dirty="0" smtClean="0">
                <a:latin typeface="Fregat" pitchFamily="50" charset="0"/>
              </a:rPr>
              <a:t>G</a:t>
            </a:r>
            <a:r>
              <a:rPr lang="ru-RU" sz="1400" dirty="0" smtClean="0">
                <a:latin typeface="Fregat" pitchFamily="50" charset="0"/>
              </a:rPr>
              <a:t> ДЛЯ ДОСТУПА К СЕТИ </a:t>
            </a:r>
            <a:r>
              <a:rPr lang="ru-RU" sz="1400" dirty="0">
                <a:latin typeface="Fregat" pitchFamily="50" charset="0"/>
              </a:rPr>
              <a:t>ИНТЕРНЕТ (В 2008 ГОДУ: 3G - 25% И 4G - 0%)</a:t>
            </a:r>
          </a:p>
          <a:p>
            <a:endParaRPr lang="ru-RU" sz="1400" dirty="0">
              <a:latin typeface="Fregat" pitchFamily="50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9" y="95928"/>
            <a:ext cx="1100824" cy="110082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0798" y="1412776"/>
            <a:ext cx="8611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egat" pitchFamily="50" charset="0"/>
              </a:rPr>
              <a:t>ИНФОРМАЦИОННОЕ ОБЩЕСТВО </a:t>
            </a:r>
            <a:r>
              <a:rPr lang="ru-RU" sz="1600" dirty="0" smtClean="0">
                <a:latin typeface="Fregat" pitchFamily="50" charset="0"/>
              </a:rPr>
              <a:t>- ЭТО ОБЩЕСТВО, ОСНОВОЙ РАЗВИТИЯ КОТОРОГО СТАНОВИТСЯ НЕ МАТЕРИАЛЬНОЕ ПРОИЗВОДСТВО, А ПРОИЗВОДСТВО ЗНАНИЙ И ИНФОРМАЦИИ НА БАЗЕ ПЕРЕДОВОЙ ИНФОРМАЦИОННОЙ ТЕХНОЛОГИИ</a:t>
            </a:r>
            <a:endParaRPr lang="ru-RU" sz="1600" dirty="0">
              <a:latin typeface="Fregat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3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4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Fregat" pitchFamily="50" charset="0"/>
                <a:ea typeface="Times New Roman"/>
                <a:cs typeface="Times New Roman"/>
              </a:rPr>
              <a:t>ХОД РЕАЛИЗАЦИИ ПРОГРАММЫ 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Fregat" pitchFamily="50" charset="0"/>
                <a:ea typeface="Times New Roman"/>
                <a:cs typeface="Times New Roman"/>
              </a:rPr>
              <a:t>«УСТРАНЕНИЕ ЦИФРОВОГО НЕРАВЕНСТВА»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65913"/>
              </p:ext>
            </p:extLst>
          </p:nvPr>
        </p:nvGraphicFramePr>
        <p:xfrm>
          <a:off x="128213" y="4671539"/>
          <a:ext cx="89082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  <a:gridCol w="287364"/>
              </a:tblGrid>
              <a:tr h="216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авая круглая скобка 6"/>
          <p:cNvSpPr/>
          <p:nvPr/>
        </p:nvSpPr>
        <p:spPr>
          <a:xfrm rot="16200000">
            <a:off x="639924" y="3997411"/>
            <a:ext cx="108000" cy="1131420"/>
          </a:xfrm>
          <a:prstGeom prst="rightBracke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5400000" flipV="1">
            <a:off x="3232201" y="3129078"/>
            <a:ext cx="108002" cy="4032444"/>
          </a:xfrm>
          <a:prstGeom prst="rightBracke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круглая скобка 11"/>
          <p:cNvSpPr/>
          <p:nvPr/>
        </p:nvSpPr>
        <p:spPr>
          <a:xfrm rot="16200000">
            <a:off x="7115461" y="2696084"/>
            <a:ext cx="108000" cy="3734074"/>
          </a:xfrm>
          <a:prstGeom prst="rightBracke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1875" y="4705399"/>
            <a:ext cx="864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ГОТОВО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71464" y="4698704"/>
            <a:ext cx="403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БУДЕТ ЗАВЕРШЕНО В 2017 ГОДУ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4692009"/>
            <a:ext cx="3625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ПЛАНИРУЕТСЯ ЗАВЕРШИТЬ В 2018 ГОДУ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3555013"/>
            <a:ext cx="258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БРЕДИНСКИЙ МР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НЯЗЕПЕТРОВСКИЙ МР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УЙСКИЙ МР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ЧЕСМЕНСКИЙ МР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38418" y="5223971"/>
            <a:ext cx="28803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АГАПОВСКИЙ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ВАРНЕНСКИЙ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КАРТАЛИНСКИЙ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КАСЛИНСКИЙ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КАТАВ-ИВАНОВСКИЙ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КИЗИЛЬСКИЙ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НАГАЙБАКСКИЙ МР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06270" y="1616020"/>
            <a:ext cx="28803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АРГАЯШСКИЙ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ВЕРХНЕУРАЛЬСКИЙ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ЕМАНЖЕЛИНСКИЙ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ЕТКУЛЬСКИЙ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ЗЛАТОУСТОВСКИЙ ГО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КОРКИНСКИЙ МР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КРАСНОАРМЕЙСКИЙ МР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КЫШТЫМСКИЙ ГО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КОПЕЙСКИЙ ГО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КУНАШАКСКИЙ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МР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МИАССКИЙ ГО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СОСНОВСКИЙ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МР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СНЕЖИНСКИЙ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ГО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28390" y="5223971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ОКТЯБРЬСКИЙ МР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ПЛАСТОВСКИЙ МР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САТКИНСКИЙ МР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ТРОИЦКИЙ МР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УВЕЛЬСКИЙ МР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УСТЬ-КАТАВСКИЙ ГО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ЧЕБАРКУЛЬСКИЙ МР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48672" y="5284365"/>
            <a:ext cx="3131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НЕОБХОДИМО ПОДКЛЮЧИТЬ                 К НОВЫМ КАНАЛАМ СВЯЗИ ШКОЛЫ, ДЕТСКИЕ САДЫ, ФАПы</a:t>
            </a:r>
          </a:p>
          <a:p>
            <a:pPr lvl="0"/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НЕОБХОДИМО ОБНОВИТЬ ТЕХНИКУ В КОМПЬЮТЕРНЫХ КЛАССАХ В ШКОЛАХ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4073" y="5426060"/>
            <a:ext cx="30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egat" pitchFamily="50" charset="0"/>
              </a:rPr>
              <a:t>1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4073" y="6146140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egat" pitchFamily="50" charset="0"/>
              </a:rPr>
              <a:t>2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icon-icons.com/icons2/658/PNG/128/Eco_Village_icon-icons.com_60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2" y="125997"/>
            <a:ext cx="1079391" cy="10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1781" y="2199347"/>
            <a:ext cx="1306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90 000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90802" y="1463931"/>
            <a:ext cx="3729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НАСЕЛЕННЫХ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ПУНКТОВ С НАСЕЛЕНИЕМ               ОТ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250 ДО 500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ЧЕЛ. (87 ПОДКЛЮЧЕНО)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0802" y="2060848"/>
            <a:ext cx="3729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ЖИТЕЛЕЙ МНП ПОЛУЧАТ БЕСПЛАТНЫЙ ДОСТУП К СЕТИ ИНТЕРНЕТ (33000 ЧЕЛ. ПОЛУЧИЛИ ВЫХОД В СЕТЬ)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03293" y="1489192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Fregat" pitchFamily="50" charset="0"/>
              </a:rPr>
              <a:t>258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90802" y="2852936"/>
            <a:ext cx="3729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ВОЛОКОННО-ОПТИЧЕСКИХ ЛИНИЙ СВЯЗИ (</a:t>
            </a:r>
            <a:r>
              <a:rPr lang="ru-RU" sz="1400" dirty="0" smtClean="0">
                <a:latin typeface="Fregat" pitchFamily="50" charset="0"/>
              </a:rPr>
              <a:t>ПОСТРОЕНО 1500 КМ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)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252" y="2883714"/>
            <a:ext cx="1434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3600 </a:t>
            </a:r>
            <a:r>
              <a:rPr lang="ru-RU" sz="2200" b="1" dirty="0" smtClean="0">
                <a:solidFill>
                  <a:srgbClr val="C00000"/>
                </a:solidFill>
                <a:latin typeface="Fregat" pitchFamily="50" charset="0"/>
              </a:rPr>
              <a:t>КМ</a:t>
            </a:r>
            <a:endParaRPr lang="ru-RU" sz="2200" b="1" dirty="0">
              <a:solidFill>
                <a:srgbClr val="C00000"/>
              </a:solidFill>
              <a:latin typeface="Fregat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392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1463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Fregat" pitchFamily="50" charset="0"/>
                <a:ea typeface="Times New Roman"/>
                <a:cs typeface="Times New Roman"/>
              </a:rPr>
              <a:t>ПРЕДОСТАВЛЕНИЕ ГОСУСЛУГ В ЭЛЕКТРОННОЙ ФОРМЕ</a:t>
            </a:r>
            <a:endParaRPr lang="ru-RU" sz="2800" dirty="0"/>
          </a:p>
        </p:txBody>
      </p:sp>
      <p:pic>
        <p:nvPicPr>
          <p:cNvPr id="4098" name="Picture 2" descr="https://yt3.ggpht.com/-fnA5XN1c1zs/AAAAAAAAAAI/AAAAAAAAAAA/tL5sXmNcHhM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5" y="124517"/>
            <a:ext cx="1008000" cy="1008000"/>
          </a:xfrm>
          <a:prstGeom prst="ellipse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4.downloader.disk.yandex.ru/preview/38bb98f7ff6df36e32cab34bfa0f376fa4a20ecabaae871471380f26fb022b31/inf/DuseOon4YOFEWIMbVAl--3XtnMpJBTjnaXXRiZ-OjghKaclKqabk0oNGLkvHA7gr7OTK4pTG0uRlvqcW3C4a6Q%3D%3D?uid=0&amp;filename=%D0%92%D1%8B%D0%BF%D0%B8%D1%81%D0%BA%D0%B0%20%D0%9F%D0%A4%D0%A0.jpg&amp;disposition=inline&amp;hash=&amp;limit=0&amp;content_type=image%2Fjpeg&amp;tknv=v2&amp;size=1280x8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71946"/>
            <a:ext cx="3458846" cy="22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1.downloader.disk.yandex.ru/preview/81452049083cc585bc7a4228ba7804c34cdf3256dde2962f40230bfbdeb217d4/inf/DuseOon4YOFEWIMbVAl--yzeBqXWtJ0rdoPRE75sOcgn3qbfRG4ZGzzqmVCN5rkKHLvK95spq8xYfxQrcEmMMQ%3D%3D?uid=0&amp;filename=%D0%94%D0%B5%D1%82%D1%81%D0%BA%D0%B8%D0%B9%20%D1%81%D0%B0%D0%B4.jpg&amp;disposition=inline&amp;hash=&amp;limit=0&amp;content_type=image%2Fjpeg&amp;tknv=v2&amp;size=1280x8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71946"/>
            <a:ext cx="3131840" cy="22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3.downloader.disk.yandex.ru/preview/875474cafad523d6850c7e10a0b23f7e5caac17efcfd8e693a78e4de8582209c/inf/DuseOon4YOFEWIMbVAl----uNay6EBUmGgLqh-znZW-joo-JmZ-uLs7hP5tdSJbTHUHrS4naPjy9h1s6vgqmRw%3D%3D?uid=0&amp;filename=%D0%A8%D1%82%D1%80%D0%B0%D1%84%D1%8B_%D0%B7%D0%B0%D0%B4%D0%BE%D0%BB%D0%B6%D0%B5%D0%BD%D0%BD%D0%BE%D1%81%D1%82%D0%B8_%D0%BF%D1%80%D0%B8%D0%BB%D0%BE%D0%B6%D0%B5%D0%BD%D0%B8%D0%B5.jpg&amp;disposition=inline&amp;hash=&amp;limit=0&amp;content_type=image%2Fjpeg&amp;tknv=v2&amp;size=1280x8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1946"/>
            <a:ext cx="3275857" cy="22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09912" y="1281764"/>
            <a:ext cx="143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1,3 МЛН.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85396" y="1250986"/>
            <a:ext cx="334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ЮЖНОУРАЛЬЦЕВ ЗАРЕГИСТРИРОВАНЫ НА ЕДИНОМ ПОРТАЛЕ ГОСУСЛУГ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77481" y="1239550"/>
            <a:ext cx="143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55,4%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09932" y="1208772"/>
            <a:ext cx="334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ЮЖНОУРАЛЬЦЕВ ПОЛЬЗУЮТСЯ ЭЛЕКТРОННЫМИ УСЛУГАМИ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0506" y="1862533"/>
            <a:ext cx="7163068" cy="2580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Получение/замена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водительских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прав</a:t>
            </a: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Регистрация транспорта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Регистрация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брака </a:t>
            </a: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Регистрация расторжения брака</a:t>
            </a: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Получение загранпаспорта старого и нового образца</a:t>
            </a: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Получение/замена паспорта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гражданина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России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Получение удостоверения частного охранника</a:t>
            </a: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Выдача (замена) удостоверений тракториста - машиниста (тракториста) </a:t>
            </a:r>
            <a:endParaRPr lang="ru-RU" sz="1400" dirty="0" smtClean="0">
              <a:solidFill>
                <a:prstClr val="black"/>
              </a:solidFill>
              <a:latin typeface="Fregat" pitchFamily="50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Регистрация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тракторов, самоходных дорожно-строительных и иных машин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                     и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прицепов к ним, а также выдача на них государственных регистрационных знаков </a:t>
            </a:r>
            <a:endParaRPr lang="ru-RU" sz="1400" dirty="0" smtClean="0">
              <a:solidFill>
                <a:prstClr val="black"/>
              </a:solidFill>
              <a:latin typeface="Fregat" pitchFamily="50" charset="0"/>
            </a:endParaRPr>
          </a:p>
          <a:p>
            <a:pPr marL="285750" indent="-28575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Техосмотр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самоходных машин и других видов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техники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48874" y="2132856"/>
            <a:ext cx="1265744" cy="1584176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Fregat" pitchFamily="50" charset="0"/>
              </a:rPr>
              <a:t>- 30%</a:t>
            </a:r>
            <a:endParaRPr lang="ru-RU" b="1" dirty="0">
              <a:solidFill>
                <a:schemeClr val="tx1"/>
              </a:solidFill>
              <a:latin typeface="Fregat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77481" y="1999872"/>
            <a:ext cx="143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319 510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9931" y="1753652"/>
            <a:ext cx="2734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ЗАЯВЛЕНИЙ ПОДАНО ЧЕРЕЗ                     ПОРТАЛ ГОСУСЛУГ В </a:t>
            </a:r>
            <a:r>
              <a:rPr lang="ru-RU" sz="1400" dirty="0">
                <a:solidFill>
                  <a:prstClr val="black"/>
                </a:solidFill>
                <a:latin typeface="Fregat" pitchFamily="50" charset="0"/>
              </a:rPr>
              <a:t>2017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ГОДУ (ПО ИТОГАМ 2016 ГОДА ПОДАНО 270960 ЗАЯВЛЕНИЙ)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3"/>
            <a:ext cx="914400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1463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Fregat" pitchFamily="50" charset="0"/>
                <a:ea typeface="Times New Roman"/>
                <a:cs typeface="Times New Roman"/>
              </a:rPr>
              <a:t>ПРЕДОСТАВЛЕНИЕ ГОСУСЛУГ В ЭЛЕКТРОННОЙ ФОРМЕ</a:t>
            </a:r>
            <a:endParaRPr lang="ru-RU" sz="2800" dirty="0"/>
          </a:p>
        </p:txBody>
      </p:sp>
      <p:pic>
        <p:nvPicPr>
          <p:cNvPr id="4098" name="Picture 2" descr="https://yt3.ggpht.com/-fnA5XN1c1zs/AAAAAAAAAAI/AAAAAAAAAAA/tL5sXmNcHhM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5" y="124517"/>
            <a:ext cx="1008000" cy="1008000"/>
          </a:xfrm>
          <a:prstGeom prst="ellipse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6398"/>
            <a:ext cx="4161183" cy="522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4725144"/>
            <a:ext cx="1306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566 813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158560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УЧАЩИХСЯ ВОСПОЛЬЗОВАЛИСЬ ЭЛЕКТРОННЫМ ДНЕВНИКОМ                В 2017 ГОДУ (85%)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99695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28 640</a:t>
            </a:r>
            <a:endParaRPr lang="ru-RU" sz="1400" dirty="0" smtClean="0">
              <a:latin typeface="Fregat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3458616"/>
            <a:ext cx="2610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ЗАЯВЛЕНИЙ НА ЗАЧИСЛЕНИЕ                           В 1 КЛАССЫ ПОДАНО ЧЕРЕЗ ОБРАЗОВАТЕЛЬНЫЙ ПОРТАЛ </a:t>
            </a:r>
            <a:r>
              <a:rPr lang="en-US" sz="1400" dirty="0" smtClean="0">
                <a:solidFill>
                  <a:prstClr val="black"/>
                </a:solidFill>
                <a:latin typeface="Fregat" pitchFamily="50" charset="0"/>
              </a:rPr>
              <a:t>ES.SGO.RKC-74.RU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*</a:t>
            </a:r>
          </a:p>
          <a:p>
            <a:endParaRPr lang="ru-RU" sz="8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51178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33 000</a:t>
            </a:r>
            <a:endParaRPr lang="ru-RU" sz="1400" dirty="0" smtClean="0">
              <a:latin typeface="Fregat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961837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ЗАЯВЛЕНИЙ НА ЗАЧИСЛЕНИЕ                           В ДЕТСКИЕ САДЫ ПОДАНО                           В ЭЛЕКТРОННОМ ВИДЕ                   (4 960 - ЧЕРЕЗ ЕПГУ)</a:t>
            </a:r>
          </a:p>
        </p:txBody>
      </p:sp>
      <p:pic>
        <p:nvPicPr>
          <p:cNvPr id="1028" name="Picture 4" descr="https://1.downloader.disk.yandex.ru/preview/81452049083cc585bc7a4228ba7804c34cdf3256dde2962f40230bfbdeb217d4/inf/DuseOon4YOFEWIMbVAl--yzeBqXWtJ0rdoPRE75sOcgn3qbfRG4ZGzzqmVCN5rkKHLvK95spq8xYfxQrcEmMMQ%3D%3D?uid=0&amp;filename=%D0%94%D0%B5%D1%82%D1%81%D0%BA%D0%B8%D0%B9%20%D1%81%D0%B0%D0%B4.jpg&amp;disposition=inline&amp;hash=&amp;limit=0&amp;content_type=image%2Fjpeg&amp;tknv=v2&amp;size=1243x5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4" y="1496398"/>
            <a:ext cx="1933844" cy="14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kaliningrad.ru/upload/iblock/9ca/pervoklash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4" y="3140968"/>
            <a:ext cx="194592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016" y="6240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i="1" dirty="0">
                <a:solidFill>
                  <a:prstClr val="black"/>
                </a:solidFill>
                <a:latin typeface="Fregat" pitchFamily="50" charset="0"/>
              </a:rPr>
              <a:t>* - с февраля 2018 года портал будет работать только через ЕСИА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://uz24.uz/userfiles/images/elektronny%20dnevnik%281%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4" y="4725144"/>
            <a:ext cx="1933843" cy="12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"/>
            <a:ext cx="9163001" cy="686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4614" y="270187"/>
            <a:ext cx="7721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Fregat" pitchFamily="50" charset="0"/>
                <a:cs typeface="Times New Roman"/>
              </a:rPr>
              <a:t>АВТОМАТИЗАЦИЯ ОБРАЗОВАТЕЛЬНОЙ ДЕЯТЕЛЬНОСТИ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211485" y="1512660"/>
            <a:ext cx="3797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Fregat" pitchFamily="50" charset="0"/>
                <a:cs typeface="Times New Roman"/>
              </a:rPr>
              <a:t>СИСТЕМА УЧЕТА КОНТИНГЕНТА ОБУЧАЮЩИХСЯ – РЕГИОНАЛЬНЫЙ СЕГМЕНТ</a:t>
            </a:r>
            <a:endParaRPr lang="ru-RU" dirty="0"/>
          </a:p>
        </p:txBody>
      </p:sp>
      <p:pic>
        <p:nvPicPr>
          <p:cNvPr id="45" name="Picture 4" descr="http://clever-psy.com/wp-content/uploads/2015/09/Motivation-sm-e144397707646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979761" cy="97976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081709" y="1607841"/>
            <a:ext cx="3725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Fregat" pitchFamily="50" charset="0"/>
                <a:cs typeface="Times New Roman"/>
              </a:rPr>
              <a:t>АИС «ОБРАЗОВАНИЕ ЧЕЛЯБИНСКОЙ ОБЛАСТИ»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" y="189730"/>
            <a:ext cx="1115020" cy="111502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30" y="1411139"/>
            <a:ext cx="1024851" cy="102485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Объект 2"/>
          <p:cNvSpPr txBox="1">
            <a:spLocks/>
          </p:cNvSpPr>
          <p:nvPr/>
        </p:nvSpPr>
        <p:spPr>
          <a:xfrm>
            <a:off x="4976335" y="2535734"/>
            <a:ext cx="4129710" cy="95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Приказ Министерства и науки Челябинской области от 28.07.2016 г. № 01/2445</a:t>
            </a:r>
            <a:endParaRPr lang="ru-RU" sz="16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60032" y="3190904"/>
            <a:ext cx="143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666 936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30137" y="3589734"/>
            <a:ext cx="3346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ОБУЧАЮЩИХСЯ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153717" y="3190903"/>
            <a:ext cx="143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2 859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39713" y="3589733"/>
            <a:ext cx="3346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ОРГАНИЗАЦИЙ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030137" y="4012609"/>
            <a:ext cx="41297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Fregat" pitchFamily="50" charset="0"/>
              </a:rPr>
              <a:t>Функции АИС </a:t>
            </a:r>
            <a:r>
              <a:rPr lang="ru-RU" sz="1600" b="1" dirty="0">
                <a:solidFill>
                  <a:prstClr val="black"/>
                </a:solidFill>
                <a:latin typeface="Fregat" pitchFamily="50" charset="0"/>
              </a:rPr>
              <a:t>«Образование</a:t>
            </a:r>
            <a:r>
              <a:rPr lang="ru-RU" sz="1600" b="1" dirty="0" smtClean="0">
                <a:solidFill>
                  <a:prstClr val="black"/>
                </a:solidFill>
                <a:latin typeface="Fregat" pitchFamily="50" charset="0"/>
              </a:rPr>
              <a:t>»:</a:t>
            </a:r>
          </a:p>
          <a:p>
            <a:endParaRPr lang="ru-RU" sz="600" dirty="0">
              <a:solidFill>
                <a:prstClr val="black"/>
              </a:solidFill>
              <a:latin typeface="Fregat" pitchFamily="50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Автоматизированный мониторинг                   и </a:t>
            </a:r>
            <a:r>
              <a:rPr lang="ru-RU" sz="1600" dirty="0">
                <a:solidFill>
                  <a:prstClr val="black"/>
                </a:solidFill>
                <a:latin typeface="Fregat" pitchFamily="50" charset="0"/>
              </a:rPr>
              <a:t>управление образовательной деятельностью образовательных организаций;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Предоставление госуслуг </a:t>
            </a:r>
            <a:r>
              <a:rPr lang="ru-RU" sz="1600" dirty="0">
                <a:solidFill>
                  <a:prstClr val="black"/>
                </a:solidFill>
                <a:latin typeface="Fregat" pitchFamily="50" charset="0"/>
              </a:rPr>
              <a:t>в электронной форме;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Формирование региональной системы                                оценки </a:t>
            </a:r>
            <a:r>
              <a:rPr lang="ru-RU" sz="1600" dirty="0">
                <a:solidFill>
                  <a:prstClr val="black"/>
                </a:solidFill>
                <a:latin typeface="Fregat" pitchFamily="50" charset="0"/>
              </a:rPr>
              <a:t>качества </a:t>
            </a: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образования</a:t>
            </a:r>
            <a:endParaRPr lang="ru-RU" sz="16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-31352" y="2636910"/>
            <a:ext cx="1432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Fregat" pitchFamily="50" charset="0"/>
              </a:rPr>
              <a:t>100%</a:t>
            </a:r>
            <a:endParaRPr lang="ru-RU" sz="2400" dirty="0" smtClean="0">
              <a:latin typeface="Fregat" pitchFamily="50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78711" y="2575354"/>
            <a:ext cx="371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ОБУЧАЮЩИХСЯ И ОБРАЗОВАТЕЛЬНЫХ ОРГАНИЗАЦИЙ ОХВАЧЕНЫ СИСТЕМОЙ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" y="3686192"/>
            <a:ext cx="4873857" cy="27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858" y="3652568"/>
            <a:ext cx="4970279" cy="139848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627" y="33447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Fregat" pitchFamily="50" charset="0"/>
                <a:cs typeface="Times New Roman"/>
              </a:rPr>
              <a:t>АИС «ОБРАЗОВАНИЕ ЧЕЛЯБИНСКОЙ ОБЛАСТИ»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1" y="4763"/>
            <a:ext cx="917059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3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1742"/>
            <a:ext cx="7721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Fregat" pitchFamily="50" charset="0"/>
                <a:cs typeface="Times New Roman"/>
              </a:rPr>
              <a:t>ОБЕСПЕЧЕНИЕ ИНФОРМАЦИОННОЙ БЕЗОПАСНОСТИ ДЕТЕЙ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0" y="206413"/>
            <a:ext cx="1078680" cy="10786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330" y="1556792"/>
            <a:ext cx="8487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Fregat" pitchFamily="50" charset="0"/>
              </a:rPr>
              <a:t>ПРЕДЛОЖЕНИЯ </a:t>
            </a:r>
            <a:r>
              <a:rPr lang="ru-RU" sz="2000" dirty="0" smtClean="0">
                <a:solidFill>
                  <a:prstClr val="black"/>
                </a:solidFill>
                <a:latin typeface="Fregat" pitchFamily="50" charset="0"/>
              </a:rPr>
              <a:t>В ПЛАН МЕРОПРИЯТИЙ ПО РЕАЛИЗАЦИИ КОНЦЕПЦИИ ИНФОРМАЦИОННОЙ БЕЗОПАСНОСТИ ДЕТЕЙ НА 2017-2020 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178" y="2463971"/>
            <a:ext cx="8500317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ИНТЕГРАЦИЯ "ЕДИНОГО РЕЕСТРА САЙТОВ РАЗМЕЩАЮЩИХ ЗАПРЕЩЕННУЮ В РФ ИНФОРМАЦИЮ« С ФЕДЕРАЛЬНЫМ СПИСКОМ ЭКСТРЕМИСТСКИХ МАТЕРИАЛОВ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solidFill>
                <a:prstClr val="black"/>
              </a:solidFill>
              <a:latin typeface="Fregat" pitchFamily="50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ИСКЛЮЧЕНИЕ ВОЗМОЖНОСТИ ПОПАДАНИЯ ЗАКОНОПОСЛУШНЫХ САЙТОВ В  "ЕДИНЫЙ РЕЕСТР САЙТОВ РАЗМЕЩАЮЩИХ ЗАПРЕЩЕННУЮ В РФ ИНФОРМАЦИЮ" ЗА СЧЕТ ДУБЛИРОВАНИЯ IP-АДРЕСОВ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solidFill>
                <a:prstClr val="black"/>
              </a:solidFill>
              <a:latin typeface="Fregat" pitchFamily="50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ИСПОЛЬЗОВАНИЕ "ФИЛЬТРАЦИОННЫХ" ВОЗМОЖНОСТЕЙ ОПЕРАТОРОВ СВЯЗИ, ПРЕДОСТАВЛЯЮЩИХ ДОСТУП В СЕТЬ ИНТЕРНЕТ, ДЛЯ БЛОКИРОВКИ НЕЖЕЛАТЕЛЬНОГО КОНТЕНТА ДЛЯ ДЕТЕЙ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ВЫПОЛНЕНИЕ ОРГАНИЗАЦИОННЫХ МЕРОПРИЯТИЙ НА РАБОЧИХ МЕСТАХ ОБРАЗОВАТЕЛЬНЫХ УЧРЕЖДЕНИЙ НА КОТОРЫХ ОСУЩЕСТВЛЯЕТСЯ ОБРАБОТКА ПЕРСОНАЛЬНЫХ ДАННЫХ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solidFill>
                <a:prstClr val="black"/>
              </a:solidFill>
              <a:latin typeface="Fregat" pitchFamily="50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Fregat" pitchFamily="50" charset="0"/>
              </a:rPr>
              <a:t>ПРОВЕДЕНИЕ ОТКРЫТЫХ УРОКОВ ПО "ЦИФРОВОЙ ГИГИЕНЕ" - БЕЗОПАСНОСТИ В МИРЕ ИНТЕРНЕТА</a:t>
            </a:r>
            <a:endParaRPr lang="ru-RU" sz="16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564904"/>
            <a:ext cx="30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egat" pitchFamily="50" charset="0"/>
              </a:rPr>
              <a:t>1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25" y="3409836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egat" pitchFamily="50" charset="0"/>
              </a:rPr>
              <a:t>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25" y="4489956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egat" pitchFamily="50" charset="0"/>
              </a:rPr>
              <a:t>3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25" y="5373216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egat" pitchFamily="50" charset="0"/>
              </a:rPr>
              <a:t>4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642" y="6093296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Fregat" pitchFamily="50" charset="0"/>
              </a:rPr>
              <a:t>5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3813"/>
            <a:ext cx="90963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247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53851"/>
            <a:ext cx="7721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Fregat" pitchFamily="50" charset="0"/>
                <a:cs typeface="Times New Roman"/>
              </a:rPr>
              <a:t>РАЗРАБОТКА СТРАТЕГИИ 2035</a:t>
            </a:r>
            <a:endParaRPr lang="ru-RU" sz="2400" dirty="0"/>
          </a:p>
        </p:txBody>
      </p:sp>
      <p:pic>
        <p:nvPicPr>
          <p:cNvPr id="10" name="Рисунок 9" descr="Стратегия 2035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116633"/>
            <a:ext cx="1379082" cy="9361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248" y="1303600"/>
            <a:ext cx="8664653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Fregat" pitchFamily="50" charset="0"/>
              </a:rPr>
              <a:t>Сохранение и развитие человеческого </a:t>
            </a:r>
            <a:r>
              <a:rPr lang="ru-RU" sz="2000" dirty="0" smtClean="0">
                <a:solidFill>
                  <a:prstClr val="black"/>
                </a:solidFill>
                <a:latin typeface="Fregat" pitchFamily="50" charset="0"/>
              </a:rPr>
              <a:t>капитала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Fregat" pitchFamily="50" charset="0"/>
              </a:rPr>
              <a:t>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Fregat" pitchFamily="50" charset="0"/>
              </a:rPr>
              <a:t>Научно-техническое </a:t>
            </a:r>
            <a:r>
              <a:rPr lang="ru-RU" sz="2000" dirty="0">
                <a:solidFill>
                  <a:prstClr val="black"/>
                </a:solidFill>
                <a:latin typeface="Fregat" pitchFamily="50" charset="0"/>
              </a:rPr>
              <a:t>развитие, </a:t>
            </a:r>
            <a:r>
              <a:rPr lang="ru-RU" sz="2000" dirty="0" smtClean="0">
                <a:solidFill>
                  <a:prstClr val="black"/>
                </a:solidFill>
                <a:latin typeface="Fregat" pitchFamily="50" charset="0"/>
              </a:rPr>
              <a:t>исследования и </a:t>
            </a:r>
            <a:r>
              <a:rPr lang="ru-RU" sz="2000" dirty="0">
                <a:solidFill>
                  <a:prstClr val="black"/>
                </a:solidFill>
                <a:latin typeface="Fregat" pitchFamily="50" charset="0"/>
              </a:rPr>
              <a:t>разработки на региональном уровне</a:t>
            </a:r>
            <a:endParaRPr lang="ru-RU" sz="2000" dirty="0" smtClean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908446"/>
            <a:ext cx="4609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ВАЖНЕЙШИЕ НАПРАВЛЕНИЯ СТРАТЕГИИ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278" y="2564904"/>
            <a:ext cx="87548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Fregat" pitchFamily="50" charset="0"/>
              </a:rPr>
              <a:t>Стратегия развития информационного общества в Российской </a:t>
            </a:r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Федерации                      на </a:t>
            </a:r>
            <a:r>
              <a:rPr lang="ru-RU" dirty="0">
                <a:solidFill>
                  <a:prstClr val="black"/>
                </a:solidFill>
                <a:latin typeface="Fregat" pitchFamily="50" charset="0"/>
              </a:rPr>
              <a:t>2017-2030 </a:t>
            </a:r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годы (утв. </a:t>
            </a:r>
            <a:r>
              <a:rPr lang="ru-RU" dirty="0">
                <a:solidFill>
                  <a:prstClr val="black"/>
                </a:solidFill>
                <a:latin typeface="Fregat" pitchFamily="50" charset="0"/>
              </a:rPr>
              <a:t>Президентом </a:t>
            </a:r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РФ 9 </a:t>
            </a:r>
            <a:r>
              <a:rPr lang="ru-RU" dirty="0">
                <a:solidFill>
                  <a:prstClr val="black"/>
                </a:solidFill>
                <a:latin typeface="Fregat" pitchFamily="50" charset="0"/>
              </a:rPr>
              <a:t>мая 2017 </a:t>
            </a:r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года)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Программа </a:t>
            </a:r>
            <a:r>
              <a:rPr lang="ru-RU" dirty="0">
                <a:solidFill>
                  <a:prstClr val="black"/>
                </a:solidFill>
                <a:latin typeface="Fregat" pitchFamily="50" charset="0"/>
              </a:rPr>
              <a:t>«Цифровая экономика</a:t>
            </a:r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» (утв. </a:t>
            </a:r>
            <a:r>
              <a:rPr lang="ru-RU" dirty="0">
                <a:solidFill>
                  <a:prstClr val="black"/>
                </a:solidFill>
                <a:latin typeface="Fregat" pitchFamily="50" charset="0"/>
              </a:rPr>
              <a:t>распоряжением </a:t>
            </a:r>
            <a:r>
              <a:rPr lang="ru-RU" dirty="0" smtClean="0">
                <a:solidFill>
                  <a:prstClr val="black"/>
                </a:solidFill>
                <a:latin typeface="Fregat" pitchFamily="50" charset="0"/>
              </a:rPr>
              <a:t>Правительства РФ                     № 1632-р от 28.07.2017)</a:t>
            </a:r>
            <a:endParaRPr lang="ru-RU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4005064"/>
            <a:ext cx="8281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egat" pitchFamily="50" charset="0"/>
              </a:rPr>
              <a:t>СКВОЗНЫЕ ТЕХНОЛОГИИ: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2036473"/>
              </p:ext>
            </p:extLst>
          </p:nvPr>
        </p:nvGraphicFramePr>
        <p:xfrm>
          <a:off x="894300" y="4405174"/>
          <a:ext cx="7344816" cy="232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560574" y="3645024"/>
            <a:ext cx="3067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3813"/>
            <a:ext cx="90963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85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53851"/>
            <a:ext cx="7721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Fregat" pitchFamily="50" charset="0"/>
                <a:cs typeface="Times New Roman"/>
              </a:rPr>
              <a:t>РАЗРАБОТКА СТРАТЕГИИ 2035</a:t>
            </a:r>
            <a:endParaRPr lang="ru-RU" sz="2400" dirty="0"/>
          </a:p>
        </p:txBody>
      </p:sp>
      <p:pic>
        <p:nvPicPr>
          <p:cNvPr id="10" name="Рисунок 9" descr="Стратегия 2035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116633"/>
            <a:ext cx="1379082" cy="93610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26760" y="1222011"/>
            <a:ext cx="41305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en-US" sz="1400" dirty="0" smtClean="0">
                <a:solidFill>
                  <a:prstClr val="black"/>
                </a:solidFill>
                <a:latin typeface="Fregat" pitchFamily="50" charset="0"/>
              </a:rPr>
              <a:t>ON-LINE </a:t>
            </a: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ОБРАЗОВАНИЕ В ШКОЛЕ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977" y="1052736"/>
            <a:ext cx="34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egat" pitchFamily="50" charset="0"/>
              </a:rPr>
              <a:t>1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s1.1zoom.net/big7/300/studyLaptops_Book_466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0" y="1652866"/>
            <a:ext cx="2233023" cy="14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068960" y="908720"/>
            <a:ext cx="507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ВНЕДРЕНИЕ ВО ВСЕХ ШКОЛАХ НАЧИНАЯ СО 2-ГО КЛАССА ПЛАТФОРМЫ ДЛЯ ОБУЧЕНИЯ ДЕТЕЙ ОСНОВАМ ПРОГРАММИРОВАНИЯ (СИСТЕМА КОДВАРДС ИЛИ АНАЛОГ)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27226" y="1023323"/>
            <a:ext cx="425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egat" pitchFamily="50" charset="0"/>
              </a:rPr>
              <a:t>2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1669654"/>
            <a:ext cx="1656141" cy="12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9654"/>
            <a:ext cx="1586906" cy="12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83092" y="3284984"/>
            <a:ext cx="3132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СОЗДАНИЕ И РАЗВИТИЕ ДЕТСКИХ ТЕХНОПАРКОВ НА ПРИМЕРЕ ФЕДЕРАЛЬНОЙ СЕТИ ТЕХНОПАРКОВ «КВАНТОРИУМ», В КОТОРЫХ ДОЛЖНЫ БЫТЬ ИТ-СПЕЦИАЛИЗАЦИИ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7977" y="3546593"/>
            <a:ext cx="425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egat" pitchFamily="50" charset="0"/>
              </a:rPr>
              <a:t>3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8" name="Picture 7" descr="http://ugranow.ru/wp-content/uploads/2015/11/%D1%82%D0%B5%D1%85%D0%BD%D0%BE%D0%BF%D0%B0%D1%80%D0%BA-1-%D0%B8%D0%B7-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3" y="4608684"/>
            <a:ext cx="2225830" cy="14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052342" y="2996952"/>
            <a:ext cx="4984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ВВЕДЕНИЕ В ОБРАЗОВАТЕЛЬНЫЙ ПРОЦЕСС УРОКОВ                      С ПРИМЕНЕНИЕМ ТЕХНОЛОГИЙ ВИРТУАЛЬНОЙ                           ИЛИ ДОПОЛНЕННОЙ РЕАЛЬНОСТИ</a:t>
            </a:r>
            <a:endParaRPr lang="ru-RU" sz="1400" dirty="0">
              <a:solidFill>
                <a:prstClr val="black"/>
              </a:solidFill>
              <a:latin typeface="Fregat" pitchFamily="50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27226" y="304311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egat" pitchFamily="50" charset="0"/>
              </a:rPr>
              <a:t>4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2" name="Picture 11" descr="http://st.biglion.ru/r/w/600/h/340/cfs13/deal_offer/d6/24/d624837fea44e7a70efa768b4b14428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3814270"/>
            <a:ext cx="2040498" cy="12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https://vrgeek.ru/app/uploads/2016/10/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09" y="3814269"/>
            <a:ext cx="1940090" cy="12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nevelsk-otd-obr.ru/novosti/soveshhanie_novaja_kartinka_cherno-belaj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4" y="5733256"/>
            <a:ext cx="187457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4068960" y="5090492"/>
            <a:ext cx="507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ru-RU" sz="1400" dirty="0" smtClean="0">
                <a:solidFill>
                  <a:prstClr val="black"/>
                </a:solidFill>
                <a:latin typeface="Fregat" pitchFamily="50" charset="0"/>
              </a:rPr>
              <a:t>СОЗДАНИЕ ПЛОЩАДКИ ПО СИСТЕМАТИЧЕСКОЙ СОВМЕСТНОЙ РАБОТЕ РАБОТОДАТЕЛЕЙ С ОБУЧАЮЩИМИСЯ (ПОРУЧЕНИЕ ПРЕЗИДЕНТА РФ 1432-ПР ОТ 25.07.2017)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77720" y="5205095"/>
            <a:ext cx="42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egat" pitchFamily="50" charset="0"/>
              </a:rPr>
              <a:t>5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154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1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813</Words>
  <Application>Microsoft Office PowerPoint</Application>
  <PresentationFormat>Экран (4:3)</PresentationFormat>
  <Paragraphs>147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Новацкая Ольга Константиновка</dc:creator>
  <cp:lastModifiedBy>Новацкая Ольга Константиновка</cp:lastModifiedBy>
  <cp:revision>52</cp:revision>
  <cp:lastPrinted>2017-08-17T05:22:31Z</cp:lastPrinted>
  <dcterms:created xsi:type="dcterms:W3CDTF">2017-08-14T04:35:21Z</dcterms:created>
  <dcterms:modified xsi:type="dcterms:W3CDTF">2017-08-17T05:29:05Z</dcterms:modified>
</cp:coreProperties>
</file>