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79" r:id="rId8"/>
    <p:sldId id="280" r:id="rId9"/>
    <p:sldId id="282" r:id="rId10"/>
    <p:sldId id="274" r:id="rId11"/>
    <p:sldId id="275" r:id="rId12"/>
    <p:sldId id="272" r:id="rId13"/>
    <p:sldId id="277" r:id="rId14"/>
    <p:sldId id="278" r:id="rId15"/>
    <p:sldId id="283" r:id="rId16"/>
    <p:sldId id="268" r:id="rId17"/>
    <p:sldId id="269" r:id="rId18"/>
    <p:sldId id="270" r:id="rId19"/>
    <p:sldId id="284" r:id="rId20"/>
    <p:sldId id="267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D1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8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FF3399">
                <a:alpha val="50000"/>
              </a:srgbClr>
            </a:gs>
            <a:gs pos="25000">
              <a:srgbClr val="FF6633">
                <a:alpha val="81000"/>
              </a:srgbClr>
            </a:gs>
            <a:gs pos="45000">
              <a:srgbClr val="FFFF00">
                <a:alpha val="67000"/>
              </a:srgbClr>
            </a:gs>
            <a:gs pos="75000">
              <a:srgbClr val="01A78F">
                <a:alpha val="73000"/>
              </a:srgbClr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95B1-18F1-497D-9E6C-6AFEBFE13091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B8066-64E3-4CA6-973B-E13D940A7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chgpgt.ru/assets/images/logo.pn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1331640" cy="13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30725" y="0"/>
            <a:ext cx="7513275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</a:rPr>
              <a:t>ГБПОУ «Челябинский государственный </a:t>
            </a:r>
          </a:p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</a:rPr>
              <a:t>промышленно-гуманитарный техникум </a:t>
            </a:r>
          </a:p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</a:rPr>
              <a:t>Имени А.В. Яковлева»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0246" y="2049696"/>
            <a:ext cx="8537417" cy="230668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организация дуального обучения как основополагающий фактор эффективности профессионального образования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F9AAAA-6213-406A-B625-B23DA6FE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4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4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3C0475-2A64-459F-B1BB-21BF1F0D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533" y="116632"/>
            <a:ext cx="484632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Матрица компетенций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BD5E4AD-2A22-4D88-B3C7-7DEFBF1A5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94883"/>
              </p:ext>
            </p:extLst>
          </p:nvPr>
        </p:nvGraphicFramePr>
        <p:xfrm>
          <a:off x="102268" y="1020088"/>
          <a:ext cx="8874677" cy="394274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6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4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23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31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99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5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94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60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63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34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157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236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157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3896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15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658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789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5920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65394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7499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8420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263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16682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 п/п</a:t>
                      </a:r>
                    </a:p>
                  </a:txBody>
                  <a:tcPr marL="5334" marR="5334" marT="533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Специальность/ профессия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Основная специальность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 gridSpan="24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Мультифункциональность</a:t>
                      </a:r>
                      <a:endParaRPr lang="ru-RU" sz="10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34" marR="5334" marT="533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Газорезчик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Сварщик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Слесарь-ремонтник</a:t>
                      </a:r>
                    </a:p>
                  </a:txBody>
                  <a:tcPr marL="5334" marR="5334" marT="53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Электромонтер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Стропальщик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Токарь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Способы соединения деталей под сварку; правила и виды маркировки собранных узлов.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Ручная кислородная резка.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Устройство применяемого оборудования и инструмента для резки.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Строение и свойства газового пламени и плазменной дуги, приемы резки.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Ручная дуговая сварка деталей аппаратов, узлов, конструкций и трубопроводов.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Устройство различной электросварочной аппаратуры, особенности сварки и дуговой резки на переменном и постоянном токе.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Способы испытания сварных швов, виды дефектов в сварных швах и методы их предупреждения и устранения.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Принципы подбора режима сварки по приборам, марки и типы электродов, механические свойства свариваемых металлов.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Выбор технологической последовательности наложения швов и режимов сварки.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Правила подготовки кромок изделий для сварки, типы разделок и обозначение сварных швов на чертежах.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Чтение чертежей, проектной документации, составление эскизов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Основы деталей машин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Устройство, назначение и правила применения используемых контрольно-измерительных инструментов.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Безопасные приемы работы ручным, электро, </a:t>
                      </a:r>
                      <a:r>
                        <a:rPr lang="ru-RU" sz="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пневмо</a:t>
                      </a: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инструментом.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Систему допусков и посадок, квалитеты и параметры шероховатости.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Геометрические построения при разметке.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Способы определения преждевременного износа деталей.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Способы восстановления и упрочнения изношенных деталей и нанесения защитного покрытия.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Разборка, ремонт и сборка узлов и аппаратов средней сложности, арматуры электроосвещения.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Устройство и принцип работы электромашин переменного и постоянного тока.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Правила </a:t>
                      </a:r>
                      <a:r>
                        <a:rPr lang="ru-RU" sz="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строповки</a:t>
                      </a: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подъема, перемещения грузов; правила эксплуатации грузоподъемных средств и механизмов, управляемых с пола.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Основы токарных операций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Выбор режущего инструмента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Определение режимов резания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vert="vert27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244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Б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Ж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З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Н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Ф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Ч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Ш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Щ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Техническая эксплуатация гидравлических машин, гидроприводов и </a:t>
                      </a:r>
                      <a:r>
                        <a:rPr lang="ru-RU" sz="75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гидропневмоавтоматики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Сварщик ручной сварки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Токарь-универсал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3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ОМД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Электромонтер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4" marR="5334" marT="533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71575" y="533400"/>
            <a:ext cx="7686675" cy="29813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7650" y="533400"/>
            <a:ext cx="800100" cy="3895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ФАЗА ПРОЕКТИРОВАНИЯ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695325"/>
            <a:ext cx="474219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rPr>
              <a:t>ТЕХНОЛОГИЧЕСКАЯ ФАЗА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7790" y="1219201"/>
            <a:ext cx="531220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 Этап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Организационно-подготовительный</a:t>
            </a:r>
          </a:p>
        </p:txBody>
      </p:sp>
      <p:sp>
        <p:nvSpPr>
          <p:cNvPr id="14" name="Дуга 13"/>
          <p:cNvSpPr/>
          <p:nvPr/>
        </p:nvSpPr>
        <p:spPr>
          <a:xfrm>
            <a:off x="1190625" y="1819275"/>
            <a:ext cx="7667625" cy="1171575"/>
          </a:xfrm>
          <a:prstGeom prst="arc">
            <a:avLst>
              <a:gd name="adj1" fmla="val 10809719"/>
              <a:gd name="adj2" fmla="val 2478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18511507">
            <a:off x="1375534" y="2647711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Организационно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управленческая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16" name="TextBox 15"/>
          <p:cNvSpPr txBox="1"/>
          <p:nvPr/>
        </p:nvSpPr>
        <p:spPr>
          <a:xfrm rot="18511507">
            <a:off x="2775710" y="2619137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Научно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исследовательская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17" name="TextBox 16"/>
          <p:cNvSpPr txBox="1"/>
          <p:nvPr/>
        </p:nvSpPr>
        <p:spPr>
          <a:xfrm rot="18511507">
            <a:off x="4356859" y="2581036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Научно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методическая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18" name="TextBox 17"/>
          <p:cNvSpPr txBox="1"/>
          <p:nvPr/>
        </p:nvSpPr>
        <p:spPr>
          <a:xfrm rot="18511507">
            <a:off x="5795133" y="2628661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по организации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партнерства</a:t>
            </a:r>
          </a:p>
        </p:txBody>
      </p:sp>
      <p:sp>
        <p:nvSpPr>
          <p:cNvPr id="19" name="TextBox 18"/>
          <p:cNvSpPr txBox="1"/>
          <p:nvPr/>
        </p:nvSpPr>
        <p:spPr>
          <a:xfrm rot="18511507">
            <a:off x="7281033" y="2600087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по повышению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квалификации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47901" y="3686175"/>
            <a:ext cx="1981199" cy="1838325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Номенклатура и количество исходных ресурсов.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Положение о наставничестве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692609">
            <a:off x="1293065" y="2403919"/>
            <a:ext cx="1689281" cy="1285874"/>
          </a:xfrm>
          <a:prstGeom prst="curvedDownArrow">
            <a:avLst>
              <a:gd name="adj1" fmla="val 10117"/>
              <a:gd name="adj2" fmla="val 23174"/>
              <a:gd name="adj3" fmla="val 1014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92609">
            <a:off x="2778966" y="2403919"/>
            <a:ext cx="1689281" cy="1285874"/>
          </a:xfrm>
          <a:prstGeom prst="curvedDownArrow">
            <a:avLst>
              <a:gd name="adj1" fmla="val 10117"/>
              <a:gd name="adj2" fmla="val 23174"/>
              <a:gd name="adj3" fmla="val 1014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6101" y="3686175"/>
            <a:ext cx="1571624" cy="1838325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Доклады на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научных конференциях, издание статей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692609">
            <a:off x="4283915" y="2403919"/>
            <a:ext cx="1689281" cy="1285874"/>
          </a:xfrm>
          <a:prstGeom prst="curvedDownArrow">
            <a:avLst>
              <a:gd name="adj1" fmla="val 10117"/>
              <a:gd name="adj2" fmla="val 23174"/>
              <a:gd name="adj3" fmla="val 1014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54726" y="3686175"/>
            <a:ext cx="1295399" cy="1838325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Дорожная карта проведения семинаров, круглых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столов</a:t>
            </a:r>
          </a:p>
        </p:txBody>
      </p:sp>
      <p:sp>
        <p:nvSpPr>
          <p:cNvPr id="12" name="Выгнутая вверх стрелка 11"/>
          <p:cNvSpPr/>
          <p:nvPr/>
        </p:nvSpPr>
        <p:spPr>
          <a:xfrm rot="692609">
            <a:off x="5722190" y="2403919"/>
            <a:ext cx="1689281" cy="1285874"/>
          </a:xfrm>
          <a:prstGeom prst="curvedDownArrow">
            <a:avLst>
              <a:gd name="adj1" fmla="val 10117"/>
              <a:gd name="adj2" fmla="val 23174"/>
              <a:gd name="adj3" fmla="val 1014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77125" y="3686175"/>
            <a:ext cx="1247775" cy="1838325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Обобщение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опыта развития в виде </a:t>
            </a:r>
            <a:r>
              <a:rPr lang="ru-RU" sz="1400" b="1" dirty="0" err="1">
                <a:solidFill>
                  <a:srgbClr val="0070C0"/>
                </a:solidFill>
              </a:rPr>
              <a:t>портфолио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субъектов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 rot="692609">
            <a:off x="7160465" y="2403919"/>
            <a:ext cx="1689281" cy="1285874"/>
          </a:xfrm>
          <a:prstGeom prst="curvedDownArrow">
            <a:avLst>
              <a:gd name="adj1" fmla="val 10117"/>
              <a:gd name="adj2" fmla="val 23174"/>
              <a:gd name="adj3" fmla="val 1014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7611" y="533400"/>
            <a:ext cx="8660639" cy="29813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8900" y="695325"/>
            <a:ext cx="474219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rPr>
              <a:t>ТЕХНОЛОГИЧЕСКАЯ ФАЗА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7790" y="1219201"/>
            <a:ext cx="531220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II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Этап Экспериментально-аналитический</a:t>
            </a:r>
          </a:p>
        </p:txBody>
      </p:sp>
      <p:sp>
        <p:nvSpPr>
          <p:cNvPr id="7" name="Дуга 6"/>
          <p:cNvSpPr/>
          <p:nvPr/>
        </p:nvSpPr>
        <p:spPr>
          <a:xfrm>
            <a:off x="219075" y="1819275"/>
            <a:ext cx="8639175" cy="1171575"/>
          </a:xfrm>
          <a:prstGeom prst="arc">
            <a:avLst>
              <a:gd name="adj1" fmla="val 10809719"/>
              <a:gd name="adj2" fmla="val 2478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8511507">
            <a:off x="945737" y="2633552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Организационно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управленческая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9" name="TextBox 8"/>
          <p:cNvSpPr txBox="1"/>
          <p:nvPr/>
        </p:nvSpPr>
        <p:spPr>
          <a:xfrm rot="18511507">
            <a:off x="2345913" y="2604978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Научно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исследовательская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10" name="TextBox 9"/>
          <p:cNvSpPr txBox="1"/>
          <p:nvPr/>
        </p:nvSpPr>
        <p:spPr>
          <a:xfrm rot="18511507">
            <a:off x="3927062" y="2566877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Научно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методическая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11" name="TextBox 10"/>
          <p:cNvSpPr txBox="1"/>
          <p:nvPr/>
        </p:nvSpPr>
        <p:spPr>
          <a:xfrm rot="18511507">
            <a:off x="5527260" y="2624027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по организации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партнерства</a:t>
            </a:r>
          </a:p>
        </p:txBody>
      </p:sp>
      <p:sp>
        <p:nvSpPr>
          <p:cNvPr id="12" name="TextBox 11"/>
          <p:cNvSpPr txBox="1"/>
          <p:nvPr/>
        </p:nvSpPr>
        <p:spPr>
          <a:xfrm rot="18511507">
            <a:off x="7032212" y="2576403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по повышению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квалификации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86853" y="3695319"/>
            <a:ext cx="1429131" cy="2358009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Обобщение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опыта в публикациях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72185" y="3695319"/>
            <a:ext cx="2281428" cy="2352675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Публикации, касающиеся научно-исследовательской деятельности в сфере воспитания, развития, обучения, в условиях наставничества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62664" y="3695319"/>
            <a:ext cx="1733549" cy="2343150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Методические указания по развитию компетентности личности в условиях кадрового обеспечения промышленного роста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05264" y="3695319"/>
            <a:ext cx="1772538" cy="2358009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Календарные планы образовательного процесса в условиях системы наставничества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581026" y="2401553"/>
            <a:ext cx="8328036" cy="1285874"/>
            <a:chOff x="1081184" y="2382503"/>
            <a:chExt cx="7770727" cy="1285874"/>
          </a:xfrm>
        </p:grpSpPr>
        <p:sp>
          <p:nvSpPr>
            <p:cNvPr id="14" name="Выгнутая вверх стрелка 13"/>
            <p:cNvSpPr/>
            <p:nvPr/>
          </p:nvSpPr>
          <p:spPr>
            <a:xfrm rot="692609">
              <a:off x="1081184" y="2382503"/>
              <a:ext cx="1903327" cy="1285874"/>
            </a:xfrm>
            <a:prstGeom prst="curvedDownArrow">
              <a:avLst>
                <a:gd name="adj1" fmla="val 10117"/>
                <a:gd name="adj2" fmla="val 23174"/>
                <a:gd name="adj3" fmla="val 10142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Выгнутая вверх стрелка 14"/>
            <p:cNvSpPr/>
            <p:nvPr/>
          </p:nvSpPr>
          <p:spPr>
            <a:xfrm rot="692609">
              <a:off x="2567085" y="2382503"/>
              <a:ext cx="1903327" cy="1285874"/>
            </a:xfrm>
            <a:prstGeom prst="curvedDownArrow">
              <a:avLst>
                <a:gd name="adj1" fmla="val 10117"/>
                <a:gd name="adj2" fmla="val 23174"/>
                <a:gd name="adj3" fmla="val 10142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Выгнутая вверх стрелка 16"/>
            <p:cNvSpPr/>
            <p:nvPr/>
          </p:nvSpPr>
          <p:spPr>
            <a:xfrm rot="692609">
              <a:off x="4072034" y="2382503"/>
              <a:ext cx="1903327" cy="1285874"/>
            </a:xfrm>
            <a:prstGeom prst="curvedDownArrow">
              <a:avLst>
                <a:gd name="adj1" fmla="val 10117"/>
                <a:gd name="adj2" fmla="val 23174"/>
                <a:gd name="adj3" fmla="val 10142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Выгнутая вверх стрелка 18"/>
            <p:cNvSpPr/>
            <p:nvPr/>
          </p:nvSpPr>
          <p:spPr>
            <a:xfrm rot="692609">
              <a:off x="5510309" y="2382503"/>
              <a:ext cx="1903327" cy="1285874"/>
            </a:xfrm>
            <a:prstGeom prst="curvedDownArrow">
              <a:avLst>
                <a:gd name="adj1" fmla="val 10117"/>
                <a:gd name="adj2" fmla="val 23174"/>
                <a:gd name="adj3" fmla="val 10142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Выгнутая вверх стрелка 20"/>
            <p:cNvSpPr/>
            <p:nvPr/>
          </p:nvSpPr>
          <p:spPr>
            <a:xfrm rot="692609">
              <a:off x="6948584" y="2382503"/>
              <a:ext cx="1903327" cy="1285874"/>
            </a:xfrm>
            <a:prstGeom prst="curvedDownArrow">
              <a:avLst>
                <a:gd name="adj1" fmla="val 10117"/>
                <a:gd name="adj2" fmla="val 23174"/>
                <a:gd name="adj3" fmla="val 10142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97611" y="533400"/>
            <a:ext cx="8660639" cy="29813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628900" y="695325"/>
            <a:ext cx="407015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rPr>
              <a:t>рефлексивная ФАЗА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7790" y="1219201"/>
            <a:ext cx="531220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III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Этап контрольно-оценочный</a:t>
            </a:r>
          </a:p>
        </p:txBody>
      </p:sp>
      <p:sp>
        <p:nvSpPr>
          <p:cNvPr id="25" name="Дуга 24"/>
          <p:cNvSpPr/>
          <p:nvPr/>
        </p:nvSpPr>
        <p:spPr>
          <a:xfrm>
            <a:off x="219075" y="1819275"/>
            <a:ext cx="8639175" cy="1171575"/>
          </a:xfrm>
          <a:prstGeom prst="arc">
            <a:avLst>
              <a:gd name="adj1" fmla="val 10809719"/>
              <a:gd name="adj2" fmla="val 2478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18511507">
            <a:off x="945737" y="2633552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Организационно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управленческая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27" name="TextBox 26"/>
          <p:cNvSpPr txBox="1"/>
          <p:nvPr/>
        </p:nvSpPr>
        <p:spPr>
          <a:xfrm rot="18511507">
            <a:off x="2345913" y="2604978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Научно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исследовательская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28" name="TextBox 27"/>
          <p:cNvSpPr txBox="1"/>
          <p:nvPr/>
        </p:nvSpPr>
        <p:spPr>
          <a:xfrm rot="18511507">
            <a:off x="3927062" y="2566877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Научно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методическая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29" name="TextBox 28"/>
          <p:cNvSpPr txBox="1"/>
          <p:nvPr/>
        </p:nvSpPr>
        <p:spPr>
          <a:xfrm rot="18511507">
            <a:off x="5527260" y="2624027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по организации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партнерства</a:t>
            </a:r>
          </a:p>
        </p:txBody>
      </p:sp>
      <p:sp>
        <p:nvSpPr>
          <p:cNvPr id="30" name="TextBox 29"/>
          <p:cNvSpPr txBox="1"/>
          <p:nvPr/>
        </p:nvSpPr>
        <p:spPr>
          <a:xfrm rot="18511507">
            <a:off x="7032212" y="2576403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по повышению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квалификации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72184" y="3695319"/>
            <a:ext cx="7525511" cy="2352675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70C0"/>
                </a:solidFill>
              </a:rPr>
              <a:t>Обобщенный опыт может быть представлен в виде: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- нормативных документов, обеспечивающих создание и функционирование  системы наставничества; 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- программы профессионального модуля «Подготовка наставника»;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- дидактическое обеспечение модуля;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- результаты мониторинга функционирования системы наставничества;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- методические рекомендации по организации системы наставничества в образовательной организации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581026" y="2401553"/>
            <a:ext cx="8328036" cy="1285874"/>
            <a:chOff x="1081184" y="2382503"/>
            <a:chExt cx="7770727" cy="1285874"/>
          </a:xfrm>
        </p:grpSpPr>
        <p:sp>
          <p:nvSpPr>
            <p:cNvPr id="36" name="Выгнутая вверх стрелка 35"/>
            <p:cNvSpPr/>
            <p:nvPr/>
          </p:nvSpPr>
          <p:spPr>
            <a:xfrm rot="692609">
              <a:off x="1081184" y="2382503"/>
              <a:ext cx="1903327" cy="1285874"/>
            </a:xfrm>
            <a:prstGeom prst="curvedDownArrow">
              <a:avLst>
                <a:gd name="adj1" fmla="val 10117"/>
                <a:gd name="adj2" fmla="val 23174"/>
                <a:gd name="adj3" fmla="val 10142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Выгнутая вверх стрелка 36"/>
            <p:cNvSpPr/>
            <p:nvPr/>
          </p:nvSpPr>
          <p:spPr>
            <a:xfrm rot="692609">
              <a:off x="2567085" y="2382503"/>
              <a:ext cx="1903327" cy="1285874"/>
            </a:xfrm>
            <a:prstGeom prst="curvedDownArrow">
              <a:avLst>
                <a:gd name="adj1" fmla="val 10117"/>
                <a:gd name="adj2" fmla="val 23174"/>
                <a:gd name="adj3" fmla="val 10142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Выгнутая вверх стрелка 37"/>
            <p:cNvSpPr/>
            <p:nvPr/>
          </p:nvSpPr>
          <p:spPr>
            <a:xfrm rot="692609">
              <a:off x="4072034" y="2382503"/>
              <a:ext cx="1903327" cy="1285874"/>
            </a:xfrm>
            <a:prstGeom prst="curvedDownArrow">
              <a:avLst>
                <a:gd name="adj1" fmla="val 10117"/>
                <a:gd name="adj2" fmla="val 23174"/>
                <a:gd name="adj3" fmla="val 10142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Выгнутая вверх стрелка 38"/>
            <p:cNvSpPr/>
            <p:nvPr/>
          </p:nvSpPr>
          <p:spPr>
            <a:xfrm rot="692609">
              <a:off x="5510309" y="2382503"/>
              <a:ext cx="1903327" cy="1285874"/>
            </a:xfrm>
            <a:prstGeom prst="curvedDownArrow">
              <a:avLst>
                <a:gd name="adj1" fmla="val 10117"/>
                <a:gd name="adj2" fmla="val 23174"/>
                <a:gd name="adj3" fmla="val 10142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Выгнутая вверх стрелка 39"/>
            <p:cNvSpPr/>
            <p:nvPr/>
          </p:nvSpPr>
          <p:spPr>
            <a:xfrm rot="692609">
              <a:off x="6948584" y="2382503"/>
              <a:ext cx="1903327" cy="1285874"/>
            </a:xfrm>
            <a:prstGeom prst="curvedDownArrow">
              <a:avLst>
                <a:gd name="adj1" fmla="val 10117"/>
                <a:gd name="adj2" fmla="val 23174"/>
                <a:gd name="adj3" fmla="val 10142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71575" y="533400"/>
            <a:ext cx="7686675" cy="29813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7650" y="533400"/>
            <a:ext cx="800100" cy="3895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ФАЗА ПРОЕКТИРОВАНИЯ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8900" y="695325"/>
            <a:ext cx="474219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rPr>
              <a:t>ТЕХНОЛОГИЧЕСКАЯ ФАЗА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7790" y="1219201"/>
            <a:ext cx="531220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 Этап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Организационно-подготовительный</a:t>
            </a:r>
          </a:p>
        </p:txBody>
      </p:sp>
      <p:sp>
        <p:nvSpPr>
          <p:cNvPr id="14" name="Дуга 13"/>
          <p:cNvSpPr/>
          <p:nvPr/>
        </p:nvSpPr>
        <p:spPr>
          <a:xfrm>
            <a:off x="1190625" y="1819275"/>
            <a:ext cx="7667625" cy="1171575"/>
          </a:xfrm>
          <a:prstGeom prst="arc">
            <a:avLst>
              <a:gd name="adj1" fmla="val 10809719"/>
              <a:gd name="adj2" fmla="val 2478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18511507">
            <a:off x="1375534" y="2647711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Организационно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управленческая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16" name="TextBox 15"/>
          <p:cNvSpPr txBox="1"/>
          <p:nvPr/>
        </p:nvSpPr>
        <p:spPr>
          <a:xfrm rot="18511507">
            <a:off x="2775710" y="2619137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Научно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исследовательская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17" name="TextBox 16"/>
          <p:cNvSpPr txBox="1"/>
          <p:nvPr/>
        </p:nvSpPr>
        <p:spPr>
          <a:xfrm rot="18511507">
            <a:off x="4356859" y="2581036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Научно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методическая 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</p:txBody>
      </p:sp>
      <p:sp>
        <p:nvSpPr>
          <p:cNvPr id="18" name="TextBox 17"/>
          <p:cNvSpPr txBox="1"/>
          <p:nvPr/>
        </p:nvSpPr>
        <p:spPr>
          <a:xfrm rot="18511507">
            <a:off x="5795133" y="2628661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по организации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партнерства</a:t>
            </a:r>
          </a:p>
        </p:txBody>
      </p:sp>
      <p:sp>
        <p:nvSpPr>
          <p:cNvPr id="19" name="TextBox 18"/>
          <p:cNvSpPr txBox="1"/>
          <p:nvPr/>
        </p:nvSpPr>
        <p:spPr>
          <a:xfrm rot="18511507">
            <a:off x="7281033" y="2600087"/>
            <a:ext cx="13537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Деятельность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по повышению</a:t>
            </a:r>
          </a:p>
          <a:p>
            <a:r>
              <a:rPr lang="ru-RU" sz="1100" b="1" dirty="0">
                <a:solidFill>
                  <a:srgbClr val="FF0000"/>
                </a:solidFill>
              </a:rPr>
              <a:t>квалификации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47901" y="3686175"/>
            <a:ext cx="1981199" cy="1838325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Номенклатура и количество исходных ресурсов.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Положение о наставничестве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692609">
            <a:off x="1293065" y="2403919"/>
            <a:ext cx="1689281" cy="1285874"/>
          </a:xfrm>
          <a:prstGeom prst="curvedDownArrow">
            <a:avLst>
              <a:gd name="adj1" fmla="val 10117"/>
              <a:gd name="adj2" fmla="val 23174"/>
              <a:gd name="adj3" fmla="val 1014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92609">
            <a:off x="2778966" y="2403919"/>
            <a:ext cx="1689281" cy="1285874"/>
          </a:xfrm>
          <a:prstGeom prst="curvedDownArrow">
            <a:avLst>
              <a:gd name="adj1" fmla="val 10117"/>
              <a:gd name="adj2" fmla="val 23174"/>
              <a:gd name="adj3" fmla="val 1014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6101" y="3686175"/>
            <a:ext cx="1571624" cy="1838325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Доклады на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научных конференциях, издание статей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692609">
            <a:off x="4283915" y="2403919"/>
            <a:ext cx="1689281" cy="1285874"/>
          </a:xfrm>
          <a:prstGeom prst="curvedDownArrow">
            <a:avLst>
              <a:gd name="adj1" fmla="val 10117"/>
              <a:gd name="adj2" fmla="val 23174"/>
              <a:gd name="adj3" fmla="val 1014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54726" y="3686175"/>
            <a:ext cx="1295399" cy="1838325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Дорожная карта проведения семинаров, круглых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столов</a:t>
            </a:r>
          </a:p>
        </p:txBody>
      </p:sp>
      <p:sp>
        <p:nvSpPr>
          <p:cNvPr id="12" name="Выгнутая вверх стрелка 11"/>
          <p:cNvSpPr/>
          <p:nvPr/>
        </p:nvSpPr>
        <p:spPr>
          <a:xfrm rot="692609">
            <a:off x="5722190" y="2403919"/>
            <a:ext cx="1689281" cy="1285874"/>
          </a:xfrm>
          <a:prstGeom prst="curvedDownArrow">
            <a:avLst>
              <a:gd name="adj1" fmla="val 10117"/>
              <a:gd name="adj2" fmla="val 23174"/>
              <a:gd name="adj3" fmla="val 1014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77125" y="3686175"/>
            <a:ext cx="1247775" cy="1838325"/>
          </a:xfrm>
          <a:prstGeom prst="roundRect">
            <a:avLst/>
          </a:prstGeom>
          <a:gradFill>
            <a:gsLst>
              <a:gs pos="0">
                <a:srgbClr val="DDED13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Обобщение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опыта развития в виде </a:t>
            </a:r>
            <a:r>
              <a:rPr lang="ru-RU" sz="1400" b="1" dirty="0" err="1">
                <a:solidFill>
                  <a:srgbClr val="0070C0"/>
                </a:solidFill>
              </a:rPr>
              <a:t>портфолио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субъектов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 rot="692609">
            <a:off x="7160465" y="2403919"/>
            <a:ext cx="1689281" cy="1285874"/>
          </a:xfrm>
          <a:prstGeom prst="curvedDownArrow">
            <a:avLst>
              <a:gd name="adj1" fmla="val 10117"/>
              <a:gd name="adj2" fmla="val 23174"/>
              <a:gd name="adj3" fmla="val 1014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608168" cy="506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99792" y="260648"/>
            <a:ext cx="598272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наш техникум уже </a:t>
            </a:r>
            <a:r>
              <a:rPr lang="ru-RU" sz="3600" b="1" cap="all" dirty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70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лет </a:t>
            </a:r>
          </a:p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выпускает специалистов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40000"/>
                  </a:srgbClr>
                </a:glo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980728"/>
            <a:ext cx="4211960" cy="2571744"/>
            <a:chOff x="2928926" y="-2571744"/>
            <a:chExt cx="4032448" cy="2571744"/>
          </a:xfrm>
        </p:grpSpPr>
        <p:pic>
          <p:nvPicPr>
            <p:cNvPr id="16" name="Picture 7" descr="http://www.nsktv.ru/upload/iblock/6a0/6a015342021d6fd71cb0e08b68c9eee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928926" y="-2571744"/>
              <a:ext cx="4032448" cy="25717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  <a:softEdge rad="317500"/>
            </a:effectLst>
          </p:spPr>
        </p:pic>
        <p:pic>
          <p:nvPicPr>
            <p:cNvPr id="17" name="Picture 11" descr="ЧГПГТ им.А.В.Яковлева"/>
            <p:cNvPicPr>
              <a:picLocks noChangeAspect="1" noChangeArrowheads="1"/>
            </p:cNvPicPr>
            <p:nvPr/>
          </p:nvPicPr>
          <p:blipFill>
            <a:blip r:embed="rId4" cstate="print">
              <a:lum bright="-40000" contrast="46000"/>
            </a:blip>
            <a:srcRect/>
            <a:stretch>
              <a:fillRect/>
            </a:stretch>
          </p:blipFill>
          <p:spPr bwMode="auto">
            <a:xfrm>
              <a:off x="5033964" y="-2000250"/>
              <a:ext cx="1225550" cy="127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508" y="116632"/>
            <a:ext cx="819435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Требования к студентам ББМ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944" y="1331500"/>
            <a:ext cx="848610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стремиться к достижению высоких профессиональных результатов – овладению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 профессиональными навыками, приобретению высоких квалификационных разрядов,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 победам на профессиональных соревнованиях;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владеть компетенциями и демонстрировать приверженность производственной системе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 «Белая металлургия»;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соблюдать учебную и трудовую дисциплину;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соблюдать правила промышленной безопасности и охраны труда;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соблюдать правила поведения и </a:t>
            </a: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дресс-код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Компании, бережно относиться к рабочей и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 специальной одежде;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стремиться к высоким показателям в учебе;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уважать преподавателей, наставников, классных руководителей (кураторов) групп;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бережно относиться к оборудованию, инструментам и материалам, используемым в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 реализации образовательно-производственного процесса;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вносить вклад коллектива, местного сообщества, территории;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заботиться о здоровье и окружающей среде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598" y="116632"/>
            <a:ext cx="8700202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Модель персонифицированного повышения квалификации</a:t>
            </a:r>
            <a:endParaRPr lang="ru-RU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6" name="Содержимое 14" descr="Безымянный.jpg">
            <a:extLst>
              <a:ext uri="{FF2B5EF4-FFF2-40B4-BE49-F238E27FC236}">
                <a16:creationId xmlns:a16="http://schemas.microsoft.com/office/drawing/2014/main" id="{E16B2189-1257-4656-A7D9-11C8D980F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023"/>
          <a:stretch>
            <a:fillRect/>
          </a:stretch>
        </p:blipFill>
        <p:spPr>
          <a:xfrm>
            <a:off x="0" y="980728"/>
            <a:ext cx="9144000" cy="576064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390C18-6F28-45BB-A0E1-BCC713E2A941}"/>
              </a:ext>
            </a:extLst>
          </p:cNvPr>
          <p:cNvSpPr/>
          <p:nvPr/>
        </p:nvSpPr>
        <p:spPr>
          <a:xfrm>
            <a:off x="8567936" y="6669360"/>
            <a:ext cx="576064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CC5F1-A69E-4353-9D98-2CA43BE12A92}"/>
              </a:ext>
            </a:extLst>
          </p:cNvPr>
          <p:cNvSpPr txBox="1"/>
          <p:nvPr/>
        </p:nvSpPr>
        <p:spPr>
          <a:xfrm>
            <a:off x="928662" y="2786058"/>
            <a:ext cx="114300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Собеседование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1E6AE-E39A-4CE0-B3D1-D2D2E90E2592}"/>
              </a:ext>
            </a:extLst>
          </p:cNvPr>
          <p:cNvSpPr txBox="1"/>
          <p:nvPr/>
        </p:nvSpPr>
        <p:spPr>
          <a:xfrm>
            <a:off x="2786050" y="2857496"/>
            <a:ext cx="285752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Внутритехникумовская методическая работа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ADBCE-FF93-4790-962E-F279F471E64D}"/>
              </a:ext>
            </a:extLst>
          </p:cNvPr>
          <p:cNvSpPr txBox="1"/>
          <p:nvPr/>
        </p:nvSpPr>
        <p:spPr>
          <a:xfrm>
            <a:off x="6643702" y="4429132"/>
            <a:ext cx="142876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Оценка соответствия дуальной системе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A7B1B-A6CF-4BA8-8671-FF2B0D8B1213}"/>
              </a:ext>
            </a:extLst>
          </p:cNvPr>
          <p:cNvSpPr txBox="1"/>
          <p:nvPr/>
        </p:nvSpPr>
        <p:spPr>
          <a:xfrm>
            <a:off x="7143768" y="1285860"/>
            <a:ext cx="785818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Педагог нового типа вовлечен в дуальную систему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A0DD4D-9749-4A59-B841-3E4AAFFB7016}"/>
              </a:ext>
            </a:extLst>
          </p:cNvPr>
          <p:cNvSpPr txBox="1"/>
          <p:nvPr/>
        </p:nvSpPr>
        <p:spPr>
          <a:xfrm>
            <a:off x="928662" y="5715016"/>
            <a:ext cx="107157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образования и производства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B0A4E-1448-4ECB-B034-B24B02085246}"/>
              </a:ext>
            </a:extLst>
          </p:cNvPr>
          <p:cNvSpPr txBox="1"/>
          <p:nvPr/>
        </p:nvSpPr>
        <p:spPr>
          <a:xfrm>
            <a:off x="5286380" y="5715016"/>
            <a:ext cx="1643074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навыков инновационной деятельности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31740" y="116632"/>
            <a:ext cx="4752528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ЗАКАЗ</a:t>
            </a:r>
          </a:p>
          <a:p>
            <a:pPr algn="ctr"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ЛИЧНОСТЬ, ПРЕДПРИЯТИЕ, ГОСУДАРСТВО</a:t>
            </a:r>
          </a:p>
        </p:txBody>
      </p:sp>
      <p:grpSp>
        <p:nvGrpSpPr>
          <p:cNvPr id="2" name="Группа 19"/>
          <p:cNvGrpSpPr/>
          <p:nvPr/>
        </p:nvGrpSpPr>
        <p:grpSpPr>
          <a:xfrm>
            <a:off x="1259632" y="836712"/>
            <a:ext cx="6696744" cy="432048"/>
            <a:chOff x="827584" y="764704"/>
            <a:chExt cx="6696744" cy="432048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827584" y="764704"/>
              <a:ext cx="1944216" cy="4320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РАЗВИТИЕ ЛИЧНОСТИ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203848" y="764704"/>
              <a:ext cx="1944216" cy="4320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ПРОФ. СТАНДАРТЫ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5580112" y="764704"/>
              <a:ext cx="1944216" cy="4320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ФГОС</a:t>
              </a:r>
            </a:p>
          </p:txBody>
        </p:sp>
      </p:grp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555776" y="1412776"/>
            <a:ext cx="4104456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rPr>
              <a:t>ПРОФЕССИОНАЛЬНОЕ САМООПРЕДЕЛЕНИЕ</a:t>
            </a:r>
          </a:p>
        </p:txBody>
      </p:sp>
      <p:grpSp>
        <p:nvGrpSpPr>
          <p:cNvPr id="3" name="Группа 21"/>
          <p:cNvGrpSpPr/>
          <p:nvPr/>
        </p:nvGrpSpPr>
        <p:grpSpPr>
          <a:xfrm>
            <a:off x="2159732" y="3140968"/>
            <a:ext cx="4896544" cy="720080"/>
            <a:chOff x="2411760" y="3140968"/>
            <a:chExt cx="4896544" cy="720080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411760" y="3140968"/>
              <a:ext cx="1584176" cy="3600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ТЕОРИЯ</a:t>
              </a: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4572000" y="3140968"/>
              <a:ext cx="2736304" cy="7200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ПРАКТИКА В ДУАЛЬНОЙ СИСТЕМЕ</a:t>
              </a:r>
            </a:p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(С ОБЪЕКТАМИ РЕАЛЬНОСТИ,  </a:t>
              </a:r>
            </a:p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УЧЕБНОЕ ПРОЕКТИРОВАНИЕ)</a:t>
              </a:r>
              <a:endParaRPr lang="en-U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endParaRPr>
            </a:p>
          </p:txBody>
        </p:sp>
      </p:grp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311860" y="4077072"/>
            <a:ext cx="2592288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НАСТАВНИЧЕСТВО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20" name="Группа 20"/>
          <p:cNvGrpSpPr/>
          <p:nvPr/>
        </p:nvGrpSpPr>
        <p:grpSpPr>
          <a:xfrm>
            <a:off x="2195736" y="2060848"/>
            <a:ext cx="4824536" cy="936104"/>
            <a:chOff x="2051720" y="2060848"/>
            <a:chExt cx="4824536" cy="1008111"/>
          </a:xfrm>
        </p:grpSpPr>
        <p:sp>
          <p:nvSpPr>
            <p:cNvPr id="9" name="Oval 17"/>
            <p:cNvSpPr>
              <a:spLocks noChangeArrowheads="1"/>
            </p:cNvSpPr>
            <p:nvPr/>
          </p:nvSpPr>
          <p:spPr bwMode="gray">
            <a:xfrm>
              <a:off x="2051720" y="2060848"/>
              <a:ext cx="4824536" cy="1008111"/>
            </a:xfrm>
            <a:prstGeom prst="ellipse">
              <a:avLst/>
            </a:prstGeom>
            <a:gradFill rotWithShape="1">
              <a:gsLst>
                <a:gs pos="0">
                  <a:srgbClr val="1D80E3">
                    <a:gamma/>
                    <a:tint val="44314"/>
                    <a:invGamma/>
                  </a:srgbClr>
                </a:gs>
                <a:gs pos="100000">
                  <a:srgbClr val="1D80E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gray">
            <a:xfrm rot="16200000">
              <a:off x="3023828" y="1736812"/>
              <a:ext cx="576064" cy="165618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79216"/>
                    <a:invGamma/>
                  </a:srgbClr>
                </a:gs>
                <a:gs pos="100000">
                  <a:srgbClr val="FFCC00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</a:rPr>
                <a:t>ПОО</a:t>
              </a: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 rot="16200000">
              <a:off x="5256079" y="1520786"/>
              <a:ext cx="576063" cy="2088233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tint val="0"/>
                    <a:invGamma/>
                  </a:srgbClr>
                </a:gs>
                <a:gs pos="100000">
                  <a:srgbClr val="FFCC00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ru-RU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</a:rPr>
                <a:t>ПРЕДПРИЯТИЕ</a:t>
              </a:r>
            </a:p>
          </p:txBody>
        </p:sp>
      </p:grpSp>
      <p:sp>
        <p:nvSpPr>
          <p:cNvPr id="15" name="Oval 16"/>
          <p:cNvSpPr>
            <a:spLocks noChangeArrowheads="1"/>
          </p:cNvSpPr>
          <p:nvPr/>
        </p:nvSpPr>
        <p:spPr bwMode="gray">
          <a:xfrm>
            <a:off x="2951820" y="4653136"/>
            <a:ext cx="3312368" cy="720080"/>
          </a:xfrm>
          <a:prstGeom prst="ellipse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ВЫПУСКНИК  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Multi-skills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483768" y="5517232"/>
            <a:ext cx="4248472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rPr>
              <a:t>ТРУДОУСТРОЙСТВО, КАРЬЕРНЫЙ ЛИФТ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195736" y="6165304"/>
            <a:ext cx="4680520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rPr>
              <a:t>СПЕЦИАЛИСТ, МНОГОФУНКЦИОНАЛЬНЫЙ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79512" y="836712"/>
            <a:ext cx="936104" cy="5544616"/>
          </a:xfrm>
          <a:prstGeom prst="downArrow">
            <a:avLst>
              <a:gd name="adj1" fmla="val 50000"/>
              <a:gd name="adj2" fmla="val 76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/>
              <a:t>ПОВЫШЕНИЕ КВАЛИФИКАЦИИ</a:t>
            </a:r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8028384" y="836712"/>
            <a:ext cx="971600" cy="5616624"/>
          </a:xfrm>
          <a:prstGeom prst="upDownArrow">
            <a:avLst>
              <a:gd name="adj1" fmla="val 50000"/>
              <a:gd name="adj2" fmla="val 7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/>
              <a:t>ВЗАИМОДЕЙСТВИЕ С ПРЕДПРИЯТИЕМ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2627784" y="62068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644008" y="62068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660232" y="62068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4211960" y="2492896"/>
            <a:ext cx="504056" cy="72008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907704" y="2492896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6876256" y="2486025"/>
            <a:ext cx="404019" cy="7887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4221088"/>
            <a:ext cx="133694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908174" y="4219576"/>
            <a:ext cx="1367681" cy="472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236296" y="2511425"/>
            <a:ext cx="45719" cy="1755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907704" y="2511424"/>
            <a:ext cx="45719" cy="17462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575428" y="4514508"/>
            <a:ext cx="45719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583048" y="531460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590668" y="595468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090584" y="5731396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лево 40"/>
          <p:cNvSpPr/>
          <p:nvPr/>
        </p:nvSpPr>
        <p:spPr>
          <a:xfrm>
            <a:off x="6731476" y="5701665"/>
            <a:ext cx="404019" cy="7887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090584" y="4404360"/>
            <a:ext cx="45719" cy="13696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089304" y="4389120"/>
            <a:ext cx="45719" cy="13696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098675" y="4402456"/>
            <a:ext cx="119316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923915" y="4387216"/>
            <a:ext cx="119316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16632"/>
            <a:ext cx="52379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Стратегические партнеры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025489" cy="302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04" y="620688"/>
            <a:ext cx="3025489" cy="3025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08" y="620688"/>
            <a:ext cx="3025489" cy="30254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11" y="620688"/>
            <a:ext cx="3025489" cy="30254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3025489" cy="30254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04" y="3645024"/>
            <a:ext cx="3025489" cy="30254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08" y="3645024"/>
            <a:ext cx="3025489" cy="30254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lum brigh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11" y="3645024"/>
            <a:ext cx="3025489" cy="302548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95536" y="1772816"/>
            <a:ext cx="207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ОАО «Челябинский </a:t>
            </a:r>
          </a:p>
          <a:p>
            <a:pPr algn="ctr"/>
            <a:r>
              <a:rPr lang="ru-RU" sz="1400" b="1" dirty="0"/>
              <a:t>трубопрокатный завод»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9792" y="1772816"/>
            <a:ext cx="164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завод </a:t>
            </a:r>
          </a:p>
          <a:p>
            <a:pPr algn="ctr"/>
            <a:r>
              <a:rPr lang="ru-RU" sz="1400" b="1" dirty="0"/>
              <a:t>«Электромашина»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0032" y="1772816"/>
            <a:ext cx="1429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завод </a:t>
            </a:r>
          </a:p>
          <a:p>
            <a:pPr algn="ctr"/>
            <a:r>
              <a:rPr lang="ru-RU" sz="1400" b="1" dirty="0"/>
              <a:t>им. </a:t>
            </a:r>
            <a:r>
              <a:rPr lang="ru-RU" sz="1400" b="1" dirty="0" err="1"/>
              <a:t>Колющенко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98994" y="1772816"/>
            <a:ext cx="201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ЗАО Челябинский </a:t>
            </a:r>
          </a:p>
          <a:p>
            <a:pPr algn="ctr"/>
            <a:r>
              <a:rPr lang="ru-RU" sz="1200" b="1" dirty="0"/>
              <a:t>завод металлоконструкций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536" y="4941168"/>
            <a:ext cx="1940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«</a:t>
            </a:r>
            <a:r>
              <a:rPr lang="ru-RU" sz="1400" b="1" dirty="0" err="1"/>
              <a:t>Хлебокомбинат</a:t>
            </a:r>
            <a:r>
              <a:rPr lang="ru-RU" sz="1400" b="1" dirty="0"/>
              <a:t> </a:t>
            </a:r>
          </a:p>
          <a:p>
            <a:pPr algn="ctr"/>
            <a:r>
              <a:rPr lang="ru-RU" sz="1400" b="1" dirty="0"/>
              <a:t>№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83768" y="4941168"/>
            <a:ext cx="1900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«</a:t>
            </a:r>
            <a:r>
              <a:rPr lang="ru-RU" sz="1400" b="1" dirty="0" err="1"/>
              <a:t>Хлебокомбинат</a:t>
            </a:r>
            <a:endParaRPr lang="ru-RU" sz="1400" b="1" dirty="0"/>
          </a:p>
          <a:p>
            <a:pPr algn="ctr"/>
            <a:r>
              <a:rPr lang="ru-RU" sz="1400" b="1" dirty="0"/>
              <a:t> №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4008" y="4797152"/>
            <a:ext cx="18427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«Челябинский </a:t>
            </a:r>
          </a:p>
          <a:p>
            <a:pPr algn="ctr"/>
            <a:r>
              <a:rPr lang="ru-RU" sz="1400" b="1" dirty="0" err="1"/>
              <a:t>кузнечно-прессовый</a:t>
            </a:r>
            <a:r>
              <a:rPr lang="ru-RU" sz="1400" b="1" dirty="0"/>
              <a:t> </a:t>
            </a:r>
          </a:p>
          <a:p>
            <a:pPr algn="ctr"/>
            <a:r>
              <a:rPr lang="ru-RU" sz="1400" b="1" dirty="0"/>
              <a:t>завод»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60232" y="4941168"/>
            <a:ext cx="1965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ОАО </a:t>
            </a:r>
            <a:r>
              <a:rPr lang="ru-RU" sz="1400" b="1" dirty="0" err="1"/>
              <a:t>Южуралкондитер</a:t>
            </a:r>
            <a:endParaRPr lang="ru-RU" sz="1400" b="1" dirty="0"/>
          </a:p>
        </p:txBody>
      </p:sp>
      <p:pic>
        <p:nvPicPr>
          <p:cNvPr id="2050" name="Picture 2" descr="E:\Разработка презентаций к защите проекта по дуальному обучению\logo_r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552450" cy="676275"/>
          </a:xfrm>
          <a:prstGeom prst="rect">
            <a:avLst/>
          </a:prstGeom>
          <a:noFill/>
        </p:spPr>
      </p:pic>
      <p:pic>
        <p:nvPicPr>
          <p:cNvPr id="2052" name="Picture 4" descr="http://www.npoelm.ru/i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124744"/>
            <a:ext cx="2092298" cy="246891"/>
          </a:xfrm>
          <a:prstGeom prst="rect">
            <a:avLst/>
          </a:prstGeom>
          <a:noFill/>
        </p:spPr>
      </p:pic>
      <p:pic>
        <p:nvPicPr>
          <p:cNvPr id="2054" name="Picture 6" descr="http://rgr74.ru/upload/medialibrary/0e0/0e06cfccb5c399b79778075cdfc7b8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24744"/>
            <a:ext cx="2304256" cy="246718"/>
          </a:xfrm>
          <a:prstGeom prst="rect">
            <a:avLst/>
          </a:prstGeom>
          <a:noFill/>
        </p:spPr>
      </p:pic>
      <p:pic>
        <p:nvPicPr>
          <p:cNvPr id="2056" name="Picture 8" descr="http://4.bp.blogspot.com/-J65icvh_SLA/VgAIsi3NtLI/AAAAAAAAAb4/jjNzMs8ty3o/s1600/zao-chzmk-chelyabinskij-zavod-metallokonstrukcij-chelyabins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908720"/>
            <a:ext cx="1160943" cy="607616"/>
          </a:xfrm>
          <a:prstGeom prst="rect">
            <a:avLst/>
          </a:prstGeom>
          <a:noFill/>
        </p:spPr>
      </p:pic>
      <p:pic>
        <p:nvPicPr>
          <p:cNvPr id="2058" name="Picture 10" descr="http://lentachel.ru/netcat_files/3/1/2013/08/ozCuelNeAsURrMX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077072"/>
            <a:ext cx="770260" cy="664493"/>
          </a:xfrm>
          <a:prstGeom prst="rect">
            <a:avLst/>
          </a:prstGeom>
          <a:noFill/>
        </p:spPr>
      </p:pic>
      <p:pic>
        <p:nvPicPr>
          <p:cNvPr id="2060" name="Picture 12" descr="&amp;Tcy;&amp;ocy;&amp;vcy;&amp;acy;&amp;rcy;&amp;ncy;&amp;ycy;&amp;jcy; &amp;zcy;&amp;ncy;&amp;acy;&amp;kcy; &amp;Ocy;&amp;Ocy;&amp;Ocy; &amp;KHcy;&amp;lcy;&amp;iecy;&amp;bcy;&amp;pcy;&amp;rcy;&amp;ocy;&amp;mcy;. &amp;Lcy;&amp;ocy;&amp;gcy;&amp;ocy;&amp;tcy;&amp;icy;&amp;pcy; - &amp;tcy;&amp;ocy;&amp;rcy;&amp;gcy;&amp;ocy;&amp;vcy;&amp;acy;&amp;yacy; &amp;mcy;&amp;acy;&amp;rcy;&amp;kcy;&amp;acy; &amp;ncy;&amp;ocy;&amp;mcy;&amp;iecy;&amp;rcy; 398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005064"/>
            <a:ext cx="1184463" cy="762794"/>
          </a:xfrm>
          <a:prstGeom prst="rect">
            <a:avLst/>
          </a:prstGeom>
          <a:noFill/>
        </p:spPr>
      </p:pic>
      <p:pic>
        <p:nvPicPr>
          <p:cNvPr id="2062" name="Picture 14" descr="http://www.kursdela.biz/upload/medialibrary/130/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221088"/>
            <a:ext cx="1954188" cy="332212"/>
          </a:xfrm>
          <a:prstGeom prst="rect">
            <a:avLst/>
          </a:prstGeom>
          <a:noFill/>
        </p:spPr>
      </p:pic>
      <p:pic>
        <p:nvPicPr>
          <p:cNvPr id="2066" name="Picture 18" descr="http://kdaksenov.ru/netcat_files/Resize/200200%D0%A3%D0%A20000178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4005064"/>
            <a:ext cx="824880" cy="82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3409" y="116632"/>
            <a:ext cx="611455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Специальности и профессии </a:t>
            </a:r>
          </a:p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технического профиля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837" y="1350705"/>
            <a:ext cx="8460393" cy="504753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«Сварочное производство»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«Сварщик (электросварочные и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газосварочные работы)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«Обработка металлов давлением»,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«Техническая эксплуатация гидравлических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машин, гидроприводов и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гидропневмоавтоматики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«Токарь-универсал»,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«Наладчик аппаратного и программного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обеспечения» и др.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610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31740" y="116632"/>
            <a:ext cx="4752528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ЗАКАЗ</a:t>
            </a:r>
          </a:p>
          <a:p>
            <a:pPr algn="ctr"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ЛИЧНОСТЬ, ПРЕДПРИЯТИЕ, ГОСУДАРСТВО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259632" y="836712"/>
            <a:ext cx="6696744" cy="432048"/>
            <a:chOff x="827584" y="764704"/>
            <a:chExt cx="6696744" cy="432048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827584" y="764704"/>
              <a:ext cx="1944216" cy="4320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РАЗВИТИЕ ЛИЧНОСТИ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203848" y="764704"/>
              <a:ext cx="1944216" cy="4320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ПРОФ. СТАНДАРТЫ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5580112" y="764704"/>
              <a:ext cx="1944216" cy="43204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ФГОС</a:t>
              </a:r>
            </a:p>
          </p:txBody>
        </p:sp>
      </p:grp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555776" y="1412776"/>
            <a:ext cx="4104456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rPr>
              <a:t>ПРОФЕССИОНАЛЬНОЕ САМООПРЕДЕЛЕНИЕ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159732" y="3140968"/>
            <a:ext cx="4896544" cy="720080"/>
            <a:chOff x="2411760" y="3140968"/>
            <a:chExt cx="4896544" cy="720080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411760" y="3140968"/>
              <a:ext cx="1584176" cy="3600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ТЕОРИЯ</a:t>
              </a: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4572000" y="3140968"/>
              <a:ext cx="2736304" cy="7200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ПРАКТИКА В ДУАЛЬНОЙ СИСТЕМЕ</a:t>
              </a:r>
            </a:p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(С ОБЪЕКТАМИ РЕАЛЬНОСТИ,  </a:t>
              </a:r>
            </a:p>
            <a:p>
              <a:pPr algn="ctr"/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  <a:latin typeface="+mj-lt"/>
                </a:rPr>
                <a:t>УЧЕБНОЕ ПРОЕКТИРОВАНИЕ)</a:t>
              </a:r>
              <a:endParaRPr lang="en-U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endParaRPr>
            </a:p>
          </p:txBody>
        </p:sp>
      </p:grp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311860" y="4077072"/>
            <a:ext cx="2592288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НАСТАВНИЧЕСТВО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95736" y="2060848"/>
            <a:ext cx="4824536" cy="936104"/>
            <a:chOff x="2051720" y="2060848"/>
            <a:chExt cx="4824536" cy="1008111"/>
          </a:xfrm>
        </p:grpSpPr>
        <p:sp>
          <p:nvSpPr>
            <p:cNvPr id="9" name="Oval 17"/>
            <p:cNvSpPr>
              <a:spLocks noChangeArrowheads="1"/>
            </p:cNvSpPr>
            <p:nvPr/>
          </p:nvSpPr>
          <p:spPr bwMode="gray">
            <a:xfrm>
              <a:off x="2051720" y="2060848"/>
              <a:ext cx="4824536" cy="1008111"/>
            </a:xfrm>
            <a:prstGeom prst="ellipse">
              <a:avLst/>
            </a:prstGeom>
            <a:gradFill rotWithShape="1">
              <a:gsLst>
                <a:gs pos="0">
                  <a:srgbClr val="1D80E3">
                    <a:gamma/>
                    <a:tint val="44314"/>
                    <a:invGamma/>
                  </a:srgbClr>
                </a:gs>
                <a:gs pos="100000">
                  <a:srgbClr val="1D80E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gray">
            <a:xfrm rot="16200000">
              <a:off x="3023828" y="1736812"/>
              <a:ext cx="576064" cy="165618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79216"/>
                    <a:invGamma/>
                  </a:srgbClr>
                </a:gs>
                <a:gs pos="100000">
                  <a:srgbClr val="FFCC00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</a:rPr>
                <a:t>ПОО</a:t>
              </a: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 rot="16200000">
              <a:off x="5256079" y="1520786"/>
              <a:ext cx="576063" cy="2088233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tint val="0"/>
                    <a:invGamma/>
                  </a:srgbClr>
                </a:gs>
                <a:gs pos="100000">
                  <a:srgbClr val="FFCC00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ru-RU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rgbClr val="FFFF00">
                        <a:alpha val="60000"/>
                      </a:srgbClr>
                    </a:glow>
                    <a:reflection blurRad="12700" stA="50000" endPos="50000" dist="5000" dir="5400000" sy="-100000" rotWithShape="0"/>
                  </a:effectLst>
                </a:rPr>
                <a:t>ПРЕДПРИЯТИЕ</a:t>
              </a:r>
            </a:p>
          </p:txBody>
        </p:sp>
      </p:grpSp>
      <p:sp>
        <p:nvSpPr>
          <p:cNvPr id="15" name="Oval 16"/>
          <p:cNvSpPr>
            <a:spLocks noChangeArrowheads="1"/>
          </p:cNvSpPr>
          <p:nvPr/>
        </p:nvSpPr>
        <p:spPr bwMode="gray">
          <a:xfrm>
            <a:off x="2951820" y="4653136"/>
            <a:ext cx="3312368" cy="720080"/>
          </a:xfrm>
          <a:prstGeom prst="ellipse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ВЫПУСКНИК  </a:t>
            </a: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Multi-skills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2483768" y="5517232"/>
            <a:ext cx="4248472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rPr>
              <a:t>ТРУДОУСТРОЙСТВО, КАРЬЕРНЫЙ ЛИФТ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195736" y="6165304"/>
            <a:ext cx="4680520" cy="432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>
                  <a:gamma/>
                  <a:tint val="0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</a:rPr>
              <a:t>СПЕЦИАЛИСТ, МНОГОФУНКЦИОНАЛЬНЫЙ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79512" y="836712"/>
            <a:ext cx="936104" cy="5544616"/>
          </a:xfrm>
          <a:prstGeom prst="downArrow">
            <a:avLst>
              <a:gd name="adj1" fmla="val 50000"/>
              <a:gd name="adj2" fmla="val 76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/>
              <a:t>ПОВЫШЕНИЕ КВАЛИФИКАЦИИ</a:t>
            </a:r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8028384" y="836712"/>
            <a:ext cx="971600" cy="5616624"/>
          </a:xfrm>
          <a:prstGeom prst="upDownArrow">
            <a:avLst>
              <a:gd name="adj1" fmla="val 50000"/>
              <a:gd name="adj2" fmla="val 7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/>
              <a:t>ВЗАИМОДЕЙСТВИЕ С ПРЕДПРИЯТИЕМ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2627784" y="62068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644008" y="62068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660232" y="62068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4211960" y="2492896"/>
            <a:ext cx="504056" cy="72008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907704" y="2492896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>
            <a:off x="6876256" y="2486025"/>
            <a:ext cx="404019" cy="7887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4221088"/>
            <a:ext cx="133694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908174" y="4219576"/>
            <a:ext cx="1367681" cy="472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236296" y="2511425"/>
            <a:ext cx="45719" cy="1755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907704" y="2511424"/>
            <a:ext cx="45719" cy="17462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575428" y="4514508"/>
            <a:ext cx="45719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583048" y="531460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590668" y="5954688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090584" y="5731396"/>
            <a:ext cx="43204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лево 40"/>
          <p:cNvSpPr/>
          <p:nvPr/>
        </p:nvSpPr>
        <p:spPr>
          <a:xfrm>
            <a:off x="6731476" y="5701665"/>
            <a:ext cx="404019" cy="7887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090584" y="4404360"/>
            <a:ext cx="45719" cy="13696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089304" y="4389120"/>
            <a:ext cx="45719" cy="13696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098675" y="4402456"/>
            <a:ext cx="119316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923915" y="4387216"/>
            <a:ext cx="119316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5649" y="116632"/>
            <a:ext cx="49900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Основные направления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770" y="1165978"/>
            <a:ext cx="8429808" cy="504753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2800" b="1" cap="all" dirty="0">
                <a:ln w="0"/>
                <a:gradFill flip="none">
                  <a:gsLst>
                    <a:gs pos="24500">
                      <a:schemeClr val="tx1"/>
                    </a:gs>
                    <a:gs pos="0">
                      <a:schemeClr val="tx1">
                        <a:lumMod val="38000"/>
                        <a:lumOff val="62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Профориентационная работа и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gradFill flip="none">
                  <a:gsLst>
                    <a:gs pos="24500">
                      <a:schemeClr val="tx1"/>
                    </a:gs>
                    <a:gs pos="0">
                      <a:schemeClr val="tx1">
                        <a:lumMod val="38000"/>
                        <a:lumOff val="62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профессиональное самоопределение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gradFill flip="none">
                  <a:gsLst>
                    <a:gs pos="24500">
                      <a:schemeClr val="tx1"/>
                    </a:gs>
                    <a:gs pos="0">
                      <a:schemeClr val="tx1">
                        <a:lumMod val="38000"/>
                        <a:lumOff val="62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Организация теоретического обучения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gradFill flip="none">
                  <a:gsLst>
                    <a:gs pos="24500">
                      <a:schemeClr val="tx1"/>
                    </a:gs>
                    <a:gs pos="0">
                      <a:schemeClr val="tx1">
                        <a:lumMod val="38000"/>
                        <a:lumOff val="62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и практики в соответствии с дуальной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gradFill flip="none">
                  <a:gsLst>
                    <a:gs pos="24500">
                      <a:schemeClr val="tx1"/>
                    </a:gs>
                    <a:gs pos="0">
                      <a:schemeClr val="tx1">
                        <a:lumMod val="38000"/>
                        <a:lumOff val="62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моделью обучения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gradFill flip="none">
                  <a:gsLst>
                    <a:gs pos="24500">
                      <a:schemeClr val="tx1"/>
                    </a:gs>
                    <a:gs pos="0">
                      <a:schemeClr val="tx1">
                        <a:lumMod val="38000"/>
                        <a:lumOff val="62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Создание института наставничества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gradFill flip="none">
                  <a:gsLst>
                    <a:gs pos="24500">
                      <a:schemeClr val="tx1"/>
                    </a:gs>
                    <a:gs pos="0">
                      <a:schemeClr val="tx1">
                        <a:lumMod val="38000"/>
                        <a:lumOff val="62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Оценка профессиональной квалификации,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gradFill flip="none">
                  <a:gsLst>
                    <a:gs pos="24500">
                      <a:schemeClr val="tx1"/>
                    </a:gs>
                    <a:gs pos="0">
                      <a:schemeClr val="tx1">
                        <a:lumMod val="38000"/>
                        <a:lumOff val="62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трудоустройство выпускников и их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n w="0"/>
                <a:gradFill flip="none">
                  <a:gsLst>
                    <a:gs pos="24500">
                      <a:schemeClr val="tx1"/>
                    </a:gs>
                    <a:gs pos="0">
                      <a:schemeClr val="tx1">
                        <a:lumMod val="38000"/>
                        <a:lumOff val="62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продвижение в условиях карьерного лифта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800" b="1" cap="all" dirty="0">
                <a:ln w="0"/>
                <a:gradFill flip="none">
                  <a:gsLst>
                    <a:gs pos="24500">
                      <a:schemeClr val="tx1"/>
                    </a:gs>
                    <a:gs pos="0">
                      <a:schemeClr val="tx1">
                        <a:lumMod val="38000"/>
                        <a:lumOff val="62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Повышение квалификации педагогов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004" y="116632"/>
            <a:ext cx="783137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локальные нормативные документы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619" y="952810"/>
            <a:ext cx="8697381" cy="5472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Положение о Порядке организации дуального обучения в ГБПОУ «ЧГПГТ им. А.В. Яковлева»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Порядок организации и проведения в ГБПОУ «ЧГПГТ им. А.В. Яковлева»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демонстрационного экзамена в рамках государственной итоговой аттестации по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образовательным программам среднего профессионального образования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Положение об учебной и производственной практике студентов, осваивающих основные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 ОПОП СПО по дуальной системе подготовки кадров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Положение о службе содействия трудоустройству выпускников ГБПОУ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«ЧГПГТ им. А.В. Яковлева»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Положение о </a:t>
            </a:r>
            <a:r>
              <a:rPr lang="ru-RU" sz="1600" b="1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профориентационной</a:t>
            </a: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работе и профессиональном самоопределении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 ГБПОУ «ЧГПГТ им. А.В. Яковлева»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Порядок формирования основной образовательной программы (в соответствии с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 дуальной моделью обучения)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Порядок повышения квалификации педагогов (на основе персонифицированной модели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 в условиях дуального образования)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Договор о сетевой форме реализации образовательных программ СПО (используется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 при условии наличия лицензии на ведение образовательной деятельности по программам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    СПО у всех участвующих сторон)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Трехсторонний договор об оказании образовательных услуг (по дуальному обучению)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16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  <a:ea typeface="Times New Roman"/>
                <a:cs typeface="Times New Roman"/>
              </a:rPr>
              <a:t> Положение о наставничестве при реализации дуальной модели обучения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8284" y="116632"/>
            <a:ext cx="26048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</a:rPr>
              <a:t>Программы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286" y="965430"/>
            <a:ext cx="8977714" cy="558890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Программа </a:t>
            </a:r>
            <a:r>
              <a:rPr lang="ru-RU" sz="2400" b="1" cap="all" dirty="0" err="1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профориентационной</a:t>
            </a: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работы в ГБПОУ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«ЧГПГТ им. А.В. Яковлева»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Программа воспитания и развития личностных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качеств будущих профессионалов в процессе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реализации дуальной модели обучения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Программа инновационной работы по теме: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«Наставничество как условие кадрового обеспечения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промышленного роста»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Программа повышения квалификации педагогов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(на основе персонифицированной модели в условиях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дуального образования)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Программа содействия трудоустройству выпускников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>
                <a:ln w="0"/>
                <a:gradFill flip="none">
                  <a:gsLst>
                    <a:gs pos="24500">
                      <a:srgbClr val="263C5E"/>
                    </a:gs>
                    <a:gs pos="0">
                      <a:schemeClr val="tx1"/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tx1"/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+mj-lt"/>
                <a:ea typeface="Times New Roman"/>
                <a:cs typeface="Times New Roman"/>
              </a:rPr>
              <a:t>     ГБПОУ «ЧГПГТ им. А.В. Яковлева»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1314</Words>
  <Application>Microsoft Office PowerPoint</Application>
  <PresentationFormat>Экран (4:3)</PresentationFormat>
  <Paragraphs>431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организация дуального обучения как основополагающий фактор эффективности профессионального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 как условие кадрового обеспечения промышленного роста</dc:title>
  <dc:creator>Блинов Андрей Николаевич</dc:creator>
  <cp:lastModifiedBy>Блинов Андрей Николаевич</cp:lastModifiedBy>
  <cp:revision>74</cp:revision>
  <dcterms:created xsi:type="dcterms:W3CDTF">2017-03-11T11:21:13Z</dcterms:created>
  <dcterms:modified xsi:type="dcterms:W3CDTF">2017-05-16T11:35:41Z</dcterms:modified>
</cp:coreProperties>
</file>