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73" r:id="rId3"/>
    <p:sldId id="275" r:id="rId4"/>
    <p:sldId id="285" r:id="rId5"/>
    <p:sldId id="272" r:id="rId6"/>
    <p:sldId id="276" r:id="rId7"/>
    <p:sldId id="277" r:id="rId8"/>
    <p:sldId id="279" r:id="rId9"/>
    <p:sldId id="278" r:id="rId10"/>
    <p:sldId id="280" r:id="rId11"/>
    <p:sldId id="281" r:id="rId12"/>
    <p:sldId id="282" r:id="rId13"/>
    <p:sldId id="283" r:id="rId14"/>
    <p:sldId id="284" r:id="rId15"/>
    <p:sldId id="286" r:id="rId16"/>
    <p:sldId id="290" r:id="rId17"/>
    <p:sldId id="297" r:id="rId18"/>
    <p:sldId id="298" r:id="rId19"/>
    <p:sldId id="299" r:id="rId20"/>
    <p:sldId id="274" r:id="rId2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3399"/>
    <a:srgbClr val="FFFF99"/>
    <a:srgbClr val="FFC016"/>
    <a:srgbClr val="FEE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50463B-FA9C-4A1C-95E4-C905320C5E72}">
  <a:tblStyle styleId="{DB50463B-FA9C-4A1C-95E4-C905320C5E72}" styleName="Table_0"/>
  <a:tblStyle styleId="{7FF5C6EE-9F41-4F42-9932-33DB83A03035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88F76-ADA7-4778-8ED3-41C69BA87228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15BF-5CD5-4278-9333-5AB2C4A31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9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71150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15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66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600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6492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112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5A50-09AC-46A2-9162-FEFF22A550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5832-1F5F-47DD-83F3-57987F5886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56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5624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982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928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7047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2882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560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660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5E0B3-700B-4E84-A06D-722F6236E0B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D64-A4FC-4032-A8EA-358F4D1FE8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013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886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3947-11DA-472B-9905-F5BC550D0C3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CA744-475B-4C9E-9C66-DF34B54F2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653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EC3D-0E0A-42B6-A462-F516820A2DB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FF4E-D82F-47DE-A24A-FB7BF4A1F7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4393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E65-BD9F-4E03-AFE2-33AD7CCC10D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0248-A2F9-4D58-B680-D749AB6148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7352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643-1EE0-4620-8576-A5B7C227FE2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BA382-9A2B-47F2-99CF-AF727C8078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6578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B260-8F51-4954-9AFF-01959FE0144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F31-8654-40EA-BB26-1DA2239979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13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69E3B-3DFC-4659-B39F-CD018FDD72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2E77-F282-48BA-AF23-4FF28AB6C6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206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E4F09-D1D8-47A7-8890-7788126D3D2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F350-5334-4B4B-BFB4-AD3A7B5D5D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6326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81C8-DD22-42C8-B382-97A57FC97A9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D7226-B806-4EB5-B039-4851683755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353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456D-7B41-410E-9EDB-AA7016AF3F3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26.09.2017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9E28-58FD-4AA8-820A-7E4400AD18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545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26.09.2017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8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E1060D-76FA-4973-A542-4A93F6BFC3A6}" type="datetime1">
              <a:rPr lang="ru-RU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>
                <a:defRPr/>
              </a:pPr>
              <a:t>26.09.2017</a:t>
            </a:fld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FC6187-1F37-4101-908D-E97E6FF1EB9F}" type="slidenum">
              <a:rPr lang="ru-RU" altLang="ru-RU" kern="1200"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65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900" dirty="0">
              <a:solidFill>
                <a:srgbClr val="898989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195094" y="5365833"/>
            <a:ext cx="6671931" cy="85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Статирова О.И.,</a:t>
            </a:r>
            <a:endParaRPr lang="ru-RU" altLang="ru-RU" sz="18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    </a:t>
            </a:r>
            <a:r>
              <a:rPr lang="ru-RU" alt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начальник Управления профессионального образования</a:t>
            </a:r>
          </a:p>
          <a:p>
            <a:pPr algn="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alt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Министерства образования и науки Челябинской области</a:t>
            </a:r>
            <a:endParaRPr lang="ru-RU" alt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09360" y="1901567"/>
            <a:ext cx="8686800" cy="261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ВОПРОСУ О КОМПЛЕКСНОЙ ОЦЕНКЕ ДЕЯТЕЛЬНОСТИ ПРОФЕССИОНАЛЬНЫХ ОБРАЗОВАТЕЛЬНЫХ ОРГАНИЗАЦИЙ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15616" y="908720"/>
            <a:ext cx="7459157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38" y="221640"/>
            <a:ext cx="784461" cy="107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209360" y="1688354"/>
            <a:ext cx="1812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</a:t>
            </a: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Челябинск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1636662"/>
            <a:ext cx="3070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kern="1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26 сентября 2017 года</a:t>
            </a:r>
            <a:endParaRPr lang="ru-RU" sz="18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8493" y="275201"/>
            <a:ext cx="6819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Заседание президиума Совета директоров ПОО Челябинской области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9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48500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3. ДОСТУПНОСТЬ МАТЕРИАЛЬНО-ТЕХНИЧЕСКОЙ БАЗЫ ОБРАЗОВАНИЯ</a:t>
            </a:r>
            <a:endParaRPr lang="ru-RU" sz="1800" b="1" kern="1200" spc="-15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68282"/>
            <a:ext cx="855543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3.1. Доля выполненных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требований по созданию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безбарьерной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архитектурной среды и информационной доступности к их общему нормативно определенному количеству;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2401030"/>
            <a:ext cx="5027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федеральный мониторинг инклюзивного СПО за 2016г.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692" y="2394551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1227" y="6136414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77522" y="4624508"/>
            <a:ext cx="24531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Южно-Уральский государственный технический колледж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14092" y="4426908"/>
            <a:ext cx="0" cy="184317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705513" y="4426908"/>
            <a:ext cx="0" cy="184317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777522" y="613475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72519" y="4675619"/>
            <a:ext cx="20208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14698" y="6126150"/>
            <a:ext cx="855826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01121"/>
              </p:ext>
            </p:extLst>
          </p:nvPr>
        </p:nvGraphicFramePr>
        <p:xfrm>
          <a:off x="114698" y="3682832"/>
          <a:ext cx="3432038" cy="2232660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3432038"/>
              </a:tblGrid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Миасский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строительный техникум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Златоустовский педагогический колледж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Троицкий технологический техникум</a:t>
                      </a:r>
                      <a:endParaRPr lang="ru-RU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Миасский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машиностроительный колледж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0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55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3. ДОСТУПНОСТЬ МАТЕРИАЛЬНО-ТЕХНИЧЕСКОЙ БАЗЫ ОБРАЗОВАНИЯ</a:t>
            </a:r>
            <a:endParaRPr lang="ru-RU" sz="1800" b="1" kern="1200" spc="-15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68282"/>
            <a:ext cx="855543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3.2. Доля средств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 иной приносящей доход деятельности, направленных на укрепление материально-технической базы, в общем объеме средств от иной приносящей доход деятельности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40505" y="2392839"/>
            <a:ext cx="44919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отчеты о финансовой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деятельности</a:t>
            </a:r>
            <a:b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2015, 2016 годы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692" y="2394551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4169" y="576395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0,05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264" y="4274916"/>
            <a:ext cx="2096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Arial Cyr" panose="020B0604020202020204" pitchFamily="34" charset="0"/>
              </a:rPr>
              <a:t>Симский</a:t>
            </a:r>
            <a:r>
              <a:rPr lang="ru-RU" sz="2000" dirty="0">
                <a:latin typeface="Arial Cyr" panose="020B0604020202020204" pitchFamily="34" charset="0"/>
              </a:rPr>
              <a:t> механический </a:t>
            </a:r>
            <a:r>
              <a:rPr lang="ru-RU" sz="2000" dirty="0" smtClean="0">
                <a:latin typeface="Arial Cyr" panose="020B0604020202020204" pitchFamily="34" charset="0"/>
              </a:rPr>
              <a:t>техникум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10464" y="4293096"/>
            <a:ext cx="221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Челябинский педагогический колледж </a:t>
            </a:r>
            <a:r>
              <a:rPr lang="ru-RU" sz="2000" dirty="0" smtClean="0">
                <a:latin typeface="Arial Cyr" panose="020B0604020202020204" pitchFamily="34" charset="0"/>
              </a:rPr>
              <a:t>№1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61991" y="3939473"/>
            <a:ext cx="0" cy="184317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38455" y="4054452"/>
            <a:ext cx="0" cy="1843171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610464" y="5762302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96,63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33242" y="4517449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94110" y="5579375"/>
            <a:ext cx="855826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62234" y="3124712"/>
            <a:ext cx="4590136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- 24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</p:spTree>
    <p:extLst>
      <p:ext uri="{BB962C8B-B14F-4D97-AF65-F5344CB8AC3E}">
        <p14:creationId xmlns:p14="http://schemas.microsoft.com/office/powerpoint/2010/main" val="380688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4. КВАЛИФИКАЦИЯ ИНЖЕНЕРНО-ПЕДАГОГИЧЕСКИХ КАДРОВ</a:t>
            </a:r>
            <a:endParaRPr lang="ru-RU" sz="1800" b="1" kern="1200" spc="-15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68282"/>
            <a:ext cx="855543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4.1. Доля педагогических </a:t>
            </a:r>
            <a:r>
              <a:rPr lang="ru-RU" sz="2000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работников, имеющих высшую квалификационную категорию, в общем количестве педагогических работников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950266"/>
            <a:ext cx="5027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мониторинг реализации Государственной программы «Развитие профессионального образования» за 2015, 2016 годы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692" y="2190375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7025" y="542070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8,16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119" y="3931666"/>
            <a:ext cx="2274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Arial Cyr" panose="020B0604020202020204" pitchFamily="34" charset="0"/>
              </a:rPr>
              <a:t>Карталинский</a:t>
            </a:r>
            <a:r>
              <a:rPr lang="ru-RU" sz="2000" dirty="0">
                <a:latin typeface="Arial Cyr" panose="020B0604020202020204" pitchFamily="34" charset="0"/>
              </a:rPr>
              <a:t> многоотраслевой техникум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73320" y="3949846"/>
            <a:ext cx="221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Челябинский педагогический колледж </a:t>
            </a:r>
            <a:r>
              <a:rPr lang="ru-RU" sz="2000" dirty="0" smtClean="0">
                <a:latin typeface="Arial Cyr" panose="020B0604020202020204" pitchFamily="34" charset="0"/>
              </a:rPr>
              <a:t>№1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24847" y="3596223"/>
            <a:ext cx="0" cy="184317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601311" y="3711202"/>
            <a:ext cx="0" cy="184317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673320" y="5419052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91,40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81015" y="4137120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68685" y="5238851"/>
            <a:ext cx="855826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93298" y="3234215"/>
            <a:ext cx="5119884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- 25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14" y="5902051"/>
            <a:ext cx="9140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-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0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-56742" y="6146319"/>
            <a:ext cx="9171956" cy="711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4. КВАЛИФИКАЦИЯ ИНЖЕНЕРНО-ПЕДАГОГИЧЕСКИХ КАДРОВ</a:t>
            </a:r>
            <a:endParaRPr lang="ru-RU" sz="1800" b="1" kern="1200" spc="-15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68282"/>
            <a:ext cx="855543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4.2. Результативность участия </a:t>
            </a:r>
            <a:r>
              <a:rPr lang="ru-RU" sz="2000" i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педагогических работников в областных конкурсах профессиональной направленности (по количеству и уровню достигнутых призовых мест)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96238" y="2807275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приказы </a:t>
            </a:r>
            <a:r>
              <a:rPr lang="ru-RU" sz="2000" dirty="0" err="1"/>
              <a:t>МОиН</a:t>
            </a:r>
            <a:r>
              <a:rPr lang="ru-RU" sz="2000" dirty="0"/>
              <a:t> об итогах конкурсов профессионального мастерства за 2014/2015, 2015/2016 учебные годы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12432" y="2251374"/>
            <a:ext cx="4121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5747" y="615959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219605" y="2167664"/>
            <a:ext cx="0" cy="45971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52120" y="4921614"/>
            <a:ext cx="0" cy="184317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680717" y="6146319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75,0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21024" y="6714256"/>
            <a:ext cx="855826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34896"/>
              </p:ext>
            </p:extLst>
          </p:nvPr>
        </p:nvGraphicFramePr>
        <p:xfrm>
          <a:off x="313005" y="2303275"/>
          <a:ext cx="3783233" cy="4461510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3783233"/>
              </a:tblGrid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Магнитогорский педагогический колледж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Катав-Ивановский индустриальный техникум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Чебаркульский профессиональный техникум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Бакальский техникум профессиональных технологий и сервиса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Челябинский энергетический колледж им С.М. Кирова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Миасский педагогический колледж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Челябинский техникум текстильной и легкой промышленности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Миасский геологоразведочный колледж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</a:rPr>
                        <a:t>Первомайский техникум промышленности строительных материалов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Троицкий педагогический колледж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</a:rPr>
                        <a:t>Челябинский педагогический колледж №2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43698"/>
              </p:ext>
            </p:extLst>
          </p:nvPr>
        </p:nvGraphicFramePr>
        <p:xfrm>
          <a:off x="6127776" y="4258844"/>
          <a:ext cx="2935660" cy="1900750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2935660"/>
              </a:tblGrid>
              <a:tr h="950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Южно-Уральский государственный технический колледж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0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Челябинский государственный промышленно-гуманитарный техникум им. А.В. Яковлева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4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84584" y="992839"/>
            <a:ext cx="771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ДИАПАЗОН ИТОГОВЫХ ЗНАЧЕНИЙ </a:t>
            </a:r>
            <a:r>
              <a:rPr lang="en-US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[94,41 – 441,57]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719279"/>
              </p:ext>
            </p:extLst>
          </p:nvPr>
        </p:nvGraphicFramePr>
        <p:xfrm>
          <a:off x="138139" y="1362171"/>
          <a:ext cx="8915478" cy="5261457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3281733"/>
                <a:gridCol w="1008112"/>
                <a:gridCol w="936104"/>
                <a:gridCol w="936104"/>
                <a:gridCol w="864096"/>
                <a:gridCol w="1008112"/>
                <a:gridCol w="881217"/>
              </a:tblGrid>
              <a:tr h="176954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максимуму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минимуму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среднему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3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Трудоустройство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129,57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20,57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59,62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73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 контингента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53,34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70,97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5092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48,56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5747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6,62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0,3%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50920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др.конкурсах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62,07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20,86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9890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Доп.оразование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135,69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6,08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58,02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5,71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 на МТБ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96,63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27,81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педмастерства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15,89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 высшей категории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8,16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33,31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  <a:tr h="1769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968,98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92,6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341,79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08" marR="9508" marT="95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62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31125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ЗНАЧИМОСТЬ ПОКАЗАТЕЛЯ В КОМПЛЕКСНОЙ ОЦЕНКЕ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03" y="688610"/>
            <a:ext cx="8791194" cy="548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7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670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Южно-Уральский государственный технический колледж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23528" y="1052736"/>
          <a:ext cx="7776864" cy="4824432"/>
        </p:xfrm>
        <a:graphic>
          <a:graphicData uri="http://schemas.openxmlformats.org/drawingml/2006/table">
            <a:tbl>
              <a:tblPr firstRow="1" bandRow="1">
                <a:tableStyleId>{DB50463B-FA9C-4A1C-95E4-C905320C5E72}</a:tableStyleId>
              </a:tblPr>
              <a:tblGrid>
                <a:gridCol w="3066289"/>
                <a:gridCol w="1456695"/>
                <a:gridCol w="1008112"/>
                <a:gridCol w="1296144"/>
                <a:gridCol w="949624"/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(среднее 2014-2015)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Трудоустройство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63,05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-24,88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37,34</a:t>
                      </a:r>
                    </a:p>
                  </a:txBody>
                  <a:tcPr marL="9525" marR="9525" marT="9525" marB="0" anchor="b"/>
                </a:tc>
              </a:tr>
              <a:tr h="4104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 контингента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-38,8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58,2</a:t>
                      </a:r>
                    </a:p>
                  </a:txBody>
                  <a:tcPr marL="9525" marR="9525" marT="9525" marB="0" anchor="b"/>
                </a:tc>
              </a:tr>
              <a:tr h="4716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др.конкурсах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12,07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19,91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7,964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27,87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Доп.образование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60,86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24,344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85,2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МТБ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26,55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-3,284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4,93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 высшей категории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45,86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18,344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64,2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2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419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Южно-Уральский многопрофильный колледж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95536" y="1052736"/>
          <a:ext cx="7602797" cy="4892040"/>
        </p:xfrm>
        <a:graphic>
          <a:graphicData uri="http://schemas.openxmlformats.org/drawingml/2006/table">
            <a:tbl>
              <a:tblPr firstRow="1" bandRow="1">
                <a:tableStyleId>{DB50463B-FA9C-4A1C-95E4-C905320C5E72}</a:tableStyleId>
              </a:tblPr>
              <a:tblGrid>
                <a:gridCol w="3066289"/>
                <a:gridCol w="1182183"/>
                <a:gridCol w="1008112"/>
                <a:gridCol w="1298179"/>
                <a:gridCol w="1048034"/>
              </a:tblGrid>
              <a:tr h="1008112">
                <a:tc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(среднее 2014-2015)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Трудоустройство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49,63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36,28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-14,512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21,77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 контингента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-38,88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58,32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1,38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др.конкурсах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21,86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-2,424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3,63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Доп.образование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24,56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42,92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17,168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60,09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56448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МТБ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4,196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14,68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 высшей категории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29,51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11,804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41,31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35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419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Южно-Уральский государственный колледж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51520" y="1052736"/>
          <a:ext cx="7602797" cy="4897120"/>
        </p:xfrm>
        <a:graphic>
          <a:graphicData uri="http://schemas.openxmlformats.org/drawingml/2006/table">
            <a:tbl>
              <a:tblPr firstRow="1" bandRow="1">
                <a:tableStyleId>{DB50463B-FA9C-4A1C-95E4-C905320C5E72}</a:tableStyleId>
              </a:tblPr>
              <a:tblGrid>
                <a:gridCol w="3066289"/>
                <a:gridCol w="1168663"/>
                <a:gridCol w="1063585"/>
                <a:gridCol w="1256226"/>
                <a:gridCol w="1048034"/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(среднее 2014-2015)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Трудоустройство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50,16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-12,036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30,09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Сохранность контингента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-38,84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58,26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профмастерства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Правонарушения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-0,332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др.конкурсах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-2,552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3,83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Доп.образование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50,78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22,46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-8,984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13,48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Доступность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Внебюджет</a:t>
                      </a:r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МТБ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-7,072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10,61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Конкурсы </a:t>
                      </a:r>
                      <a:r>
                        <a:rPr lang="ru-RU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педмастерства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Кадры высшей категории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28,57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32,52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-13,008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45,53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80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0259F-52C4-4B63-91FD-4ADC18A745F9}" type="slidenum">
              <a:rPr lang="ru-RU" altLang="ru-RU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9253" y="5229200"/>
            <a:ext cx="847777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9253" y="908720"/>
            <a:ext cx="8185520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93" y="2587679"/>
            <a:ext cx="7175614" cy="16826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771" y="4305631"/>
            <a:ext cx="6889077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08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DF350-5334-4B4B-BFB4-AD3A7B5D5D45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1481" y="2427373"/>
            <a:ext cx="8651304" cy="26571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качество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подготовки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воспитания, социализации, личностного самоопределения и развития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 для здоровьесбережения обучающихся;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доступность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образования;</a:t>
            </a:r>
          </a:p>
          <a:p>
            <a:pPr marL="457200" indent="-457200" algn="just">
              <a:spcBef>
                <a:spcPts val="1400"/>
              </a:spcBef>
              <a:buClr>
                <a:srgbClr val="003399"/>
              </a:buClr>
              <a:buFont typeface="+mj-lt"/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уровень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квалификации инженерно-педагогических кадров.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336881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КРИТЕРИИ ОЦЕНКИ</a:t>
            </a:r>
            <a:endParaRPr lang="ru-RU" sz="1800" b="1" kern="1200" spc="-15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645" y="967212"/>
            <a:ext cx="9022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Определены постановлением Губернатора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Челябинской области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от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15.06.2016 г. № 123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 организации и проведении в 2017 году конкурса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образовательная 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и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учреждении премии имени В.П. Омельченко»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600" y="5084511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 оценки деятельности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участника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конкурса на звание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«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Лучшая профессиональная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образовательная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организация»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утверждены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 от 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3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454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ПОКАЗАТЕЛИ ОЦЕНКИ И МЕТОДИКА РАСЧЕТА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132856"/>
            <a:ext cx="8568952" cy="3785652"/>
          </a:xfrm>
          <a:prstGeom prst="rect">
            <a:avLst/>
          </a:prstGeom>
          <a:ln>
            <a:solidFill>
              <a:srgbClr val="003399"/>
            </a:solidFill>
          </a:ln>
        </p:spPr>
        <p:txBody>
          <a:bodyPr wrap="square">
            <a:spAutoFit/>
          </a:bodyPr>
          <a:lstStyle/>
          <a:p>
            <a:pPr indent="442913"/>
            <a:r>
              <a:rPr lang="ru-RU" sz="2000" dirty="0"/>
              <a:t>Показатели, предполагающие оценку динамики по годам, делятся на позитивные и негативные.</a:t>
            </a:r>
          </a:p>
          <a:p>
            <a:pPr indent="442913"/>
            <a:r>
              <a:rPr lang="ru-RU" sz="2000" dirty="0"/>
              <a:t>При наличии положительной (отрицательной) динамики позитивного (негативного) показателя в 2016-2017 учебном году по отношению к среднему показателю предыдущих двух лет участник конкурса получает дополнительно 40 % от полученного балла по данному показателю.</a:t>
            </a:r>
          </a:p>
          <a:p>
            <a:pPr indent="442913"/>
            <a:r>
              <a:rPr lang="ru-RU" sz="2000" dirty="0"/>
              <a:t>При наличии отрицательной (положительной) динамики позитивного (негативного) показателя в 2016-2017 учебном году по отношению к среднему показателю предыдущих двух лет с участника конкурса снимается 40 % от полученного балла по данному показателю.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488" y="948179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/>
            </a:r>
            <a:b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</a:b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Утверждены </a:t>
            </a:r>
            <a:r>
              <a:rPr lang="ru-RU" sz="1800" b="1" kern="1200" spc="-15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приказом </a:t>
            </a:r>
            <a:r>
              <a:rPr lang="ru-RU" sz="1800" b="1" kern="1200" spc="-15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Министерства образования и науки Челябинской области от 06 июля 2017 №03/2139 (с изм. От 20.07.2017 №03/2328)</a:t>
            </a:r>
            <a:endParaRPr lang="ru-RU" sz="1800" b="1" kern="1200" spc="-15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29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1. КАЧЕСТВО ПОДГОТОВКИ ОБУЧАЮЩИХСЯ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53701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1.1. Доля выпускников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трудоустроенных в соответствии с направлением подготовки 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выпуска, в общем количестве выпускников текущего года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8692" y="2394551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05667" y="4337435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9327" y="5623305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20,57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422" y="4134263"/>
            <a:ext cx="2096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Arial Cyr" panose="020B0604020202020204" pitchFamily="34" charset="0"/>
              </a:rPr>
              <a:t>Симский</a:t>
            </a:r>
            <a:r>
              <a:rPr lang="ru-RU" sz="2000" dirty="0">
                <a:latin typeface="Arial Cyr" panose="020B0604020202020204" pitchFamily="34" charset="0"/>
              </a:rPr>
              <a:t> механический </a:t>
            </a:r>
            <a:r>
              <a:rPr lang="ru-RU" sz="2000" dirty="0" smtClean="0">
                <a:latin typeface="Arial Cyr" panose="020B0604020202020204" pitchFamily="34" charset="0"/>
              </a:rPr>
              <a:t>техникум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05622" y="4152443"/>
            <a:ext cx="221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Челябинский педагогический колледж №</a:t>
            </a:r>
            <a:r>
              <a:rPr lang="ru-RU" sz="2000" dirty="0" smtClean="0">
                <a:latin typeface="Arial Cyr" panose="020B0604020202020204" pitchFamily="34" charset="0"/>
              </a:rPr>
              <a:t>2</a:t>
            </a:r>
            <a:endParaRPr lang="ru-RU" sz="2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357149" y="3798820"/>
            <a:ext cx="0" cy="184317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33613" y="3913799"/>
            <a:ext cx="0" cy="184317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605622" y="5621649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129,57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87607" y="5441448"/>
            <a:ext cx="8558260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995936" y="2394551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отчеты по итогам 2014/2015, 2015/2016 учебных годов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8238" y="3219664"/>
            <a:ext cx="4670226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- 18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</p:spTree>
    <p:extLst>
      <p:ext uri="{BB962C8B-B14F-4D97-AF65-F5344CB8AC3E}">
        <p14:creationId xmlns:p14="http://schemas.microsoft.com/office/powerpoint/2010/main" val="2270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29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1. КАЧЕСТВО ПОДГОТОВКИ ОБУЧАЮЩИХСЯ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53701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1.2. Доля обучающихся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исключением отчисленных по неуважительной причине, в общем объеме среднегодового контингента</a:t>
            </a: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183679"/>
            <a:ext cx="5142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отчеты о выполнении ГЗ за 2015, 2016 гг.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692" y="2078286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19822" y="3589753"/>
            <a:ext cx="4372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67854" y="502757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53,34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1059" y="3485821"/>
            <a:ext cx="25208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err="1">
                <a:latin typeface="Arial Cyr" panose="020B0604020202020204" pitchFamily="34" charset="0"/>
              </a:rPr>
              <a:t>Чебаркульский</a:t>
            </a:r>
            <a:r>
              <a:rPr lang="ru-RU" sz="2000" dirty="0">
                <a:latin typeface="Arial Cyr" panose="020B0604020202020204" pitchFamily="34" charset="0"/>
              </a:rPr>
              <a:t> профессиональный техникум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75810" y="3155404"/>
            <a:ext cx="255037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Первомайский техникум промышленности строительных материалов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25676" y="3203093"/>
            <a:ext cx="0" cy="184317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02140" y="3318072"/>
            <a:ext cx="0" cy="184317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774149" y="5025922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140,00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48692" y="4809260"/>
            <a:ext cx="8558260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67226" y="2550654"/>
            <a:ext cx="5065214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43607" y="5628658"/>
            <a:ext cx="69127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0,5</a:t>
            </a:r>
            <a:endParaRPr lang="ru-RU" sz="20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3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369035"/>
            <a:ext cx="529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kern="1200" spc="-15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1. КАЧЕСТВО ПОДГОТОВКИ ОБУЧАЮЩИХСЯ</a:t>
            </a:r>
            <a:endParaRPr lang="ru-RU" sz="1800" b="1" kern="1200" spc="-1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53701"/>
            <a:ext cx="871296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1.3. Результативность участия </a:t>
            </a:r>
            <a:r>
              <a:rPr lang="ru-RU" sz="2000" i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 в очных олимпиадах, конкурсах, чемпионатах профессионального мастерства различных уровней: регионального, национального, международного (по количеству и уровню достигнутых призовых мест);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913" y="2499944"/>
            <a:ext cx="5184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приказы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МОиН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 итогах конкурсов профессионального мастерства за 2014/2015, 2015/2016 учебные годы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692" y="2514094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8680" y="60497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83231" y="3664507"/>
            <a:ext cx="2936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ru-RU" sz="1800" dirty="0" err="1"/>
              <a:t>Бакальский</a:t>
            </a:r>
            <a:r>
              <a:rPr lang="ru-RU" sz="1800" dirty="0"/>
              <a:t> техникум профессиональных технологий и сервиса</a:t>
            </a:r>
            <a:endParaRPr lang="ru-RU" sz="1800" dirty="0">
              <a:latin typeface="Arial Cyr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4324" y="4623258"/>
            <a:ext cx="2231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Южно-Уральский государственный технический колледж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69125" y="3664507"/>
            <a:ext cx="0" cy="259773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621890" y="4450271"/>
            <a:ext cx="0" cy="1843171"/>
          </a:xfrm>
          <a:prstGeom prst="line">
            <a:avLst/>
          </a:prstGeom>
          <a:ln w="381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675654" y="6058171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215,0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8783" y="4991609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48692" y="6053972"/>
            <a:ext cx="8558260" cy="0"/>
          </a:xfrm>
          <a:prstGeom prst="straightConnector1">
            <a:avLst/>
          </a:prstGeom>
          <a:ln w="381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0" y="4725526"/>
            <a:ext cx="2936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ru-RU" sz="1800" dirty="0" err="1"/>
              <a:t>Миасский</a:t>
            </a:r>
            <a:r>
              <a:rPr lang="ru-RU" sz="1800" dirty="0"/>
              <a:t> педагогический колледж</a:t>
            </a:r>
            <a:endParaRPr lang="ru-RU" sz="1800" dirty="0">
              <a:latin typeface="Arial Cyr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5885" y="5407641"/>
            <a:ext cx="2936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t"/>
            <a:r>
              <a:rPr lang="ru-RU" sz="1800" dirty="0" smtClean="0"/>
              <a:t>Троицкий </a:t>
            </a:r>
            <a:r>
              <a:rPr lang="ru-RU" sz="1800" dirty="0"/>
              <a:t>педагогический колледж</a:t>
            </a:r>
            <a:endParaRPr lang="ru-RU" sz="1800" dirty="0">
              <a:latin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9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6584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2. СОЗДАНИЕ УСЛОВИЙ ДЛЯ ВОСПИТАНИЯ, СОЦИАЛИЗАЦИИ, ЛИЧНОСТНОГО САМООПРЕДЕЛЕНИЯ И РАЗВИТИЯ ОБУЧАЮЩИХСЯ</a:t>
            </a:r>
            <a:endParaRPr lang="ru-RU" sz="1800" b="1" kern="1200" spc="-15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4460"/>
            <a:ext cx="878497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Доля обучающихся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совершивших правонарушения в течение текущего года в общем количестве обучающихся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8471" y="174907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отчеты по итогам 2014/2015, 2015/2016 учебных годов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227" y="1749072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04190" y="5967433"/>
            <a:ext cx="9140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0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89951" y="542864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33359" y="3846592"/>
            <a:ext cx="22170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Arial Cyr" panose="020B0604020202020204" pitchFamily="34" charset="0"/>
              </a:rPr>
              <a:t>Усть-Катавский</a:t>
            </a:r>
            <a:r>
              <a:rPr lang="ru-RU" sz="2000" dirty="0">
                <a:latin typeface="Arial Cyr" panose="020B0604020202020204" pitchFamily="34" charset="0"/>
              </a:rPr>
              <a:t> индустриально-технологический техникум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313169" y="2590981"/>
            <a:ext cx="16521" cy="30304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63885" y="3778299"/>
            <a:ext cx="0" cy="18431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633359" y="531579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6,62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02876" y="3921321"/>
            <a:ext cx="1963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06653" y="5315798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47501"/>
              </p:ext>
            </p:extLst>
          </p:nvPr>
        </p:nvGraphicFramePr>
        <p:xfrm>
          <a:off x="-369363" y="2852106"/>
          <a:ext cx="4522983" cy="2379345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4522983"/>
              </a:tblGrid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Симский</a:t>
                      </a:r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механический техникум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Магнитогорский педагогический колледж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Челябинский педагогический колледж №1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Челябинский радиотехнический техникум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Миасский педагогический колледж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Златоустовский педагогический колледж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Троицкий педагогический колледж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Челябинский педагогический колледж №2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011696" y="2514246"/>
            <a:ext cx="4838745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18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  <a:endParaRPr lang="ru-RU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7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6584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2.  СОЗДАНИЕ УСЛОВИЙ ДЛЯ ВОСПИТАНИЯ, СОЦИАЛИЗАЦИИ, ЛИЧНОСТНОГО САМООПРЕДЕЛЕНИЯ И РАЗВИТИЯ ОБУЧАЮЩИХСЯ</a:t>
            </a:r>
            <a:endParaRPr lang="ru-RU" sz="1800" b="1" kern="1200" spc="-15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4460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Доля обучающихся–участников 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областных конкурсов спортивной, технической, научной, социальной, художественной направленностей в общем количестве обучающихся;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692" y="2394551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2394551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/>
              <a:t>отчеты по итогам 2014/2015, 2015/2016 учебных годов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109" y="6106128"/>
            <a:ext cx="8399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20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5907" y="5607504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3,40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62202" y="4136642"/>
            <a:ext cx="221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Cyr" panose="020B0604020202020204" pitchFamily="34" charset="0"/>
              </a:rPr>
              <a:t>Ашинский индустриальный техникум</a:t>
            </a:r>
            <a:endParaRPr lang="ru-RU" sz="2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844686" y="3231824"/>
            <a:ext cx="0" cy="25093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90193" y="3897998"/>
            <a:ext cx="0" cy="18431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462202" y="560584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62,07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81520" y="4251076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21024" y="5597240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9229"/>
              </p:ext>
            </p:extLst>
          </p:nvPr>
        </p:nvGraphicFramePr>
        <p:xfrm>
          <a:off x="-175854" y="3569219"/>
          <a:ext cx="2789412" cy="1939290"/>
        </p:xfrm>
        <a:graphic>
          <a:graphicData uri="http://schemas.openxmlformats.org/drawingml/2006/table">
            <a:tbl>
              <a:tblPr>
                <a:tableStyleId>{DB50463B-FA9C-4A1C-95E4-C905320C5E72}</a:tableStyleId>
              </a:tblPr>
              <a:tblGrid>
                <a:gridCol w="2789412"/>
              </a:tblGrid>
              <a:tr h="485775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Бакальский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техникум профессиональных технологий и сервиса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Усть-Катавский</a:t>
                      </a:r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индустриально-технологический техникум</a:t>
                      </a:r>
                      <a:endParaRPr lang="ru-RU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312564" y="3137878"/>
            <a:ext cx="5831436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24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</p:spTree>
    <p:extLst>
      <p:ext uri="{BB962C8B-B14F-4D97-AF65-F5344CB8AC3E}">
        <p14:creationId xmlns:p14="http://schemas.microsoft.com/office/powerpoint/2010/main" val="239067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1024" y="836712"/>
            <a:ext cx="841141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16584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spc="-15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2. СОЗДАНИЕ УСЛОВИЙ ДЛЯ ВОСПИТАНИЯ, СОЦИАЛИЗАЦИИ, ЛИЧНОСТНОГО САМООПРЕДЕЛЕНИЯ И РАЗВИТИЯ ОБУЧАЮЩИХСЯ</a:t>
            </a:r>
            <a:endParaRPr lang="ru-RU" sz="1800" b="1" kern="1200" spc="-15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41" y="703644"/>
            <a:ext cx="878497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endParaRPr lang="ru-RU" sz="2000" i="1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i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2.3. Доля обучающихся</a:t>
            </a:r>
            <a:r>
              <a:rPr lang="ru-RU" sz="200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охваченных программами дополнительного образования, в общем количестве обучающихся;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692" y="2394551"/>
            <a:ext cx="2272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 ИНФОРМАЦИИ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2394551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отчеты по итогам 2014/2015, 2015/2016 учебных годов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6230" y="5286610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6,08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325" y="3627851"/>
            <a:ext cx="20964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>
                <a:latin typeface="Arial Cyr" panose="020B0604020202020204" pitchFamily="34" charset="0"/>
              </a:rPr>
              <a:t>Челябинский энергетический колледж им С.М. Кирова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92525" y="3815748"/>
            <a:ext cx="2217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Arial Cyr" panose="020B0604020202020204" pitchFamily="34" charset="0"/>
              </a:rPr>
              <a:t>Миасский</a:t>
            </a:r>
            <a:r>
              <a:rPr lang="ru-RU" sz="2000" dirty="0">
                <a:latin typeface="Arial Cyr" panose="020B0604020202020204" pitchFamily="34" charset="0"/>
              </a:rPr>
              <a:t> педагогический колледж</a:t>
            </a:r>
            <a:endParaRPr lang="ru-RU" sz="20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544052" y="3462125"/>
            <a:ext cx="0" cy="18431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20516" y="3577104"/>
            <a:ext cx="0" cy="18431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792525" y="5284954"/>
            <a:ext cx="1436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135,69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81531" y="3983600"/>
            <a:ext cx="5685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ДИАПАЗОН ЗНАЧЕНИЙ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08976" y="5071170"/>
            <a:ext cx="855826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0512" y="3147745"/>
            <a:ext cx="4761928" cy="4001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- 24 </a:t>
            </a:r>
            <a:r>
              <a:rPr lang="ru-RU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-19556" y="5826771"/>
            <a:ext cx="9140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фактические значения учтены в расчетах с коэффициентом «выравнивания», равным 0,1</a:t>
            </a:r>
            <a:endParaRPr lang="ru-RU" sz="20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6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1226</Words>
  <Application>Microsoft Office PowerPoint</Application>
  <PresentationFormat>Экран (4:3)</PresentationFormat>
  <Paragraphs>383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Cyr</vt:lpstr>
      <vt:lpstr>Calibri</vt:lpstr>
      <vt:lpstr>MS Mincho</vt:lpstr>
      <vt:lpstr>Times New Roman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Выдря Надежда Михайловна</dc:creator>
  <cp:lastModifiedBy>Ольга Статирова</cp:lastModifiedBy>
  <cp:revision>102</cp:revision>
  <cp:lastPrinted>2017-09-26T07:02:41Z</cp:lastPrinted>
  <dcterms:modified xsi:type="dcterms:W3CDTF">2017-09-26T07:06:47Z</dcterms:modified>
</cp:coreProperties>
</file>