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62" r:id="rId4"/>
    <p:sldId id="268" r:id="rId5"/>
    <p:sldId id="265" r:id="rId6"/>
    <p:sldId id="269" r:id="rId7"/>
    <p:sldId id="277" r:id="rId8"/>
    <p:sldId id="264" r:id="rId9"/>
    <p:sldId id="295" r:id="rId10"/>
    <p:sldId id="267" r:id="rId11"/>
    <p:sldId id="270" r:id="rId12"/>
    <p:sldId id="275" r:id="rId13"/>
    <p:sldId id="278" r:id="rId14"/>
    <p:sldId id="266" r:id="rId15"/>
    <p:sldId id="279" r:id="rId16"/>
    <p:sldId id="271" r:id="rId17"/>
    <p:sldId id="294" r:id="rId18"/>
    <p:sldId id="272" r:id="rId19"/>
    <p:sldId id="273" r:id="rId20"/>
    <p:sldId id="258" r:id="rId21"/>
    <p:sldId id="286" r:id="rId22"/>
    <p:sldId id="274" r:id="rId23"/>
    <p:sldId id="293" r:id="rId24"/>
    <p:sldId id="287" r:id="rId25"/>
    <p:sldId id="290" r:id="rId26"/>
    <p:sldId id="289" r:id="rId27"/>
    <p:sldId id="291" r:id="rId28"/>
    <p:sldId id="292" r:id="rId29"/>
    <p:sldId id="285" r:id="rId30"/>
    <p:sldId id="276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0EE"/>
    <a:srgbClr val="0446A8"/>
    <a:srgbClr val="5589DD"/>
    <a:srgbClr val="A4BCE6"/>
    <a:srgbClr val="F68D36"/>
    <a:srgbClr val="9EBCEC"/>
    <a:srgbClr val="CC0066"/>
    <a:srgbClr val="E8EEF8"/>
    <a:srgbClr val="DBE4F5"/>
    <a:srgbClr val="D5DF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63" autoAdjust="0"/>
    <p:restoredTop sz="94660"/>
  </p:normalViewPr>
  <p:slideViewPr>
    <p:cSldViewPr>
      <p:cViewPr varScale="1">
        <p:scale>
          <a:sx n="93" d="100"/>
          <a:sy n="93" d="100"/>
        </p:scale>
        <p:origin x="-102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340"/>
      <c:perspective val="30"/>
    </c:view3D>
    <c:plotArea>
      <c:layout>
        <c:manualLayout>
          <c:layoutTarget val="inner"/>
          <c:xMode val="edge"/>
          <c:yMode val="edge"/>
          <c:x val="2.4420363549349292E-2"/>
          <c:y val="9.767857804602377E-2"/>
          <c:w val="0.94030577799047965"/>
          <c:h val="0.90232142195397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14300" h="114300"/>
              <a:bevelB w="114300" h="114300"/>
            </a:sp3d>
          </c:spPr>
          <c:explosion val="12"/>
          <c:dPt>
            <c:idx val="0"/>
            <c:spPr>
              <a:solidFill>
                <a:srgbClr val="3484CC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2"/>
            <c:spPr>
              <a:solidFill>
                <a:srgbClr val="A2C7E8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cat>
            <c:strRef>
              <c:f>Лист1!$A$2:$A$4</c:f>
              <c:strCache>
                <c:ptCount val="3"/>
                <c:pt idx="0">
                  <c:v>ЧЛЕНСКИЕ</c:v>
                </c:pt>
                <c:pt idx="1">
                  <c:v>ЦЕЛЕВЫЕ ВЗНОСЫ</c:v>
                </c:pt>
                <c:pt idx="2">
                  <c:v>ОСТАТОК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830000</c:v>
                </c:pt>
                <c:pt idx="1">
                  <c:v>180000</c:v>
                </c:pt>
                <c:pt idx="2">
                  <c:v>120010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120"/>
      <c:perspective val="30"/>
    </c:view3D>
    <c:plotArea>
      <c:layout>
        <c:manualLayout>
          <c:layoutTarget val="inner"/>
          <c:xMode val="edge"/>
          <c:yMode val="edge"/>
          <c:x val="2.4420363549349216E-2"/>
          <c:y val="9.7678578046023048E-2"/>
          <c:w val="0.94030577799047965"/>
          <c:h val="0.90232142195397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14300" h="114300"/>
              <a:bevelB w="114300" h="114300"/>
            </a:sp3d>
          </c:spPr>
          <c:explosion val="25"/>
          <c:dPt>
            <c:idx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1"/>
            <c:spPr>
              <a:solidFill>
                <a:srgbClr val="3484CC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2"/>
            <c:spPr>
              <a:solidFill>
                <a:srgbClr val="0446A8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4"/>
            <c:spPr>
              <a:solidFill>
                <a:srgbClr val="C2DAF0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Фонд оплаты труда</c:v>
                </c:pt>
                <c:pt idx="1">
                  <c:v>Финансирование мероприятий</c:v>
                </c:pt>
                <c:pt idx="2">
                  <c:v>Печатные издания и реклама</c:v>
                </c:pt>
                <c:pt idx="3">
                  <c:v>Юбилейные даты</c:v>
                </c:pt>
                <c:pt idx="4">
                  <c:v>Хозяйственные, канцелярские и почтовые расходы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107806</c:v>
                </c:pt>
                <c:pt idx="1">
                  <c:v>834981</c:v>
                </c:pt>
                <c:pt idx="2">
                  <c:v>50000</c:v>
                </c:pt>
                <c:pt idx="3">
                  <c:v>15000</c:v>
                </c:pt>
                <c:pt idx="4">
                  <c:v>75025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rotY val="82"/>
      <c:perspective val="30"/>
    </c:view3D>
    <c:plotArea>
      <c:layout>
        <c:manualLayout>
          <c:layoutTarget val="inner"/>
          <c:xMode val="edge"/>
          <c:yMode val="edge"/>
          <c:x val="2.4420363549349216E-2"/>
          <c:y val="9.7678578046023048E-2"/>
          <c:w val="0.94030577799047965"/>
          <c:h val="0.90232142195397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14300" h="114300"/>
              <a:bevelB w="114300" h="114300"/>
            </a:sp3d>
          </c:spPr>
          <c:explosion val="25"/>
          <c:dPt>
            <c:idx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1"/>
            <c:spPr>
              <a:solidFill>
                <a:srgbClr val="3484CC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2"/>
            <c:spPr>
              <a:solidFill>
                <a:srgbClr val="0446A8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4"/>
            <c:spPr>
              <a:solidFill>
                <a:srgbClr val="5589DD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5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6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7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cat>
            <c:strRef>
              <c:f>Лист1!$A$2:$A$9</c:f>
              <c:strCache>
                <c:ptCount val="8"/>
                <c:pt idx="2">
                  <c:v>Фонд оплаты труда</c:v>
                </c:pt>
                <c:pt idx="3">
                  <c:v>Хозяйственные, канцелярские и почтовые расходы</c:v>
                </c:pt>
                <c:pt idx="4">
                  <c:v>Финансирование мероприятий</c:v>
                </c:pt>
                <c:pt idx="5">
                  <c:v>Публикации в СМИ</c:v>
                </c:pt>
                <c:pt idx="6">
                  <c:v>Вознаграждение руководителям ОМО</c:v>
                </c:pt>
                <c:pt idx="7">
                  <c:v>Юбилейные даты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2" formatCode="#,##0.00">
                  <c:v>107806</c:v>
                </c:pt>
                <c:pt idx="3" formatCode="#,##0.00">
                  <c:v>59392</c:v>
                </c:pt>
                <c:pt idx="4" formatCode="#,##0.00">
                  <c:v>490000</c:v>
                </c:pt>
                <c:pt idx="5" formatCode="#,##0.00">
                  <c:v>50000</c:v>
                </c:pt>
                <c:pt idx="6" formatCode="#,##0.00">
                  <c:v>120000</c:v>
                </c:pt>
                <c:pt idx="7">
                  <c:v>50000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CE092-D9AB-4736-A434-59211B0FF5D7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6BCB-2449-474E-A775-BA9432BCD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B6BCB-2449-474E-A775-BA9432BCDF0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-36512" y="2428874"/>
            <a:ext cx="9180512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8"/>
            <a:ext cx="9144000" cy="178595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174011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РАБОТЕ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ДИРЕКТОРОВ ПОО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АССОЦИАЦИИ ОУ СПО 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ЧЕЛЯБИНСКОЙ ОБЛАСТИ В 2016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1935" y="3714758"/>
            <a:ext cx="7090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И.И. Тубер, председатель Совета директоров,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председатель Правления Ассоциации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42"/>
            <a:ext cx="9144000" cy="142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57568"/>
            <a:ext cx="9144000" cy="142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1363942"/>
            <a:ext cx="4286248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363942"/>
            <a:ext cx="397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19-25 сентября 2016 г.,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респ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. Крым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8" y="274820"/>
            <a:ext cx="9001156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46A8"/>
                </a:solidFill>
              </a:rPr>
              <a:t>ОБЩЕРОССИЙСКИЙ СЕМИНАР-СОВЕЩАНИЕ РУКОВОДИТЕЛЕЙ ПОО «КАДРОВОЕ ОСНАЩЕНИЕ РЕГИОНАЛЬНОЙ ЭКОНОМИКИ: НОВЫЕ ИНСТРУМЕНТЫ И ЗАПРОСЫ ТРУДОВЫХ РЫНКОВ, </a:t>
            </a:r>
          </a:p>
          <a:p>
            <a:r>
              <a:rPr lang="ru-RU" sz="2000" dirty="0" smtClean="0">
                <a:solidFill>
                  <a:srgbClr val="0446A8"/>
                </a:solidFill>
              </a:rPr>
              <a:t>ТЕХНОЛОГИИ ОБУЧЕНИЯ»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110" y="4443958"/>
            <a:ext cx="8286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совещании приняли участие представители региональных Министерств образования и науки, сотрудники Федерального института развития образования</a:t>
            </a:r>
          </a:p>
        </p:txBody>
      </p:sp>
      <p:pic>
        <p:nvPicPr>
          <p:cNvPr id="18" name="Picture 2" descr="http://osorgin.ru/assets/images/medium/na-sentyabr-2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971496" y="1881281"/>
            <a:ext cx="3279308" cy="24594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фото НПОУ Профессион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1" y="2097305"/>
            <a:ext cx="2784307" cy="2088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http://newsregions.ru/wp-content/uploads/2016/09/1c9c751141317b52a23c10a028c71c8d.jpg"/>
          <p:cNvPicPr>
            <a:picLocks noChangeAspect="1" noChangeArrowheads="1"/>
          </p:cNvPicPr>
          <p:nvPr/>
        </p:nvPicPr>
        <p:blipFill>
          <a:blip r:embed="rId4" cstate="print"/>
          <a:srcRect l="8402" r="3747"/>
          <a:stretch>
            <a:fillRect/>
          </a:stretch>
        </p:blipFill>
        <p:spPr bwMode="auto">
          <a:xfrm>
            <a:off x="66684" y="2105469"/>
            <a:ext cx="2840968" cy="21520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1122298"/>
            <a:ext cx="442912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122298"/>
            <a:ext cx="397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27 октября 2016 г., ДУМ «Смена»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85734"/>
            <a:ext cx="7926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46A8"/>
                </a:solidFill>
              </a:rPr>
              <a:t>ТОРЖЕСТВЕННОЕ ПОДВЕДЕНИЕ ИТОГОВ КОМПЛЕКСНОЙ СПАРТАКИАДЫ СРЕДИ ОБУЧАЮЩХСЯ СПО</a:t>
            </a:r>
          </a:p>
        </p:txBody>
      </p:sp>
      <p:pic>
        <p:nvPicPr>
          <p:cNvPr id="19" name="Picture 8" descr="http://www.kursdela.biz/upload/medialibrary/e23/2ixxsagthlh.jpg"/>
          <p:cNvPicPr>
            <a:picLocks noChangeArrowheads="1"/>
          </p:cNvPicPr>
          <p:nvPr/>
        </p:nvPicPr>
        <p:blipFill>
          <a:blip r:embed="rId2" cstate="screen"/>
          <a:srcRect l="4878"/>
          <a:stretch>
            <a:fillRect/>
          </a:stretch>
        </p:blipFill>
        <p:spPr bwMode="auto">
          <a:xfrm>
            <a:off x="94804" y="1949078"/>
            <a:ext cx="2808312" cy="21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http://atvmedia.ru/assets/atvstavropol/media/18_16.jpg"/>
          <p:cNvPicPr>
            <a:picLocks noChangeArrowheads="1"/>
          </p:cNvPicPr>
          <p:nvPr/>
        </p:nvPicPr>
        <p:blipFill>
          <a:blip r:embed="rId3" cstate="screen"/>
          <a:srcRect l="11111" r="4445"/>
          <a:stretch>
            <a:fillRect/>
          </a:stretch>
        </p:blipFill>
        <p:spPr bwMode="auto">
          <a:xfrm>
            <a:off x="6312892" y="1949078"/>
            <a:ext cx="2736304" cy="2185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http://spo-aat.3dn.ru/foto/Sadykov/sja.jpg"/>
          <p:cNvPicPr>
            <a:picLocks noChangeAspect="1" noChangeArrowheads="1"/>
          </p:cNvPicPr>
          <p:nvPr/>
        </p:nvPicPr>
        <p:blipFill>
          <a:blip r:embed="rId4" cstate="print"/>
          <a:srcRect r="9292"/>
          <a:stretch>
            <a:fillRect/>
          </a:stretch>
        </p:blipFill>
        <p:spPr bwMode="auto">
          <a:xfrm>
            <a:off x="3000524" y="1813570"/>
            <a:ext cx="3240360" cy="2414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714348" y="4435247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Спортивный праздник, организованный Министерством образования и науки Челябинской области и ОГФСО «Юность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189" y="285734"/>
            <a:ext cx="9001156" cy="101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46A8"/>
                </a:solidFill>
              </a:rPr>
              <a:t>XXIII ОБЛАСТНАЯ НАУЧНО-ПРАКТИЧЕСКАЯ КОНФЕРЕНЦИЯ «ИННОВАЦИИ В СИСТЕМЕ ПРОФОБРАЗОВАНИЯ: РЕГИОНАЛЬНЫЙ СТАНДАРТ КАДРОВОГО ОБЕСПЕЧЕНИЯ ПРОМЫШЛЕННОГО РОСТА»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1368875"/>
            <a:ext cx="478631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62062" y="1359450"/>
            <a:ext cx="455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17-18 ноября 2016г., г. Магнитогорск </a:t>
            </a:r>
            <a:endParaRPr lang="ru-RU" dirty="0">
              <a:solidFill>
                <a:schemeClr val="tx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4415867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Обсуждаемый вопрос – проблемы и пути решения по реализация положений Регионального стандарта кадрового обеспечения промышленного роста.</a:t>
            </a:r>
          </a:p>
        </p:txBody>
      </p:sp>
      <p:pic>
        <p:nvPicPr>
          <p:cNvPr id="18" name="Picture 8" descr="F:\Ассоциация_22.12.16\DSC_9026.jpg"/>
          <p:cNvPicPr>
            <a:picLocks noChangeAspect="1" noChangeArrowheads="1"/>
          </p:cNvPicPr>
          <p:nvPr/>
        </p:nvPicPr>
        <p:blipFill>
          <a:blip r:embed="rId2" cstate="print"/>
          <a:srcRect l="974" r="12346"/>
          <a:stretch>
            <a:fillRect/>
          </a:stretch>
        </p:blipFill>
        <p:spPr bwMode="auto">
          <a:xfrm>
            <a:off x="6300192" y="2084022"/>
            <a:ext cx="2777124" cy="2138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9" descr="F:\Ассоциация_22.12.16\DSC_9080.jpg"/>
          <p:cNvPicPr>
            <a:picLocks noChangeAspect="1" noChangeArrowheads="1"/>
          </p:cNvPicPr>
          <p:nvPr/>
        </p:nvPicPr>
        <p:blipFill>
          <a:blip r:embed="rId3" cstate="print"/>
          <a:srcRect l="6374" r="5295"/>
          <a:stretch>
            <a:fillRect/>
          </a:stretch>
        </p:blipFill>
        <p:spPr bwMode="auto">
          <a:xfrm>
            <a:off x="2987824" y="1907350"/>
            <a:ext cx="3240360" cy="2448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http://www.chirpo.ru/assets/images/resources/424/dsc-8900-1.jpg"/>
          <p:cNvPicPr>
            <a:picLocks noChangeAspect="1" noChangeArrowheads="1"/>
          </p:cNvPicPr>
          <p:nvPr/>
        </p:nvPicPr>
        <p:blipFill>
          <a:blip r:embed="rId4" cstate="print"/>
          <a:srcRect l="2273" r="9091"/>
          <a:stretch>
            <a:fillRect/>
          </a:stretch>
        </p:blipFill>
        <p:spPr bwMode="auto">
          <a:xfrm>
            <a:off x="99340" y="2084022"/>
            <a:ext cx="2808312" cy="2115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1295291"/>
            <a:ext cx="478631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62062" y="1285866"/>
            <a:ext cx="455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14-18 ноября 2016г., г. Магнитогорск </a:t>
            </a:r>
            <a:endParaRPr lang="ru-RU" dirty="0">
              <a:solidFill>
                <a:schemeClr val="tx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5192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Премирование лучшего участника Чемпионата, показавшего </a:t>
            </a:r>
          </a:p>
          <a:p>
            <a:pPr algn="ctr"/>
            <a:r>
              <a:rPr lang="ru-RU" sz="1600" dirty="0" smtClean="0"/>
              <a:t>самый высокий результат по итогам выполнения конкурсных заданий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66744"/>
            <a:ext cx="8786874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46A8"/>
                </a:solidFill>
              </a:rPr>
              <a:t>IV ОТКРЫТЫЙ РЕГИОНАЛЬНЫЙ ЧЕМПИОНАТ </a:t>
            </a:r>
          </a:p>
          <a:p>
            <a:r>
              <a:rPr lang="ru-RU" sz="2000" dirty="0" smtClean="0">
                <a:solidFill>
                  <a:srgbClr val="0446A8"/>
                </a:solidFill>
              </a:rPr>
              <a:t>«МОЛОДЫЕ ПРОФЕССИОНАЛЫ» (WSR) ЮЖНЫЙ УРАЛ - 2016</a:t>
            </a:r>
          </a:p>
        </p:txBody>
      </p:sp>
      <p:pic>
        <p:nvPicPr>
          <p:cNvPr id="19" name="Picture 2" descr="https://pp.vk.me/c837430/v837430492/1449d/mayKLqYNbHU.jpg"/>
          <p:cNvPicPr>
            <a:picLocks noChangeAspect="1" noChangeArrowheads="1"/>
          </p:cNvPicPr>
          <p:nvPr/>
        </p:nvPicPr>
        <p:blipFill>
          <a:blip r:embed="rId2" cstate="print"/>
          <a:srcRect l="9961" t="14420" r="17968" b="3868"/>
          <a:stretch>
            <a:fillRect/>
          </a:stretch>
        </p:blipFill>
        <p:spPr bwMode="auto">
          <a:xfrm>
            <a:off x="71406" y="2071683"/>
            <a:ext cx="2857520" cy="21590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rcRect r="7032"/>
          <a:stretch>
            <a:fillRect/>
          </a:stretch>
        </p:blipFill>
        <p:spPr>
          <a:xfrm>
            <a:off x="6286512" y="2081958"/>
            <a:ext cx="2760568" cy="20890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 descr="https://pp.vk.me/c837430/v837430492/142ff/HKIbm4IQD94.jpg"/>
          <p:cNvPicPr>
            <a:picLocks noChangeAspect="1" noChangeArrowheads="1"/>
          </p:cNvPicPr>
          <p:nvPr/>
        </p:nvPicPr>
        <p:blipFill>
          <a:blip r:embed="rId4" cstate="print"/>
          <a:srcRect l="7619" r="8571"/>
          <a:stretch>
            <a:fillRect/>
          </a:stretch>
        </p:blipFill>
        <p:spPr bwMode="auto">
          <a:xfrm>
            <a:off x="3000364" y="1928808"/>
            <a:ext cx="3214710" cy="23857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109438"/>
            <a:ext cx="4714876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61436" y="1109438"/>
            <a:ext cx="473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25 ноября 2016 г., ГБПОУ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ЮУрГТК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5747" y="285734"/>
            <a:ext cx="9072594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46A8"/>
                </a:solidFill>
              </a:rPr>
              <a:t>ОБЛАСТНАЯ СТУДЕНЧЕСКАЯ НАУЧНО-ТЕХНИЧЕСКАЯ КОНФЕРЕНЦИЯ «МОЛОДЕЖЬ. НАУКА. ТЕХНОЛОГИИ ПРОИЗВОДСТВА»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435247"/>
            <a:ext cx="88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конференции приняли участие более 350 студентов из 38 образовательных организаций (СПО И ВПО) Челябинской и Омской области</a:t>
            </a:r>
            <a:endParaRPr lang="ru-RU" sz="1600" dirty="0"/>
          </a:p>
        </p:txBody>
      </p:sp>
      <p:pic>
        <p:nvPicPr>
          <p:cNvPr id="19" name="Picture 5" descr="Z:\ОСО\Фото 2016\Областная научно-техническая конференция 25.11. 2016\foto (98)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21793" t="24605" r="3570" b="-2476"/>
          <a:stretch>
            <a:fillRect/>
          </a:stretch>
        </p:blipFill>
        <p:spPr bwMode="auto">
          <a:xfrm>
            <a:off x="2983516" y="1707654"/>
            <a:ext cx="3219454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7" descr="Z:\ОСО\Фото 2016\Областная научно-техническая конференция 25.11. 2016\foto (39).jpg"/>
          <p:cNvPicPr>
            <a:picLocks noChangeAspect="1" noChangeArrowheads="1"/>
          </p:cNvPicPr>
          <p:nvPr/>
        </p:nvPicPr>
        <p:blipFill>
          <a:blip r:embed="rId3" cstate="print"/>
          <a:srcRect l="3954" t="22228" r="18950"/>
          <a:stretch>
            <a:fillRect/>
          </a:stretch>
        </p:blipFill>
        <p:spPr bwMode="auto">
          <a:xfrm>
            <a:off x="95032" y="1851670"/>
            <a:ext cx="2808312" cy="21256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6" descr="Z:\ОСО\Фото 2016\Областная научно-техническая конференция 25.11. 2016\foto (27).jpg"/>
          <p:cNvPicPr>
            <a:picLocks noChangeAspect="1" noChangeArrowheads="1"/>
          </p:cNvPicPr>
          <p:nvPr/>
        </p:nvPicPr>
        <p:blipFill>
          <a:blip r:embed="rId4" cstate="print"/>
          <a:srcRect l="9442" t="6301"/>
          <a:stretch>
            <a:fillRect/>
          </a:stretch>
        </p:blipFill>
        <p:spPr bwMode="auto">
          <a:xfrm>
            <a:off x="6280582" y="1851670"/>
            <a:ext cx="2778938" cy="21574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92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1000114"/>
            <a:ext cx="3857620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1000114"/>
            <a:ext cx="3634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 декабря 2016 г., г. Челябинск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285734"/>
            <a:ext cx="9072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446A8"/>
                </a:solidFill>
              </a:rPr>
              <a:t>II </a:t>
            </a:r>
            <a:r>
              <a:rPr lang="ru-RU" sz="2000" dirty="0" smtClean="0">
                <a:solidFill>
                  <a:srgbClr val="0446A8"/>
                </a:solidFill>
              </a:rPr>
              <a:t>МЕЖРЕГИОНАЛЬНЫЙ ФОРУМ «МАЛЫЙ И СРЕДНИЙ БИЗНЕС – БУДУЩЕЕ ЭКОНОМИКИ СТРАНЫ»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3338" y="4005748"/>
            <a:ext cx="9215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Работала дискуссионная площадка «Кадриль наёмного формата. Дефицит квалифицированных кадров – проблема производственного бизнеса или проф. образования». Экспертами на площадке выступили: Андрющенко А.Н., </a:t>
            </a:r>
            <a:r>
              <a:rPr lang="ru-RU" sz="1600" dirty="0" err="1" smtClean="0"/>
              <a:t>Статирова</a:t>
            </a:r>
            <a:r>
              <a:rPr lang="ru-RU" sz="1600" dirty="0" smtClean="0"/>
              <a:t> О.И., </a:t>
            </a:r>
            <a:r>
              <a:rPr lang="ru-RU" sz="1600" dirty="0" err="1" smtClean="0"/>
              <a:t>Тубер</a:t>
            </a:r>
            <a:r>
              <a:rPr lang="ru-RU" sz="1600" dirty="0" smtClean="0"/>
              <a:t> И.И.</a:t>
            </a:r>
          </a:p>
          <a:p>
            <a:pPr algn="ctr"/>
            <a:r>
              <a:rPr lang="ru-RU" sz="1600" dirty="0" smtClean="0"/>
              <a:t>По итогам работы дискуссионной площадки разработан проект резолюции.</a:t>
            </a:r>
            <a:endParaRPr lang="ru-RU" sz="1600" dirty="0"/>
          </a:p>
        </p:txBody>
      </p:sp>
      <p:pic>
        <p:nvPicPr>
          <p:cNvPr id="1026" name="Picture 2" descr="Картинки по запросу Общероссийская общественная организация малого и среднего предпринимательства «Опора России»."/>
          <p:cNvPicPr>
            <a:picLocks noChangeAspect="1" noChangeArrowheads="1"/>
          </p:cNvPicPr>
          <p:nvPr/>
        </p:nvPicPr>
        <p:blipFill>
          <a:blip r:embed="rId2" cstate="print"/>
          <a:srcRect b="30341"/>
          <a:stretch>
            <a:fillRect/>
          </a:stretch>
        </p:blipFill>
        <p:spPr bwMode="auto">
          <a:xfrm>
            <a:off x="71406" y="2328860"/>
            <a:ext cx="2857500" cy="129382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8" y="1508105"/>
            <a:ext cx="2857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Организатор форума – Общероссийская общественная организация малого и среднего предпринимательства</a:t>
            </a:r>
            <a:endParaRPr lang="ru-RU" sz="1600" dirty="0"/>
          </a:p>
        </p:txBody>
      </p:sp>
      <p:pic>
        <p:nvPicPr>
          <p:cNvPr id="16" name="Picture 2" descr="Картинки по запросу Общероссийская общественная организация малого и среднего предпринимательства «Опора России»."/>
          <p:cNvPicPr>
            <a:picLocks noChangeAspect="1" noChangeArrowheads="1"/>
          </p:cNvPicPr>
          <p:nvPr/>
        </p:nvPicPr>
        <p:blipFill>
          <a:blip r:embed="rId2" cstate="print"/>
          <a:srcRect t="76924"/>
          <a:stretch>
            <a:fillRect/>
          </a:stretch>
        </p:blipFill>
        <p:spPr bwMode="auto">
          <a:xfrm>
            <a:off x="38100" y="3571882"/>
            <a:ext cx="2857500" cy="42861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5820" t="30903" r="39431" b="23958"/>
          <a:stretch>
            <a:fillRect/>
          </a:stretch>
        </p:blipFill>
        <p:spPr bwMode="auto">
          <a:xfrm>
            <a:off x="2890826" y="1479542"/>
            <a:ext cx="3273448" cy="24765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8533" t="30903" r="36328" b="23958"/>
          <a:stretch>
            <a:fillRect/>
          </a:stretch>
        </p:blipFill>
        <p:spPr bwMode="auto">
          <a:xfrm>
            <a:off x="6227774" y="1714516"/>
            <a:ext cx="2844000" cy="21330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339752" y="310474"/>
            <a:ext cx="4643406" cy="321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446A8"/>
                </a:solidFill>
              </a:rPr>
              <a:t>ЮБИЛЕЙНЫЕ ДАТЫ</a:t>
            </a:r>
            <a:r>
              <a:rPr lang="ru-RU" sz="3200" b="1" dirty="0" smtClean="0">
                <a:solidFill>
                  <a:srgbClr val="002060"/>
                </a:solidFill>
              </a:rPr>
              <a:t>	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7822" y="1456638"/>
            <a:ext cx="4566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Челябинский техникум текстильной  </a:t>
            </a:r>
          </a:p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и легкой промышленности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57822" y="2534702"/>
            <a:ext cx="3535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Челябинский </a:t>
            </a:r>
          </a:p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автотранспортный техникум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57822" y="3606272"/>
            <a:ext cx="4940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Кыштымский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 филиал Южно-Уральского</a:t>
            </a:r>
          </a:p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государственного колледжа</a:t>
            </a:r>
          </a:p>
        </p:txBody>
      </p:sp>
      <p:pic>
        <p:nvPicPr>
          <p:cNvPr id="4102" name="Picture 6" descr="Картинки по запросу с юбилеем адрес клипар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9965"/>
          <a:stretch>
            <a:fillRect/>
          </a:stretch>
        </p:blipFill>
        <p:spPr bwMode="auto">
          <a:xfrm>
            <a:off x="5143536" y="1092208"/>
            <a:ext cx="4143372" cy="3265492"/>
          </a:xfrm>
          <a:prstGeom prst="rect">
            <a:avLst/>
          </a:prstGeom>
          <a:noFill/>
        </p:spPr>
      </p:pic>
      <p:pic>
        <p:nvPicPr>
          <p:cNvPr id="18" name="Рисунок 17" descr="4BThHGUt--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272" y="1342790"/>
            <a:ext cx="914400" cy="969264"/>
          </a:xfrm>
          <a:prstGeom prst="rect">
            <a:avLst/>
          </a:prstGeom>
        </p:spPr>
      </p:pic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096" y="3643320"/>
            <a:ext cx="787400" cy="636283"/>
          </a:xfrm>
          <a:prstGeom prst="rect">
            <a:avLst/>
          </a:prstGeom>
        </p:spPr>
      </p:pic>
      <p:pic>
        <p:nvPicPr>
          <p:cNvPr id="20" name="Рисунок 19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896" y="2484666"/>
            <a:ext cx="1172022" cy="83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-142908" y="2428874"/>
            <a:ext cx="9286908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8"/>
            <a:ext cx="9144000" cy="178595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06" y="1933571"/>
            <a:ext cx="9144000" cy="642942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ФИНАНСОВОЙ ДЕЯТЕЛЬНОСТИ АССОЦИАЦИИ ОУ СПО ЧЕЛЯБИНСКОЙ ОБЛАСТИ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2016 ГОДУ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3358138"/>
            <a:ext cx="4788024" cy="149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19622"/>
            <a:ext cx="4788024" cy="149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48874" y="339502"/>
            <a:ext cx="4643406" cy="321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446A8"/>
                </a:solidFill>
              </a:rPr>
              <a:t>ФИНАНСЫ	</a:t>
            </a:r>
            <a:endParaRPr lang="ru-RU" sz="2000" dirty="0">
              <a:solidFill>
                <a:srgbClr val="0446A8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2118" y="1046118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70C0"/>
                </a:solidFill>
              </a:rPr>
              <a:t>ДОХОДНАЯ ЧАСТЬ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6623793" y="2580610"/>
            <a:ext cx="546832" cy="648217"/>
          </a:xfrm>
          <a:prstGeom prst="line">
            <a:avLst/>
          </a:prstGeom>
          <a:ln w="19050">
            <a:solidFill>
              <a:srgbClr val="348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738001" y="3714776"/>
            <a:ext cx="712031" cy="55561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893341" y="1607339"/>
            <a:ext cx="571503" cy="500065"/>
          </a:xfrm>
          <a:prstGeom prst="line">
            <a:avLst/>
          </a:prstGeom>
          <a:ln w="19050">
            <a:solidFill>
              <a:srgbClr val="A2C7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203262" y="2604465"/>
            <a:ext cx="2047088" cy="375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Членские взносы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6928" y="4270389"/>
            <a:ext cx="2492108" cy="435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Целевые взносы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87862" y="1554156"/>
            <a:ext cx="3301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Остаток средств на 01.01.2016г.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1063614"/>
            <a:ext cx="1640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484CC"/>
                </a:solidFill>
              </a:rPr>
              <a:t>120 010 р.</a:t>
            </a:r>
            <a:endParaRPr lang="ru-RU" sz="2400" dirty="0">
              <a:solidFill>
                <a:srgbClr val="3484C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1538" y="3778258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484CC"/>
                </a:solidFill>
              </a:rPr>
              <a:t>180 000 р.</a:t>
            </a:r>
            <a:endParaRPr lang="ru-RU" sz="2400" dirty="0">
              <a:solidFill>
                <a:srgbClr val="3484CC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35931" y="4270389"/>
            <a:ext cx="1602069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256335" y="2066856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484CC"/>
                </a:solidFill>
              </a:rPr>
              <a:t>830 000 р.</a:t>
            </a:r>
            <a:endParaRPr lang="ru-RU" sz="2400" dirty="0">
              <a:solidFill>
                <a:srgbClr val="3484CC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2889" y="2580610"/>
            <a:ext cx="1869081" cy="0"/>
          </a:xfrm>
          <a:prstGeom prst="line">
            <a:avLst/>
          </a:prstGeom>
          <a:ln w="19050">
            <a:solidFill>
              <a:srgbClr val="348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http://slavprod.ru/images/u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58" y="1046119"/>
            <a:ext cx="936104" cy="72008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925034" y="1334150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1 130 010 р.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429124" y="1571618"/>
            <a:ext cx="1602069" cy="0"/>
          </a:xfrm>
          <a:prstGeom prst="line">
            <a:avLst/>
          </a:prstGeom>
          <a:ln w="19050">
            <a:solidFill>
              <a:srgbClr val="9EB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Диаграмма 39"/>
          <p:cNvGraphicFramePr/>
          <p:nvPr/>
        </p:nvGraphicFramePr>
        <p:xfrm>
          <a:off x="2214546" y="1428760"/>
          <a:ext cx="5785251" cy="367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67744" y="411510"/>
            <a:ext cx="4643406" cy="321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446A8"/>
                </a:solidFill>
              </a:rPr>
              <a:t>ФИНАНСЫ	</a:t>
            </a:r>
            <a:endParaRPr lang="ru-RU" sz="2000" dirty="0">
              <a:solidFill>
                <a:srgbClr val="0446A8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22660" y="680378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РАСХОДНАЯ ЧАСТЬ</a:t>
            </a:r>
          </a:p>
        </p:txBody>
      </p:sp>
      <p:pic>
        <p:nvPicPr>
          <p:cNvPr id="33794" name="Picture 2" descr="http://s1.iconbird.com/ico/1012/human02/w128h1281349046498forw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9756" y="609787"/>
            <a:ext cx="720080" cy="755576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940152" y="4032298"/>
            <a:ext cx="845046" cy="6904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780958" y="4731990"/>
            <a:ext cx="165618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572264" y="2731298"/>
            <a:ext cx="485006" cy="29755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6616799" y="3435847"/>
            <a:ext cx="648072" cy="144015"/>
          </a:xfrm>
          <a:prstGeom prst="line">
            <a:avLst/>
          </a:prstGeom>
          <a:ln w="19050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887194" y="1965499"/>
            <a:ext cx="340990" cy="67768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643438" y="1159068"/>
            <a:ext cx="360040" cy="576064"/>
          </a:xfrm>
          <a:prstGeom prst="line">
            <a:avLst/>
          </a:prstGeom>
          <a:ln w="19050">
            <a:solidFill>
              <a:srgbClr val="348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943764" y="2804700"/>
            <a:ext cx="191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Юбилейные даты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3566353"/>
            <a:ext cx="2107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Хозяйственные, </a:t>
            </a:r>
          </a:p>
          <a:p>
            <a:r>
              <a:rPr lang="ru-RU" sz="1600" dirty="0" smtClean="0"/>
              <a:t>канцелярские и почтовые расходы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931470" y="1159630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Финансирование мероприятий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98840" y="1980013"/>
            <a:ext cx="2997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Публикации в СМИ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89476" y="1525881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50 000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228184" y="1965499"/>
            <a:ext cx="174729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931470" y="697403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834 981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51800" y="3143597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75 025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269082" y="3579862"/>
            <a:ext cx="1497683" cy="0"/>
          </a:xfrm>
          <a:prstGeom prst="line">
            <a:avLst/>
          </a:prstGeom>
          <a:ln w="19050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047808" y="2287619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15 000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057270" y="2731298"/>
            <a:ext cx="1548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03478" y="1159068"/>
            <a:ext cx="1747297" cy="0"/>
          </a:xfrm>
          <a:prstGeom prst="line">
            <a:avLst/>
          </a:prstGeom>
          <a:ln w="19050">
            <a:solidFill>
              <a:srgbClr val="348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660232" y="4706868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Фонд оплаты труда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020272" y="4295725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107 806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3712" y="1000114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1 082 812 р.</a:t>
            </a:r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714348" y="857238"/>
          <a:ext cx="6915496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-142908" y="2428874"/>
            <a:ext cx="9286908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8"/>
            <a:ext cx="9144000" cy="178595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06" y="1933571"/>
            <a:ext cx="91440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ЗНАЧИМЫЕ МЕРОПРИЯТИЯ, ПРОВОДИМЫЕ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УЧАСТИИ АССОЦИАЦИИ ОУ СПО ЧЕЛЯБИНСКОЙ ОБЛАСТИ В 2016 ГОДУ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3358138"/>
            <a:ext cx="4788024" cy="149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19622"/>
            <a:ext cx="4788024" cy="149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8164" y="2449412"/>
            <a:ext cx="9164184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21429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ПЕРСОНАЛЬНЫЙ СОСТАВ ОРГАНОВ ОБЩЕСТВЕННО-ГОСУДАРСТВЕННОГО УПРАВЛЕНИЯ СИСТЕМОЙ СПО</a:t>
            </a:r>
          </a:p>
        </p:txBody>
      </p:sp>
      <p:sp>
        <p:nvSpPr>
          <p:cNvPr id="12" name="Полилиния 11"/>
          <p:cNvSpPr/>
          <p:nvPr/>
        </p:nvSpPr>
        <p:spPr>
          <a:xfrm flipH="1">
            <a:off x="4805808" y="940058"/>
            <a:ext cx="4176000" cy="4140000"/>
          </a:xfrm>
          <a:custGeom>
            <a:avLst/>
            <a:gdLst>
              <a:gd name="connsiteX0" fmla="*/ 7620 w 4267200"/>
              <a:gd name="connsiteY0" fmla="*/ 2217420 h 3840480"/>
              <a:gd name="connsiteX1" fmla="*/ 7620 w 4267200"/>
              <a:gd name="connsiteY1" fmla="*/ 0 h 3840480"/>
              <a:gd name="connsiteX2" fmla="*/ 4267200 w 4267200"/>
              <a:gd name="connsiteY2" fmla="*/ 0 h 3840480"/>
              <a:gd name="connsiteX3" fmla="*/ 4251960 w 4267200"/>
              <a:gd name="connsiteY3" fmla="*/ 3840480 h 3840480"/>
              <a:gd name="connsiteX4" fmla="*/ 2712720 w 4267200"/>
              <a:gd name="connsiteY4" fmla="*/ 3840480 h 3840480"/>
              <a:gd name="connsiteX5" fmla="*/ 2712720 w 4267200"/>
              <a:gd name="connsiteY5" fmla="*/ 2164080 h 3840480"/>
              <a:gd name="connsiteX6" fmla="*/ 0 w 4267200"/>
              <a:gd name="connsiteY6" fmla="*/ 2164080 h 3840480"/>
              <a:gd name="connsiteX7" fmla="*/ 7620 w 4267200"/>
              <a:gd name="connsiteY7" fmla="*/ 2217420 h 3840480"/>
              <a:gd name="connsiteX0" fmla="*/ 0 w 4267200"/>
              <a:gd name="connsiteY0" fmla="*/ 2164080 h 3840480"/>
              <a:gd name="connsiteX1" fmla="*/ 7620 w 4267200"/>
              <a:gd name="connsiteY1" fmla="*/ 0 h 3840480"/>
              <a:gd name="connsiteX2" fmla="*/ 4267200 w 4267200"/>
              <a:gd name="connsiteY2" fmla="*/ 0 h 3840480"/>
              <a:gd name="connsiteX3" fmla="*/ 4251960 w 4267200"/>
              <a:gd name="connsiteY3" fmla="*/ 3840480 h 3840480"/>
              <a:gd name="connsiteX4" fmla="*/ 2712720 w 4267200"/>
              <a:gd name="connsiteY4" fmla="*/ 3840480 h 3840480"/>
              <a:gd name="connsiteX5" fmla="*/ 2712720 w 4267200"/>
              <a:gd name="connsiteY5" fmla="*/ 2164080 h 3840480"/>
              <a:gd name="connsiteX6" fmla="*/ 0 w 4267200"/>
              <a:gd name="connsiteY6" fmla="*/ 2164080 h 3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200" h="3840480">
                <a:moveTo>
                  <a:pt x="0" y="2164080"/>
                </a:moveTo>
                <a:lnTo>
                  <a:pt x="7620" y="0"/>
                </a:lnTo>
                <a:lnTo>
                  <a:pt x="4267200" y="0"/>
                </a:lnTo>
                <a:lnTo>
                  <a:pt x="4251960" y="3840480"/>
                </a:lnTo>
                <a:lnTo>
                  <a:pt x="2712720" y="3840480"/>
                </a:lnTo>
                <a:lnTo>
                  <a:pt x="2712720" y="2164080"/>
                </a:lnTo>
                <a:lnTo>
                  <a:pt x="0" y="2164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05092" y="940058"/>
            <a:ext cx="4267200" cy="4140000"/>
          </a:xfrm>
          <a:custGeom>
            <a:avLst/>
            <a:gdLst>
              <a:gd name="connsiteX0" fmla="*/ 7620 w 4267200"/>
              <a:gd name="connsiteY0" fmla="*/ 2217420 h 3840480"/>
              <a:gd name="connsiteX1" fmla="*/ 7620 w 4267200"/>
              <a:gd name="connsiteY1" fmla="*/ 0 h 3840480"/>
              <a:gd name="connsiteX2" fmla="*/ 4267200 w 4267200"/>
              <a:gd name="connsiteY2" fmla="*/ 0 h 3840480"/>
              <a:gd name="connsiteX3" fmla="*/ 4251960 w 4267200"/>
              <a:gd name="connsiteY3" fmla="*/ 3840480 h 3840480"/>
              <a:gd name="connsiteX4" fmla="*/ 2712720 w 4267200"/>
              <a:gd name="connsiteY4" fmla="*/ 3840480 h 3840480"/>
              <a:gd name="connsiteX5" fmla="*/ 2712720 w 4267200"/>
              <a:gd name="connsiteY5" fmla="*/ 2164080 h 3840480"/>
              <a:gd name="connsiteX6" fmla="*/ 0 w 4267200"/>
              <a:gd name="connsiteY6" fmla="*/ 2164080 h 3840480"/>
              <a:gd name="connsiteX7" fmla="*/ 7620 w 4267200"/>
              <a:gd name="connsiteY7" fmla="*/ 2217420 h 3840480"/>
              <a:gd name="connsiteX0" fmla="*/ 0 w 4267200"/>
              <a:gd name="connsiteY0" fmla="*/ 2164080 h 3840480"/>
              <a:gd name="connsiteX1" fmla="*/ 7620 w 4267200"/>
              <a:gd name="connsiteY1" fmla="*/ 0 h 3840480"/>
              <a:gd name="connsiteX2" fmla="*/ 4267200 w 4267200"/>
              <a:gd name="connsiteY2" fmla="*/ 0 h 3840480"/>
              <a:gd name="connsiteX3" fmla="*/ 4251960 w 4267200"/>
              <a:gd name="connsiteY3" fmla="*/ 3840480 h 3840480"/>
              <a:gd name="connsiteX4" fmla="*/ 2712720 w 4267200"/>
              <a:gd name="connsiteY4" fmla="*/ 3840480 h 3840480"/>
              <a:gd name="connsiteX5" fmla="*/ 2712720 w 4267200"/>
              <a:gd name="connsiteY5" fmla="*/ 2164080 h 3840480"/>
              <a:gd name="connsiteX6" fmla="*/ 0 w 4267200"/>
              <a:gd name="connsiteY6" fmla="*/ 2164080 h 3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200" h="3840480">
                <a:moveTo>
                  <a:pt x="0" y="2164080"/>
                </a:moveTo>
                <a:lnTo>
                  <a:pt x="7620" y="0"/>
                </a:lnTo>
                <a:lnTo>
                  <a:pt x="4267200" y="0"/>
                </a:lnTo>
                <a:lnTo>
                  <a:pt x="4251960" y="3840480"/>
                </a:lnTo>
                <a:lnTo>
                  <a:pt x="2712720" y="3840480"/>
                </a:lnTo>
                <a:lnTo>
                  <a:pt x="2712720" y="2164080"/>
                </a:lnTo>
                <a:lnTo>
                  <a:pt x="0" y="2164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36704" y="3717004"/>
            <a:ext cx="280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70C0"/>
                </a:solidFill>
              </a:rPr>
              <a:t>СОСТАВ 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70C0"/>
                </a:solidFill>
              </a:rPr>
              <a:t>АССОЦИАЦИИ ОУ СПО ЧО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56132" y="3717004"/>
            <a:ext cx="2951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СОСТАВ ПРЕЗИДИУМА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СОВЕТА ДИРЕКТОРОВ ПОО ЧО</a:t>
            </a:r>
          </a:p>
        </p:txBody>
      </p:sp>
      <p:grpSp>
        <p:nvGrpSpPr>
          <p:cNvPr id="61" name="Группа 82"/>
          <p:cNvGrpSpPr/>
          <p:nvPr/>
        </p:nvGrpSpPr>
        <p:grpSpPr>
          <a:xfrm>
            <a:off x="2936000" y="979410"/>
            <a:ext cx="3358123" cy="584676"/>
            <a:chOff x="261645" y="2323093"/>
            <a:chExt cx="3358123" cy="584676"/>
          </a:xfrm>
        </p:grpSpPr>
        <p:grpSp>
          <p:nvGrpSpPr>
            <p:cNvPr id="106" name="Группа 69"/>
            <p:cNvGrpSpPr/>
            <p:nvPr/>
          </p:nvGrpSpPr>
          <p:grpSpPr>
            <a:xfrm>
              <a:off x="627182" y="2323093"/>
              <a:ext cx="2819143" cy="532985"/>
              <a:chOff x="411158" y="1728361"/>
              <a:chExt cx="2819143" cy="532985"/>
            </a:xfrm>
          </p:grpSpPr>
          <p:sp>
            <p:nvSpPr>
              <p:cNvPr id="109" name="Прямоугольник 108"/>
              <p:cNvSpPr/>
              <p:nvPr/>
            </p:nvSpPr>
            <p:spPr>
              <a:xfrm>
                <a:off x="411158" y="1757346"/>
                <a:ext cx="2819143" cy="504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39552" y="1728361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И.И. Тубер</a:t>
                </a:r>
              </a:p>
            </p:txBody>
          </p:sp>
        </p:grpSp>
        <p:pic>
          <p:nvPicPr>
            <p:cNvPr id="107" name="Picture 3" descr="http://chelyabinsk.uralstudent.ru/i/uploads/Guest/logo/o2202599.jpg?ts=1445243523"/>
            <p:cNvPicPr>
              <a:picLocks noChangeAspect="1" noChangeArrowheads="1"/>
            </p:cNvPicPr>
            <p:nvPr/>
          </p:nvPicPr>
          <p:blipFill>
            <a:blip r:embed="rId2" cstate="screen"/>
            <a:srcRect l="4566" b="11145"/>
            <a:stretch>
              <a:fillRect/>
            </a:stretch>
          </p:blipFill>
          <p:spPr bwMode="auto">
            <a:xfrm>
              <a:off x="261645" y="2353681"/>
              <a:ext cx="535236" cy="5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TextBox 107"/>
            <p:cNvSpPr txBox="1"/>
            <p:nvPr/>
          </p:nvSpPr>
          <p:spPr>
            <a:xfrm>
              <a:off x="739448" y="2476882"/>
              <a:ext cx="28803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Председатель Совета директоров ПОО и правления Ассоциации ОУ СПО ЧО</a:t>
              </a:r>
              <a:endParaRPr lang="ru-RU" sz="1100" dirty="0"/>
            </a:p>
          </p:txBody>
        </p:sp>
      </p:grpSp>
      <p:grpSp>
        <p:nvGrpSpPr>
          <p:cNvPr id="66" name="Группа 130"/>
          <p:cNvGrpSpPr/>
          <p:nvPr/>
        </p:nvGrpSpPr>
        <p:grpSpPr>
          <a:xfrm>
            <a:off x="2969503" y="4077286"/>
            <a:ext cx="3134849" cy="468407"/>
            <a:chOff x="3067047" y="3996600"/>
            <a:chExt cx="3134849" cy="468407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3397012" y="4037368"/>
              <a:ext cx="2804884" cy="3960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4" name="Группа 106"/>
            <p:cNvGrpSpPr/>
            <p:nvPr/>
          </p:nvGrpSpPr>
          <p:grpSpPr>
            <a:xfrm>
              <a:off x="3067047" y="3996600"/>
              <a:ext cx="2364686" cy="468407"/>
              <a:chOff x="5157184" y="3620242"/>
              <a:chExt cx="2295137" cy="468407"/>
            </a:xfrm>
          </p:grpSpPr>
          <p:grpSp>
            <p:nvGrpSpPr>
              <p:cNvPr id="85" name="Группа 231"/>
              <p:cNvGrpSpPr/>
              <p:nvPr/>
            </p:nvGrpSpPr>
            <p:grpSpPr>
              <a:xfrm>
                <a:off x="5618213" y="3627831"/>
                <a:ext cx="1834108" cy="442292"/>
                <a:chOff x="1657773" y="3193630"/>
                <a:chExt cx="1834108" cy="442292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668372" y="3193630"/>
                  <a:ext cx="18173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Е.А. </a:t>
                  </a:r>
                  <a:r>
                    <a:rPr lang="ru-RU" sz="1200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Валеева</a:t>
                  </a:r>
                  <a:endParaRPr lang="ru-RU" sz="1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8" name="Rectangle 4"/>
                <p:cNvSpPr>
                  <a:spLocks noChangeArrowheads="1"/>
                </p:cNvSpPr>
                <p:nvPr/>
              </p:nvSpPr>
              <p:spPr bwMode="auto">
                <a:xfrm>
                  <a:off x="1657773" y="3374312"/>
                  <a:ext cx="1834108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100" dirty="0" smtClean="0"/>
                    <a:t>Директор ГБПОУ «</a:t>
                  </a:r>
                  <a:r>
                    <a:rPr lang="ru-RU" sz="1100" dirty="0" err="1" smtClean="0"/>
                    <a:t>ОзТК</a:t>
                  </a:r>
                  <a:r>
                    <a:rPr lang="ru-RU" sz="1100" dirty="0" smtClean="0"/>
                    <a:t>»</a:t>
                  </a:r>
                </a:p>
              </p:txBody>
            </p:sp>
          </p:grpSp>
          <p:pic>
            <p:nvPicPr>
              <p:cNvPr id="86" name="Picture 4" descr="http://chel.mk.ru/upload/article_images/95/f8/fb/495_44021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 r="3825" b="-326"/>
              <a:stretch>
                <a:fillRect/>
              </a:stretch>
            </p:blipFill>
            <p:spPr bwMode="auto">
              <a:xfrm>
                <a:off x="5157184" y="3620242"/>
                <a:ext cx="454235" cy="4684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4" name="Группа 163"/>
          <p:cNvGrpSpPr/>
          <p:nvPr/>
        </p:nvGrpSpPr>
        <p:grpSpPr>
          <a:xfrm>
            <a:off x="2968656" y="4561929"/>
            <a:ext cx="3140055" cy="476069"/>
            <a:chOff x="2932144" y="4578257"/>
            <a:chExt cx="3140055" cy="476069"/>
          </a:xfrm>
        </p:grpSpPr>
        <p:grpSp>
          <p:nvGrpSpPr>
            <p:cNvPr id="64" name="Группа 123"/>
            <p:cNvGrpSpPr/>
            <p:nvPr/>
          </p:nvGrpSpPr>
          <p:grpSpPr>
            <a:xfrm>
              <a:off x="3332625" y="4619441"/>
              <a:ext cx="2739574" cy="425073"/>
              <a:chOff x="3404633" y="4432131"/>
              <a:chExt cx="2739574" cy="425073"/>
            </a:xfrm>
          </p:grpSpPr>
          <p:sp>
            <p:nvSpPr>
              <p:cNvPr id="95" name="Прямоугольник 94"/>
              <p:cNvSpPr/>
              <p:nvPr/>
            </p:nvSpPr>
            <p:spPr>
              <a:xfrm>
                <a:off x="3404633" y="4443958"/>
                <a:ext cx="2739574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6" name="Группа 241"/>
              <p:cNvGrpSpPr/>
              <p:nvPr/>
            </p:nvGrpSpPr>
            <p:grpSpPr>
              <a:xfrm>
                <a:off x="3537600" y="4432131"/>
                <a:ext cx="2160240" cy="425073"/>
                <a:chOff x="1703007" y="3117506"/>
                <a:chExt cx="2160240" cy="425073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>
                  <a:off x="1712100" y="3117506"/>
                  <a:ext cx="18173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Н.А. Пименова</a:t>
                  </a:r>
                </a:p>
              </p:txBody>
            </p:sp>
            <p:sp>
              <p:nvSpPr>
                <p:cNvPr id="98" name="Rectangle 4"/>
                <p:cNvSpPr>
                  <a:spLocks noChangeArrowheads="1"/>
                </p:cNvSpPr>
                <p:nvPr/>
              </p:nvSpPr>
              <p:spPr bwMode="auto">
                <a:xfrm>
                  <a:off x="1703007" y="3280969"/>
                  <a:ext cx="2160240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100" dirty="0" smtClean="0"/>
                    <a:t>Директор ГБПОУ «ЧГПГТ»</a:t>
                  </a:r>
                </a:p>
              </p:txBody>
            </p:sp>
          </p:grpSp>
        </p:grpSp>
        <p:pic>
          <p:nvPicPr>
            <p:cNvPr id="70" name="Picture 4" descr="pimenova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932144" y="4578257"/>
              <a:ext cx="468000" cy="4760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Прямоугольник 148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3" name="Группа 162"/>
          <p:cNvGrpSpPr/>
          <p:nvPr/>
        </p:nvGrpSpPr>
        <p:grpSpPr>
          <a:xfrm>
            <a:off x="2970016" y="3574653"/>
            <a:ext cx="3143044" cy="497360"/>
            <a:chOff x="2933504" y="3590981"/>
            <a:chExt cx="3143044" cy="497360"/>
          </a:xfrm>
        </p:grpSpPr>
        <p:grpSp>
          <p:nvGrpSpPr>
            <p:cNvPr id="68" name="Группа 129"/>
            <p:cNvGrpSpPr/>
            <p:nvPr/>
          </p:nvGrpSpPr>
          <p:grpSpPr>
            <a:xfrm>
              <a:off x="3311565" y="3622982"/>
              <a:ext cx="2764983" cy="436444"/>
              <a:chOff x="3383573" y="3453869"/>
              <a:chExt cx="2764983" cy="436444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3383573" y="3478884"/>
                <a:ext cx="2764983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" name="Группа 246"/>
              <p:cNvGrpSpPr/>
              <p:nvPr/>
            </p:nvGrpSpPr>
            <p:grpSpPr>
              <a:xfrm>
                <a:off x="3460864" y="3453869"/>
                <a:ext cx="2130304" cy="436444"/>
                <a:chOff x="1579024" y="3158414"/>
                <a:chExt cx="2130304" cy="436444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1579560" y="3158414"/>
                  <a:ext cx="18173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О.А. </a:t>
                  </a:r>
                  <a:r>
                    <a:rPr lang="ru-RU" sz="1200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Пундикова</a:t>
                  </a:r>
                  <a:endParaRPr lang="ru-RU" sz="1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6" name="Rectangle 4"/>
                <p:cNvSpPr>
                  <a:spLocks noChangeArrowheads="1"/>
                </p:cNvSpPr>
                <p:nvPr/>
              </p:nvSpPr>
              <p:spPr bwMode="auto">
                <a:xfrm>
                  <a:off x="1579024" y="3333248"/>
                  <a:ext cx="2130304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100" dirty="0" smtClean="0"/>
                    <a:t>Директор ГБОУ ПОО «МТК»</a:t>
                  </a:r>
                </a:p>
              </p:txBody>
            </p:sp>
          </p:grpSp>
        </p:grpSp>
        <p:pic>
          <p:nvPicPr>
            <p:cNvPr id="151" name="Рисунок 150" descr="http://www.mtcol.ru/3.png"/>
            <p:cNvPicPr/>
            <p:nvPr/>
          </p:nvPicPr>
          <p:blipFill>
            <a:blip r:embed="rId5" cstate="print"/>
            <a:srcRect l="28817" t="10918" r="27500" b="55234"/>
            <a:stretch>
              <a:fillRect/>
            </a:stretch>
          </p:blipFill>
          <p:spPr bwMode="auto">
            <a:xfrm>
              <a:off x="2933504" y="3590981"/>
              <a:ext cx="468000" cy="49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2" name="Группа 161"/>
          <p:cNvGrpSpPr/>
          <p:nvPr/>
        </p:nvGrpSpPr>
        <p:grpSpPr>
          <a:xfrm>
            <a:off x="2968656" y="3058011"/>
            <a:ext cx="3172328" cy="504000"/>
            <a:chOff x="2932144" y="3090667"/>
            <a:chExt cx="3172328" cy="504000"/>
          </a:xfrm>
        </p:grpSpPr>
        <p:grpSp>
          <p:nvGrpSpPr>
            <p:cNvPr id="67" name="Группа 128"/>
            <p:cNvGrpSpPr/>
            <p:nvPr/>
          </p:nvGrpSpPr>
          <p:grpSpPr>
            <a:xfrm>
              <a:off x="3319185" y="3145470"/>
              <a:ext cx="2785287" cy="410564"/>
              <a:chOff x="3391193" y="2976880"/>
              <a:chExt cx="2785287" cy="410564"/>
            </a:xfrm>
          </p:grpSpPr>
          <p:sp>
            <p:nvSpPr>
              <p:cNvPr id="77" name="Прямоугольник 76"/>
              <p:cNvSpPr/>
              <p:nvPr/>
            </p:nvSpPr>
            <p:spPr>
              <a:xfrm>
                <a:off x="3391193" y="2976880"/>
                <a:ext cx="2764983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Rectangle 4"/>
              <p:cNvSpPr>
                <a:spLocks noChangeArrowheads="1"/>
              </p:cNvSpPr>
              <p:nvPr/>
            </p:nvSpPr>
            <p:spPr bwMode="auto">
              <a:xfrm>
                <a:off x="3468474" y="3125834"/>
                <a:ext cx="270800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Директор ГБПОУ «</a:t>
                </a:r>
                <a:r>
                  <a:rPr lang="ru-RU" sz="1100" dirty="0" err="1" smtClean="0"/>
                  <a:t>Пед</a:t>
                </a:r>
                <a:r>
                  <a:rPr lang="ru-RU" sz="1100" dirty="0" smtClean="0"/>
                  <a:t>. колледж №1»</a:t>
                </a: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3397547" y="3121389"/>
              <a:ext cx="1817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accent6">
                      <a:lumMod val="75000"/>
                    </a:schemeClr>
                  </a:solidFill>
                </a:rPr>
                <a:t>М.А. </a:t>
              </a:r>
              <a:r>
                <a:rPr lang="ru-RU" sz="1200" dirty="0" err="1" smtClean="0">
                  <a:solidFill>
                    <a:schemeClr val="accent6">
                      <a:lumMod val="75000"/>
                    </a:schemeClr>
                  </a:solidFill>
                </a:rPr>
                <a:t>Энгельман</a:t>
              </a:r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53" name="Рисунок 152" descr="http://chgpk.ru/administratshia/ehngelman_m.a.jpg"/>
            <p:cNvPicPr/>
            <p:nvPr/>
          </p:nvPicPr>
          <p:blipFill>
            <a:blip r:embed="rId6" cstate="print"/>
            <a:srcRect l="13190" t="10828" r="14850" b="36976"/>
            <a:stretch>
              <a:fillRect/>
            </a:stretch>
          </p:blipFill>
          <p:spPr bwMode="auto">
            <a:xfrm>
              <a:off x="2932144" y="3090667"/>
              <a:ext cx="468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8" name="Группа 157"/>
          <p:cNvGrpSpPr/>
          <p:nvPr/>
        </p:nvGrpSpPr>
        <p:grpSpPr>
          <a:xfrm>
            <a:off x="2968656" y="1522818"/>
            <a:ext cx="3233557" cy="504000"/>
            <a:chOff x="2932144" y="1611154"/>
            <a:chExt cx="3233557" cy="504000"/>
          </a:xfrm>
        </p:grpSpPr>
        <p:grpSp>
          <p:nvGrpSpPr>
            <p:cNvPr id="62" name="Группа 213"/>
            <p:cNvGrpSpPr/>
            <p:nvPr/>
          </p:nvGrpSpPr>
          <p:grpSpPr>
            <a:xfrm>
              <a:off x="3328710" y="1651974"/>
              <a:ext cx="2836991" cy="434201"/>
              <a:chOff x="1600518" y="3121169"/>
              <a:chExt cx="2836991" cy="434201"/>
            </a:xfrm>
          </p:grpSpPr>
          <p:sp>
            <p:nvSpPr>
              <p:cNvPr id="102" name="Прямоугольник 101"/>
              <p:cNvSpPr/>
              <p:nvPr/>
            </p:nvSpPr>
            <p:spPr>
              <a:xfrm>
                <a:off x="1600518" y="3147705"/>
                <a:ext cx="2764983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653580" y="3121169"/>
                <a:ext cx="1817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В.В. Сидоров</a:t>
                </a:r>
              </a:p>
            </p:txBody>
          </p:sp>
          <p:sp>
            <p:nvSpPr>
              <p:cNvPr id="105" name="Rectangle 4"/>
              <p:cNvSpPr>
                <a:spLocks noChangeArrowheads="1"/>
              </p:cNvSpPr>
              <p:nvPr/>
            </p:nvSpPr>
            <p:spPr bwMode="auto">
              <a:xfrm>
                <a:off x="1657772" y="3293760"/>
                <a:ext cx="277973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Зам. председателя Совета директоров</a:t>
                </a:r>
              </a:p>
            </p:txBody>
          </p:sp>
        </p:grpSp>
        <p:pic>
          <p:nvPicPr>
            <p:cNvPr id="155" name="Рисунок 154" descr="http://anosov.ru/images/about/sidorov_2.jpg"/>
            <p:cNvPicPr/>
            <p:nvPr/>
          </p:nvPicPr>
          <p:blipFill>
            <a:blip r:embed="rId7" cstate="print"/>
            <a:srcRect l="16564" t="9571" r="20557" b="44318"/>
            <a:stretch>
              <a:fillRect/>
            </a:stretch>
          </p:blipFill>
          <p:spPr bwMode="auto">
            <a:xfrm>
              <a:off x="2932144" y="1611154"/>
              <a:ext cx="468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0" name="Группа 159"/>
          <p:cNvGrpSpPr/>
          <p:nvPr/>
        </p:nvGrpSpPr>
        <p:grpSpPr>
          <a:xfrm>
            <a:off x="2976820" y="2043202"/>
            <a:ext cx="3196818" cy="487728"/>
            <a:chOff x="2940308" y="2131538"/>
            <a:chExt cx="3196818" cy="487728"/>
          </a:xfrm>
        </p:grpSpPr>
        <p:grpSp>
          <p:nvGrpSpPr>
            <p:cNvPr id="63" name="Группа 214"/>
            <p:cNvGrpSpPr/>
            <p:nvPr/>
          </p:nvGrpSpPr>
          <p:grpSpPr>
            <a:xfrm>
              <a:off x="3322995" y="2181772"/>
              <a:ext cx="2814131" cy="407665"/>
              <a:chOff x="1623378" y="3172197"/>
              <a:chExt cx="2814131" cy="407665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1623378" y="3172197"/>
                <a:ext cx="2764983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Rectangle 4"/>
              <p:cNvSpPr>
                <a:spLocks noChangeArrowheads="1"/>
              </p:cNvSpPr>
              <p:nvPr/>
            </p:nvSpPr>
            <p:spPr bwMode="auto">
              <a:xfrm>
                <a:off x="1657772" y="3318252"/>
                <a:ext cx="277973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Зам. председателя Совета директоров</a:t>
                </a: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380955" y="2151875"/>
              <a:ext cx="1817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accent6">
                      <a:lumMod val="75000"/>
                    </a:schemeClr>
                  </a:solidFill>
                </a:rPr>
                <a:t>В.Г. Лапин</a:t>
              </a:r>
            </a:p>
          </p:txBody>
        </p:sp>
        <p:pic>
          <p:nvPicPr>
            <p:cNvPr id="156" name="mission-foto" descr="&amp;Lcy;&amp;acy;&amp;pcy;&amp;icy;&amp;ncy; &amp;Vcy;. &amp;Gcy;."/>
            <p:cNvPicPr/>
            <p:nvPr/>
          </p:nvPicPr>
          <p:blipFill>
            <a:blip r:embed="rId8" cstate="print"/>
            <a:srcRect l="32763" t="10840" r="33681" b="52052"/>
            <a:stretch>
              <a:fillRect/>
            </a:stretch>
          </p:blipFill>
          <p:spPr bwMode="auto">
            <a:xfrm>
              <a:off x="2940308" y="2131538"/>
              <a:ext cx="468000" cy="48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1" name="Группа 160"/>
          <p:cNvGrpSpPr/>
          <p:nvPr/>
        </p:nvGrpSpPr>
        <p:grpSpPr>
          <a:xfrm>
            <a:off x="2968656" y="2539094"/>
            <a:ext cx="3152024" cy="504000"/>
            <a:chOff x="2932144" y="2579914"/>
            <a:chExt cx="3152024" cy="504000"/>
          </a:xfrm>
        </p:grpSpPr>
        <p:grpSp>
          <p:nvGrpSpPr>
            <p:cNvPr id="65" name="Группа 127"/>
            <p:cNvGrpSpPr/>
            <p:nvPr/>
          </p:nvGrpSpPr>
          <p:grpSpPr>
            <a:xfrm>
              <a:off x="3319185" y="2607880"/>
              <a:ext cx="2764983" cy="438370"/>
              <a:chOff x="3391193" y="2436652"/>
              <a:chExt cx="2764983" cy="438370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3391193" y="2465204"/>
                <a:ext cx="2764983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1" name="Группа 226"/>
              <p:cNvGrpSpPr/>
              <p:nvPr/>
            </p:nvGrpSpPr>
            <p:grpSpPr>
              <a:xfrm>
                <a:off x="3441644" y="2436652"/>
                <a:ext cx="2714531" cy="438370"/>
                <a:chOff x="1633280" y="3182673"/>
                <a:chExt cx="2714531" cy="438370"/>
              </a:xfrm>
            </p:grpSpPr>
            <p:sp>
              <p:nvSpPr>
                <p:cNvPr id="93" name="TextBox 92"/>
                <p:cNvSpPr txBox="1"/>
                <p:nvPr/>
              </p:nvSpPr>
              <p:spPr>
                <a:xfrm>
                  <a:off x="1653580" y="3182673"/>
                  <a:ext cx="18173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А.П. Большаков</a:t>
                  </a:r>
                </a:p>
              </p:txBody>
            </p:sp>
            <p:sp>
              <p:nvSpPr>
                <p:cNvPr id="94" name="Rectangle 4"/>
                <p:cNvSpPr>
                  <a:spLocks noChangeArrowheads="1"/>
                </p:cNvSpPr>
                <p:nvPr/>
              </p:nvSpPr>
              <p:spPr bwMode="auto">
                <a:xfrm>
                  <a:off x="1633280" y="3359433"/>
                  <a:ext cx="2714531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100" dirty="0" smtClean="0"/>
                    <a:t>Директор ГБПОУ «ЮУМК»</a:t>
                  </a:r>
                </a:p>
              </p:txBody>
            </p:sp>
          </p:grpSp>
        </p:grpSp>
        <p:pic>
          <p:nvPicPr>
            <p:cNvPr id="157" name="Рисунок 156" descr="http://www.suvc.ru/sites/default/files/u4/prep/bolshakov.jpg"/>
            <p:cNvPicPr/>
            <p:nvPr/>
          </p:nvPicPr>
          <p:blipFill>
            <a:blip r:embed="rId9" cstate="print"/>
            <a:srcRect l="13582" t="14474" r="15062" b="30717"/>
            <a:stretch>
              <a:fillRect/>
            </a:stretch>
          </p:blipFill>
          <p:spPr bwMode="auto">
            <a:xfrm>
              <a:off x="2932144" y="2579914"/>
              <a:ext cx="468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5" name="Группа 164"/>
          <p:cNvGrpSpPr/>
          <p:nvPr/>
        </p:nvGrpSpPr>
        <p:grpSpPr>
          <a:xfrm>
            <a:off x="179512" y="1524286"/>
            <a:ext cx="2696952" cy="504056"/>
            <a:chOff x="179512" y="1524286"/>
            <a:chExt cx="2696952" cy="504056"/>
          </a:xfrm>
        </p:grpSpPr>
        <p:grpSp>
          <p:nvGrpSpPr>
            <p:cNvPr id="114" name="Группа 156"/>
            <p:cNvGrpSpPr/>
            <p:nvPr/>
          </p:nvGrpSpPr>
          <p:grpSpPr>
            <a:xfrm>
              <a:off x="543633" y="1563638"/>
              <a:ext cx="2332831" cy="443592"/>
              <a:chOff x="510977" y="1517508"/>
              <a:chExt cx="2332831" cy="443592"/>
            </a:xfrm>
          </p:grpSpPr>
          <p:grpSp>
            <p:nvGrpSpPr>
              <p:cNvPr id="126" name="Группа 151"/>
              <p:cNvGrpSpPr/>
              <p:nvPr/>
            </p:nvGrpSpPr>
            <p:grpSpPr>
              <a:xfrm>
                <a:off x="510977" y="1517508"/>
                <a:ext cx="2332831" cy="422536"/>
                <a:chOff x="611560" y="1517508"/>
                <a:chExt cx="2332831" cy="422536"/>
              </a:xfrm>
            </p:grpSpPr>
            <p:sp>
              <p:nvSpPr>
                <p:cNvPr id="128" name="Прямоугольник 127"/>
                <p:cNvSpPr/>
                <p:nvPr/>
              </p:nvSpPr>
              <p:spPr>
                <a:xfrm>
                  <a:off x="611560" y="1544044"/>
                  <a:ext cx="2332831" cy="396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690865" y="1517508"/>
                  <a:ext cx="19614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Е.М. </a:t>
                  </a:r>
                  <a:r>
                    <a:rPr lang="ru-RU" sz="1200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Зайко</a:t>
                  </a:r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p:grpSp>
          <p:sp>
            <p:nvSpPr>
              <p:cNvPr id="127" name="Rectangle 4"/>
              <p:cNvSpPr>
                <a:spLocks noChangeArrowheads="1"/>
              </p:cNvSpPr>
              <p:nvPr/>
            </p:nvSpPr>
            <p:spPr bwMode="auto">
              <a:xfrm>
                <a:off x="599601" y="1699490"/>
                <a:ext cx="1993413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Зам. министра </a:t>
                </a:r>
                <a:r>
                  <a:rPr lang="ru-RU" sz="1100" dirty="0" err="1" smtClean="0"/>
                  <a:t>МОиН</a:t>
                </a:r>
                <a:r>
                  <a:rPr lang="ru-RU" sz="1100" dirty="0" smtClean="0"/>
                  <a:t> ЧО</a:t>
                </a:r>
              </a:p>
            </p:txBody>
          </p:sp>
        </p:grpSp>
        <p:pic>
          <p:nvPicPr>
            <p:cNvPr id="14338" name="Picture 2" descr="http://www.minobr74.ru/Upload/images/zayko_em.jpg"/>
            <p:cNvPicPr>
              <a:picLocks noChangeAspect="1" noChangeArrowheads="1"/>
            </p:cNvPicPr>
            <p:nvPr/>
          </p:nvPicPr>
          <p:blipFill>
            <a:blip r:embed="rId10" cstate="print"/>
            <a:srcRect l="32555" t="7223" r="20422" b="59068"/>
            <a:stretch>
              <a:fillRect/>
            </a:stretch>
          </p:blipFill>
          <p:spPr bwMode="auto">
            <a:xfrm>
              <a:off x="179512" y="1524286"/>
              <a:ext cx="468000" cy="504056"/>
            </a:xfrm>
            <a:prstGeom prst="rect">
              <a:avLst/>
            </a:prstGeom>
            <a:noFill/>
          </p:spPr>
        </p:pic>
      </p:grpSp>
      <p:grpSp>
        <p:nvGrpSpPr>
          <p:cNvPr id="166" name="Группа 165"/>
          <p:cNvGrpSpPr/>
          <p:nvPr/>
        </p:nvGrpSpPr>
        <p:grpSpPr>
          <a:xfrm>
            <a:off x="179512" y="2051366"/>
            <a:ext cx="2696952" cy="514800"/>
            <a:chOff x="179512" y="2075858"/>
            <a:chExt cx="2696952" cy="514800"/>
          </a:xfrm>
        </p:grpSpPr>
        <p:grpSp>
          <p:nvGrpSpPr>
            <p:cNvPr id="115" name="Группа 167"/>
            <p:cNvGrpSpPr/>
            <p:nvPr/>
          </p:nvGrpSpPr>
          <p:grpSpPr>
            <a:xfrm>
              <a:off x="543577" y="2131366"/>
              <a:ext cx="2332887" cy="443800"/>
              <a:chOff x="510921" y="2014736"/>
              <a:chExt cx="2332887" cy="443800"/>
            </a:xfrm>
          </p:grpSpPr>
          <p:grpSp>
            <p:nvGrpSpPr>
              <p:cNvPr id="121" name="Группа 151"/>
              <p:cNvGrpSpPr/>
              <p:nvPr/>
            </p:nvGrpSpPr>
            <p:grpSpPr>
              <a:xfrm>
                <a:off x="510921" y="2014736"/>
                <a:ext cx="2332887" cy="422536"/>
                <a:chOff x="611560" y="1525672"/>
                <a:chExt cx="2332887" cy="422536"/>
              </a:xfrm>
            </p:grpSpPr>
            <p:sp>
              <p:nvSpPr>
                <p:cNvPr id="124" name="Прямоугольник 123"/>
                <p:cNvSpPr/>
                <p:nvPr/>
              </p:nvSpPr>
              <p:spPr>
                <a:xfrm>
                  <a:off x="611560" y="1552208"/>
                  <a:ext cx="2332887" cy="396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690865" y="1525672"/>
                  <a:ext cx="19614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Е.П. </a:t>
                  </a:r>
                  <a:r>
                    <a:rPr lang="ru-RU" sz="1200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Сичинский</a:t>
                  </a:r>
                  <a:endParaRPr lang="ru-RU" sz="1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4"/>
              <p:cNvSpPr>
                <a:spLocks noChangeArrowheads="1"/>
              </p:cNvSpPr>
              <p:nvPr/>
            </p:nvSpPr>
            <p:spPr bwMode="auto">
              <a:xfrm>
                <a:off x="601173" y="2196926"/>
                <a:ext cx="199184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Ректор ЧИРПО</a:t>
                </a:r>
              </a:p>
            </p:txBody>
          </p:sp>
        </p:grpSp>
        <p:pic>
          <p:nvPicPr>
            <p:cNvPr id="14340" name="Picture 4" descr="http://www.chirpo.ru/img/rektor.jpg"/>
            <p:cNvPicPr>
              <a:picLocks noChangeAspect="1" noChangeArrowheads="1"/>
            </p:cNvPicPr>
            <p:nvPr/>
          </p:nvPicPr>
          <p:blipFill>
            <a:blip r:embed="rId11" cstate="print"/>
            <a:srcRect l="37799" t="19187" r="20201" b="38600"/>
            <a:stretch>
              <a:fillRect/>
            </a:stretch>
          </p:blipFill>
          <p:spPr bwMode="auto">
            <a:xfrm>
              <a:off x="179512" y="2075858"/>
              <a:ext cx="468000" cy="514800"/>
            </a:xfrm>
            <a:prstGeom prst="rect">
              <a:avLst/>
            </a:prstGeom>
            <a:noFill/>
          </p:spPr>
        </p:pic>
      </p:grpSp>
      <p:sp>
        <p:nvSpPr>
          <p:cNvPr id="14342" name="AutoShape 6" descr="http://www.%D1%87%D0%B5%D0%BB%D0%BE%D0%B2%D0%B5%D0%BA%D0%B3%D0%BE%D0%B4%D0%B0-%D1%87%D0%B5%D0%BB.%D1%80%D1%84/sites/default/files/imagecache/photo150_145/experts/aristov-say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://www.%D1%87%D0%B5%D0%BB%D0%BE%D0%B2%D0%B5%D0%BA%D0%B3%D0%BE%D0%B4%D0%B0-%D1%87%D0%B5%D0%BB.%D1%80%D1%84/sites/default/files/imagecache/photo150_145/experts/aristov-say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7" name="Группа 166"/>
          <p:cNvGrpSpPr/>
          <p:nvPr/>
        </p:nvGrpSpPr>
        <p:grpSpPr>
          <a:xfrm>
            <a:off x="179512" y="2586610"/>
            <a:ext cx="2696952" cy="532587"/>
            <a:chOff x="179512" y="2586610"/>
            <a:chExt cx="2696952" cy="532587"/>
          </a:xfrm>
        </p:grpSpPr>
        <p:grpSp>
          <p:nvGrpSpPr>
            <p:cNvPr id="116" name="Группа 175"/>
            <p:cNvGrpSpPr/>
            <p:nvPr/>
          </p:nvGrpSpPr>
          <p:grpSpPr>
            <a:xfrm>
              <a:off x="543529" y="2638739"/>
              <a:ext cx="2332935" cy="424676"/>
              <a:chOff x="510873" y="2527384"/>
              <a:chExt cx="2332935" cy="424676"/>
            </a:xfrm>
          </p:grpSpPr>
          <p:sp>
            <p:nvSpPr>
              <p:cNvPr id="117" name="Прямоугольник 116"/>
              <p:cNvSpPr/>
              <p:nvPr/>
            </p:nvSpPr>
            <p:spPr>
              <a:xfrm>
                <a:off x="510873" y="2553920"/>
                <a:ext cx="2332935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98947" y="2527384"/>
                <a:ext cx="1817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И.В. Аристов</a:t>
                </a: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97201" y="2690450"/>
                <a:ext cx="184363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dirty="0" smtClean="0"/>
                  <a:t>Вице-президент ЮУ ТПП</a:t>
                </a:r>
              </a:p>
            </p:txBody>
          </p:sp>
        </p:grpSp>
        <p:pic>
          <p:nvPicPr>
            <p:cNvPr id="14345" name="Picture 9" descr="H:\Ассоциация_22.12.16\aristov-sayt.jpg"/>
            <p:cNvPicPr>
              <a:picLocks noChangeAspect="1" noChangeArrowheads="1"/>
            </p:cNvPicPr>
            <p:nvPr/>
          </p:nvPicPr>
          <p:blipFill>
            <a:blip r:embed="rId12" cstate="print"/>
            <a:srcRect l="15104" t="5525" r="4645"/>
            <a:stretch>
              <a:fillRect/>
            </a:stretch>
          </p:blipFill>
          <p:spPr bwMode="auto">
            <a:xfrm>
              <a:off x="179512" y="2586610"/>
              <a:ext cx="468000" cy="532587"/>
            </a:xfrm>
            <a:prstGeom prst="rect">
              <a:avLst/>
            </a:prstGeom>
            <a:noFill/>
          </p:spPr>
        </p:pic>
      </p:grpSp>
      <p:grpSp>
        <p:nvGrpSpPr>
          <p:cNvPr id="169" name="Группа 168"/>
          <p:cNvGrpSpPr/>
          <p:nvPr/>
        </p:nvGrpSpPr>
        <p:grpSpPr>
          <a:xfrm>
            <a:off x="6228184" y="1491630"/>
            <a:ext cx="2664567" cy="520000"/>
            <a:chOff x="6228184" y="1563638"/>
            <a:chExt cx="2664567" cy="520000"/>
          </a:xfrm>
        </p:grpSpPr>
        <p:grpSp>
          <p:nvGrpSpPr>
            <p:cNvPr id="132" name="Группа 176"/>
            <p:cNvGrpSpPr/>
            <p:nvPr/>
          </p:nvGrpSpPr>
          <p:grpSpPr>
            <a:xfrm>
              <a:off x="6559920" y="1604956"/>
              <a:ext cx="2332831" cy="443592"/>
              <a:chOff x="510977" y="1525672"/>
              <a:chExt cx="2332831" cy="443592"/>
            </a:xfrm>
          </p:grpSpPr>
          <p:grpSp>
            <p:nvGrpSpPr>
              <p:cNvPr id="145" name="Группа 151"/>
              <p:cNvGrpSpPr/>
              <p:nvPr/>
            </p:nvGrpSpPr>
            <p:grpSpPr>
              <a:xfrm>
                <a:off x="510977" y="1525672"/>
                <a:ext cx="2332831" cy="422536"/>
                <a:chOff x="611560" y="1525672"/>
                <a:chExt cx="2332831" cy="422536"/>
              </a:xfrm>
            </p:grpSpPr>
            <p:sp>
              <p:nvSpPr>
                <p:cNvPr id="147" name="Прямоугольник 146"/>
                <p:cNvSpPr/>
                <p:nvPr/>
              </p:nvSpPr>
              <p:spPr>
                <a:xfrm>
                  <a:off x="611560" y="1552208"/>
                  <a:ext cx="2332831" cy="396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706697" y="1525672"/>
                  <a:ext cx="19614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А.В. Молодчик</a:t>
                  </a:r>
                </a:p>
              </p:txBody>
            </p:sp>
          </p:grpSp>
          <p:sp>
            <p:nvSpPr>
              <p:cNvPr id="146" name="Rectangle 4"/>
              <p:cNvSpPr>
                <a:spLocks noChangeArrowheads="1"/>
              </p:cNvSpPr>
              <p:nvPr/>
            </p:nvSpPr>
            <p:spPr bwMode="auto">
              <a:xfrm>
                <a:off x="606981" y="1707654"/>
                <a:ext cx="1993413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Представитель НОУ</a:t>
                </a:r>
              </a:p>
            </p:txBody>
          </p:sp>
        </p:grpSp>
        <p:pic>
          <p:nvPicPr>
            <p:cNvPr id="14349" name="Picture 13" descr="http://www.inueco.ru/userfiles/molodchikav.jpg"/>
            <p:cNvPicPr>
              <a:picLocks noChangeAspect="1" noChangeArrowheads="1"/>
            </p:cNvPicPr>
            <p:nvPr/>
          </p:nvPicPr>
          <p:blipFill>
            <a:blip r:embed="rId13" cstate="print"/>
            <a:srcRect l="26459" t="8260" r="31961" b="59657"/>
            <a:stretch>
              <a:fillRect/>
            </a:stretch>
          </p:blipFill>
          <p:spPr bwMode="auto">
            <a:xfrm>
              <a:off x="6228184" y="1563638"/>
              <a:ext cx="468000" cy="520000"/>
            </a:xfrm>
            <a:prstGeom prst="rect">
              <a:avLst/>
            </a:prstGeom>
            <a:noFill/>
          </p:spPr>
        </p:pic>
      </p:grpSp>
      <p:grpSp>
        <p:nvGrpSpPr>
          <p:cNvPr id="171" name="Группа 170"/>
          <p:cNvGrpSpPr/>
          <p:nvPr/>
        </p:nvGrpSpPr>
        <p:grpSpPr>
          <a:xfrm>
            <a:off x="6236348" y="2035038"/>
            <a:ext cx="2778604" cy="550588"/>
            <a:chOff x="6236348" y="2061982"/>
            <a:chExt cx="2778604" cy="550588"/>
          </a:xfrm>
        </p:grpSpPr>
        <p:grpSp>
          <p:nvGrpSpPr>
            <p:cNvPr id="133" name="Группа 182"/>
            <p:cNvGrpSpPr/>
            <p:nvPr/>
          </p:nvGrpSpPr>
          <p:grpSpPr>
            <a:xfrm>
              <a:off x="6559864" y="2123956"/>
              <a:ext cx="2455088" cy="443800"/>
              <a:chOff x="510921" y="2014736"/>
              <a:chExt cx="2455088" cy="443800"/>
            </a:xfrm>
          </p:grpSpPr>
          <p:grpSp>
            <p:nvGrpSpPr>
              <p:cNvPr id="141" name="Группа 151"/>
              <p:cNvGrpSpPr/>
              <p:nvPr/>
            </p:nvGrpSpPr>
            <p:grpSpPr>
              <a:xfrm>
                <a:off x="510921" y="2014736"/>
                <a:ext cx="2332887" cy="422536"/>
                <a:chOff x="611560" y="1525672"/>
                <a:chExt cx="2332887" cy="422536"/>
              </a:xfrm>
            </p:grpSpPr>
            <p:sp>
              <p:nvSpPr>
                <p:cNvPr id="143" name="Прямоугольник 142"/>
                <p:cNvSpPr/>
                <p:nvPr/>
              </p:nvSpPr>
              <p:spPr>
                <a:xfrm>
                  <a:off x="611560" y="1552208"/>
                  <a:ext cx="2332887" cy="396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679360" y="1525672"/>
                  <a:ext cx="21712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М.А. </a:t>
                  </a:r>
                  <a:r>
                    <a:rPr lang="ru-RU" sz="1200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Копотилова</a:t>
                  </a:r>
                  <a:endParaRPr lang="ru-RU" sz="1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42" name="Rectangle 4"/>
              <p:cNvSpPr>
                <a:spLocks noChangeArrowheads="1"/>
              </p:cNvSpPr>
              <p:nvPr/>
            </p:nvSpPr>
            <p:spPr bwMode="auto">
              <a:xfrm>
                <a:off x="578632" y="2196926"/>
                <a:ext cx="238737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Представитель ПОО </a:t>
                </a:r>
                <a:r>
                  <a:rPr lang="ru-RU" sz="1100" dirty="0" err="1" smtClean="0"/>
                  <a:t>МинЗдрава</a:t>
                </a:r>
                <a:endParaRPr lang="ru-RU" sz="1100" dirty="0" smtClean="0"/>
              </a:p>
            </p:txBody>
          </p:sp>
        </p:grpSp>
        <p:pic>
          <p:nvPicPr>
            <p:cNvPr id="14355" name="Picture 19" descr="http://www.best-pedagog.ru/file/view2/file/kopotilova-marina-aleksandrovna/director.jpg/r=150,0_i.jpg"/>
            <p:cNvPicPr>
              <a:picLocks noChangeAspect="1" noChangeArrowheads="1"/>
            </p:cNvPicPr>
            <p:nvPr/>
          </p:nvPicPr>
          <p:blipFill>
            <a:blip r:embed="rId14" cstate="print"/>
            <a:srcRect r="14321" b="23637"/>
            <a:stretch>
              <a:fillRect/>
            </a:stretch>
          </p:blipFill>
          <p:spPr bwMode="auto">
            <a:xfrm>
              <a:off x="6236348" y="2061982"/>
              <a:ext cx="468000" cy="550588"/>
            </a:xfrm>
            <a:prstGeom prst="rect">
              <a:avLst/>
            </a:prstGeom>
            <a:noFill/>
          </p:spPr>
        </p:pic>
      </p:grpSp>
      <p:grpSp>
        <p:nvGrpSpPr>
          <p:cNvPr id="172" name="Группа 171"/>
          <p:cNvGrpSpPr/>
          <p:nvPr/>
        </p:nvGrpSpPr>
        <p:grpSpPr>
          <a:xfrm>
            <a:off x="6239748" y="2611102"/>
            <a:ext cx="2653003" cy="506916"/>
            <a:chOff x="6239748" y="2640898"/>
            <a:chExt cx="2653003" cy="506916"/>
          </a:xfrm>
        </p:grpSpPr>
        <p:grpSp>
          <p:nvGrpSpPr>
            <p:cNvPr id="134" name="Группа 188"/>
            <p:cNvGrpSpPr/>
            <p:nvPr/>
          </p:nvGrpSpPr>
          <p:grpSpPr>
            <a:xfrm>
              <a:off x="6559816" y="2679596"/>
              <a:ext cx="2332935" cy="443726"/>
              <a:chOff x="510873" y="2490217"/>
              <a:chExt cx="2332935" cy="443726"/>
            </a:xfrm>
          </p:grpSpPr>
          <p:sp>
            <p:nvSpPr>
              <p:cNvPr id="138" name="Прямоугольник 137"/>
              <p:cNvSpPr/>
              <p:nvPr/>
            </p:nvSpPr>
            <p:spPr>
              <a:xfrm>
                <a:off x="510873" y="2516753"/>
                <a:ext cx="2332935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97950" y="2490217"/>
                <a:ext cx="1817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С.А. </a:t>
                </a:r>
                <a:r>
                  <a:rPr lang="ru-RU" sz="12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Махновский</a:t>
                </a:r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611064" y="2672333"/>
                <a:ext cx="184363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dirty="0" smtClean="0"/>
                  <a:t>Представитель ВУЗ</a:t>
                </a:r>
              </a:p>
            </p:txBody>
          </p:sp>
        </p:grpSp>
        <p:pic>
          <p:nvPicPr>
            <p:cNvPr id="14356" name="Picture 20" descr="C:\Users\Leo\Downloads\mahnovsky2.jpg"/>
            <p:cNvPicPr>
              <a:picLocks noChangeAspect="1" noChangeArrowheads="1"/>
            </p:cNvPicPr>
            <p:nvPr/>
          </p:nvPicPr>
          <p:blipFill>
            <a:blip r:embed="rId15" cstate="print"/>
            <a:srcRect l="31014" t="7365" r="31299" b="63960"/>
            <a:stretch>
              <a:fillRect/>
            </a:stretch>
          </p:blipFill>
          <p:spPr bwMode="auto">
            <a:xfrm>
              <a:off x="6239748" y="2640898"/>
              <a:ext cx="468000" cy="5069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gray">
          <a:xfrm>
            <a:off x="0" y="2428892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107504" y="363666"/>
            <a:ext cx="9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СОСТАВ</a:t>
            </a:r>
            <a:r>
              <a:rPr lang="en-US" sz="2000" dirty="0" smtClean="0">
                <a:solidFill>
                  <a:srgbClr val="0446A8"/>
                </a:solidFill>
              </a:rPr>
              <a:t> </a:t>
            </a:r>
            <a:r>
              <a:rPr lang="ru-RU" sz="2000" dirty="0" smtClean="0">
                <a:solidFill>
                  <a:srgbClr val="0446A8"/>
                </a:solidFill>
              </a:rPr>
              <a:t>АССОЦИАЦИИ ОУ СПО ЧЕЛЯБИНСКОЙ ОБЛАСТИ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1836445"/>
            <a:ext cx="8858280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143208" y="1631859"/>
            <a:ext cx="2786082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black">
          <a:xfrm>
            <a:off x="3029516" y="2131925"/>
            <a:ext cx="298094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ОО СПО,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неподведомственных </a:t>
            </a:r>
            <a:r>
              <a:rPr lang="ru-RU" sz="1600" dirty="0" err="1" smtClean="0">
                <a:solidFill>
                  <a:srgbClr val="002060"/>
                </a:solidFill>
              </a:rPr>
              <a:t>МОиН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20184" y="1631859"/>
            <a:ext cx="2592000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black">
          <a:xfrm>
            <a:off x="5929290" y="2130177"/>
            <a:ext cx="288670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ОО ВПО, имеющих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 структуре СПО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0818" y="1631859"/>
            <a:ext cx="2571768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black">
          <a:xfrm>
            <a:off x="357126" y="2131925"/>
            <a:ext cx="278608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ОО СПО,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ДПО и ДО,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подведомственных </a:t>
            </a:r>
            <a:r>
              <a:rPr lang="ru-RU" sz="1600" dirty="0" err="1" smtClean="0">
                <a:solidFill>
                  <a:srgbClr val="002060"/>
                </a:solidFill>
              </a:rPr>
              <a:t>МОиН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146286" y="1122065"/>
            <a:ext cx="1039044" cy="1039044"/>
            <a:chOff x="1747006" y="1133262"/>
            <a:chExt cx="1194990" cy="1194990"/>
          </a:xfrm>
        </p:grpSpPr>
        <p:sp>
          <p:nvSpPr>
            <p:cNvPr id="51" name="Овал 50"/>
            <p:cNvSpPr/>
            <p:nvPr/>
          </p:nvSpPr>
          <p:spPr>
            <a:xfrm>
              <a:off x="1747006" y="1133262"/>
              <a:ext cx="1194990" cy="11949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844435" y="1230691"/>
              <a:ext cx="1000132" cy="1000132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876171" y="1256682"/>
              <a:ext cx="935069" cy="884923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  <a:endParaRPr lang="ru-RU" sz="4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067944" y="1122065"/>
            <a:ext cx="1039044" cy="1039044"/>
            <a:chOff x="1747006" y="1133262"/>
            <a:chExt cx="1194990" cy="1194990"/>
          </a:xfrm>
        </p:grpSpPr>
        <p:sp>
          <p:nvSpPr>
            <p:cNvPr id="70" name="Овал 69"/>
            <p:cNvSpPr/>
            <p:nvPr/>
          </p:nvSpPr>
          <p:spPr>
            <a:xfrm>
              <a:off x="1747006" y="1133262"/>
              <a:ext cx="1194990" cy="11949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1844435" y="1230691"/>
              <a:ext cx="1000132" cy="1000132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056843" y="1256682"/>
              <a:ext cx="573726" cy="884923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</a:t>
              </a:r>
              <a:endParaRPr lang="ru-RU" sz="4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917332" y="1122065"/>
            <a:ext cx="1039044" cy="1039044"/>
            <a:chOff x="1747006" y="1133262"/>
            <a:chExt cx="1194990" cy="1194990"/>
          </a:xfrm>
        </p:grpSpPr>
        <p:sp>
          <p:nvSpPr>
            <p:cNvPr id="74" name="Овал 73"/>
            <p:cNvSpPr/>
            <p:nvPr/>
          </p:nvSpPr>
          <p:spPr>
            <a:xfrm>
              <a:off x="1747006" y="1133262"/>
              <a:ext cx="1194990" cy="11949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844435" y="1230691"/>
              <a:ext cx="1000132" cy="1000132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2056843" y="1256682"/>
              <a:ext cx="573726" cy="884923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</a:t>
              </a:r>
              <a:endParaRPr lang="ru-RU" sz="4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539552" y="3075806"/>
            <a:ext cx="8324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spcBef>
                <a:spcPts val="600"/>
              </a:spcBef>
            </a:pPr>
            <a:r>
              <a:rPr lang="ru-RU" sz="2000" dirty="0" smtClean="0">
                <a:solidFill>
                  <a:srgbClr val="0446A8"/>
                </a:solidFill>
                <a:ea typeface="Times New Roman"/>
                <a:cs typeface="Times New Roman"/>
              </a:rPr>
              <a:t>В 2017 году в состав Ассоциации ОУ СПО вошли: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0180" r="86065" b="73705"/>
          <a:stretch>
            <a:fillRect/>
          </a:stretch>
        </p:blipFill>
        <p:spPr bwMode="auto">
          <a:xfrm>
            <a:off x="1475656" y="3549859"/>
            <a:ext cx="504056" cy="4620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и по запросу Чебаркульский профессиональный техникум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85181" y="4036691"/>
            <a:ext cx="468000" cy="468000"/>
          </a:xfrm>
          <a:prstGeom prst="rect">
            <a:avLst/>
          </a:prstGeom>
          <a:noFill/>
        </p:spPr>
      </p:pic>
      <p:pic>
        <p:nvPicPr>
          <p:cNvPr id="1030" name="Picture 6" descr="http://mst49.ru/images/logo11.png"/>
          <p:cNvPicPr>
            <a:picLocks noChangeAspect="1" noChangeArrowheads="1"/>
          </p:cNvPicPr>
          <p:nvPr/>
        </p:nvPicPr>
        <p:blipFill>
          <a:blip r:embed="rId5" cstate="print"/>
          <a:srcRect l="18900" r="64720"/>
          <a:stretch>
            <a:fillRect/>
          </a:stretch>
        </p:blipFill>
        <p:spPr bwMode="auto">
          <a:xfrm>
            <a:off x="1509564" y="4535016"/>
            <a:ext cx="432048" cy="408843"/>
          </a:xfrm>
          <a:prstGeom prst="rect">
            <a:avLst/>
          </a:prstGeom>
          <a:noFill/>
        </p:spPr>
      </p:pic>
      <p:sp>
        <p:nvSpPr>
          <p:cNvPr id="84" name="Прямоугольник 83"/>
          <p:cNvSpPr/>
          <p:nvPr/>
        </p:nvSpPr>
        <p:spPr>
          <a:xfrm>
            <a:off x="2040978" y="3435846"/>
            <a:ext cx="6707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15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ea typeface="Times New Roman"/>
                <a:cs typeface="Times New Roman"/>
              </a:rPr>
              <a:t>ЧПОУ «Академический колледж»</a:t>
            </a:r>
          </a:p>
          <a:p>
            <a:pPr lvl="0" fontAlgn="ctr">
              <a:lnSpc>
                <a:spcPct val="150000"/>
              </a:lnSpc>
            </a:pP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ea typeface="Times New Roman"/>
                <a:cs typeface="Times New Roman"/>
              </a:rPr>
              <a:t>ГБПОУ «</a:t>
            </a:r>
            <a:r>
              <a:rPr lang="ru-RU" sz="2000" dirty="0" err="1" smtClean="0">
                <a:solidFill>
                  <a:srgbClr val="1F497D">
                    <a:lumMod val="50000"/>
                  </a:srgbClr>
                </a:solidFill>
                <a:ea typeface="Times New Roman"/>
                <a:cs typeface="Times New Roman"/>
              </a:rPr>
              <a:t>Чебаркульский</a:t>
            </a: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ea typeface="Times New Roman"/>
                <a:cs typeface="Times New Roman"/>
              </a:rPr>
              <a:t> профессиональный техникум»</a:t>
            </a:r>
          </a:p>
          <a:p>
            <a:pPr lvl="0" fontAlgn="ctr">
              <a:lnSpc>
                <a:spcPct val="150000"/>
              </a:lnSpc>
            </a:pP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ea typeface="Times New Roman"/>
                <a:cs typeface="Times New Roman"/>
              </a:rPr>
              <a:t>ГБПОУ «</a:t>
            </a:r>
            <a:r>
              <a:rPr lang="ru-RU" sz="2000" dirty="0" err="1" smtClean="0">
                <a:solidFill>
                  <a:srgbClr val="1F497D">
                    <a:lumMod val="50000"/>
                  </a:srgbClr>
                </a:solidFill>
                <a:ea typeface="Times New Roman"/>
                <a:cs typeface="Times New Roman"/>
              </a:rPr>
              <a:t>Миасский</a:t>
            </a: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ea typeface="Times New Roman"/>
                <a:cs typeface="Times New Roman"/>
              </a:rPr>
              <a:t> строительный техникум»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1132" y="2428874"/>
            <a:ext cx="9142868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8087" y="378071"/>
            <a:ext cx="8676456" cy="321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446A8"/>
                </a:solidFill>
              </a:rPr>
              <a:t>УЧЕБНЫЕ ЗАВЕДЕНИЯ, ПОДВЕДОМСТВЕННЫЕ </a:t>
            </a:r>
            <a:r>
              <a:rPr lang="ru-RU" sz="2000" dirty="0" err="1" smtClean="0">
                <a:solidFill>
                  <a:srgbClr val="0446A8"/>
                </a:solidFill>
              </a:rPr>
              <a:t>МОиН</a:t>
            </a:r>
            <a:r>
              <a:rPr lang="ru-RU" sz="2000" dirty="0" smtClean="0">
                <a:solidFill>
                  <a:srgbClr val="0446A8"/>
                </a:solidFill>
              </a:rPr>
              <a:t> ЧО,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446A8"/>
                </a:solidFill>
              </a:rPr>
              <a:t>НЕ ЯВЛЯЮЩИЕСЯ ЧЛЕНАМИ АССОЦИАЦИИ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446A8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rgbClr val="0446A8"/>
              </a:solidFill>
            </a:endParaRPr>
          </a:p>
        </p:txBody>
      </p:sp>
      <p:pic>
        <p:nvPicPr>
          <p:cNvPr id="32770" name="Picture 2" descr="H:\Ассоциация_22.12.16\office-4885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90671"/>
            <a:ext cx="497403" cy="3746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14414" y="2734502"/>
            <a:ext cx="4102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Симский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 механический техникум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2266963"/>
            <a:ext cx="4321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Миасский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 педагогический колледж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1794682"/>
            <a:ext cx="4284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Троицкий педагогический колледж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14414" y="3230446"/>
            <a:ext cx="557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Политехнический колледж, г. Магнитогорск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14414" y="364981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Верхнеуральский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агротехнологический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 техникум – </a:t>
            </a:r>
          </a:p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казачий кадетский корпус</a:t>
            </a:r>
          </a:p>
        </p:txBody>
      </p:sp>
      <p:pic>
        <p:nvPicPr>
          <p:cNvPr id="23" name="Picture 2" descr="H:\Ассоциация_22.12.16\office-4885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8960"/>
            <a:ext cx="497403" cy="374613"/>
          </a:xfrm>
          <a:prstGeom prst="rect">
            <a:avLst/>
          </a:prstGeom>
          <a:noFill/>
        </p:spPr>
      </p:pic>
      <p:pic>
        <p:nvPicPr>
          <p:cNvPr id="24" name="Picture 2" descr="H:\Ассоциация_22.12.16\office-4885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44723"/>
            <a:ext cx="497403" cy="374613"/>
          </a:xfrm>
          <a:prstGeom prst="rect">
            <a:avLst/>
          </a:prstGeom>
          <a:noFill/>
        </p:spPr>
      </p:pic>
      <p:pic>
        <p:nvPicPr>
          <p:cNvPr id="25" name="Picture 2" descr="H:\Ассоциация_22.12.16\office-4885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21665"/>
            <a:ext cx="497403" cy="374613"/>
          </a:xfrm>
          <a:prstGeom prst="rect">
            <a:avLst/>
          </a:prstGeom>
          <a:noFill/>
        </p:spPr>
      </p:pic>
      <p:pic>
        <p:nvPicPr>
          <p:cNvPr id="26" name="Picture 2" descr="H:\Ассоциация_22.12.16\office-4885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21731"/>
            <a:ext cx="497403" cy="374613"/>
          </a:xfrm>
          <a:prstGeom prst="rect">
            <a:avLst/>
          </a:prstGeom>
          <a:noFill/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566863"/>
            <a:ext cx="1433514" cy="1433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-142908" y="2428874"/>
            <a:ext cx="9286908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8"/>
            <a:ext cx="9144000" cy="178595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185167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РАБОТЫ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ДИРЕКТОРОВ ПОО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АССОЦИАЦИИ ОУ СПО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ЧЕЛЯБИНСКОЙ ОБЛАСТИ В 2017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3358138"/>
            <a:ext cx="4788024" cy="149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19622"/>
            <a:ext cx="4788024" cy="1497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 rot="10800000">
            <a:off x="2555775" y="1372979"/>
            <a:ext cx="1872208" cy="30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2643758"/>
            <a:ext cx="1584176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7937" y="3714758"/>
            <a:ext cx="9144000" cy="142874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Rectangle 1"/>
          <p:cNvSpPr>
            <a:spLocks noChangeArrowheads="1"/>
          </p:cNvSpPr>
          <p:nvPr/>
        </p:nvSpPr>
        <p:spPr bwMode="auto">
          <a:xfrm>
            <a:off x="5220072" y="1131590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ОБСУЖДАЕМЫЕ ВОПРОСЫ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395536" y="23891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446A8"/>
                </a:solidFill>
              </a:rPr>
              <a:t>ОБЩИЕ СОБРАНИЯ СОВЕТА ДИРЕКТОРОВ ПОО </a:t>
            </a:r>
          </a:p>
          <a:p>
            <a:pPr algn="ctr"/>
            <a:r>
              <a:rPr lang="ru-RU" sz="2000" dirty="0" smtClean="0">
                <a:solidFill>
                  <a:srgbClr val="0446A8"/>
                </a:solidFill>
              </a:rPr>
              <a:t>И АССОЦИАЦИИ ОУ СПО ЧЕЛЯБИНСКОЙ ОБЛАСТИ В 2017 ГОДУ</a:t>
            </a:r>
            <a:endParaRPr lang="ru-RU" sz="2000" dirty="0">
              <a:solidFill>
                <a:srgbClr val="0446A8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843808" y="1329605"/>
            <a:ext cx="1080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МАРТ</a:t>
            </a:r>
          </a:p>
        </p:txBody>
      </p:sp>
      <p:pic>
        <p:nvPicPr>
          <p:cNvPr id="16386" name="Picture 2" descr="Картинки по запросу голубая г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42156"/>
            <a:ext cx="448084" cy="448084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483768" y="1872902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3568" y="3075806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Дворец учащейся молодежи «Смена»</a:t>
            </a:r>
          </a:p>
        </p:txBody>
      </p:sp>
      <p:pic>
        <p:nvPicPr>
          <p:cNvPr id="19" name="Picture 8" descr="http://www.kursdela.biz/upload/medialibrary/e23/2ixxsagthlh.jpg"/>
          <p:cNvPicPr>
            <a:picLocks noChangeArrowheads="1"/>
          </p:cNvPicPr>
          <p:nvPr/>
        </p:nvPicPr>
        <p:blipFill>
          <a:blip r:embed="rId3" cstate="screen"/>
          <a:srcRect l="7676" r="5595"/>
          <a:stretch>
            <a:fillRect/>
          </a:stretch>
        </p:blipFill>
        <p:spPr bwMode="auto">
          <a:xfrm>
            <a:off x="251520" y="1131590"/>
            <a:ext cx="2088232" cy="1872208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627784" y="1766986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Итоги проведения региональных конкурсов и областных олимпиад профессионального мастерства студентов и мастеров производственного обучения ПОО ЧО</a:t>
            </a:r>
          </a:p>
          <a:p>
            <a:pPr lvl="0" algn="just">
              <a:spcBef>
                <a:spcPts val="1200"/>
              </a:spcBef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Планирование работы Совета директоров ПОО и Ассоциации ОУ СПО Челябинской области в 2017 году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83768" y="2640607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>
            <a:off x="2555776" y="3344475"/>
            <a:ext cx="1944216" cy="30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843808" y="3291830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ДЕКАБРЬ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655218" y="3710990"/>
            <a:ext cx="63367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Итоги деятельности профессиональных образовательных организаций в 2016-2017 учебном году</a:t>
            </a:r>
          </a:p>
          <a:p>
            <a:pPr lvl="0" algn="just">
              <a:spcBef>
                <a:spcPts val="1200"/>
              </a:spcBef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Отчет о работе Совета директоров ПОО и Ассоциации ОУ СПО Челябинской области за 2017 год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83768" y="3830623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483768" y="4344204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 rot="10800000">
            <a:off x="1979712" y="1482106"/>
            <a:ext cx="2232248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3244" y="2346201"/>
            <a:ext cx="1944216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7937" y="3714758"/>
            <a:ext cx="9144000" cy="142874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Rectangle 1"/>
          <p:cNvSpPr>
            <a:spLocks noChangeArrowheads="1"/>
          </p:cNvSpPr>
          <p:nvPr/>
        </p:nvSpPr>
        <p:spPr bwMode="auto">
          <a:xfrm>
            <a:off x="5220072" y="1707654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ОБСУЖДАЕМЫЕ ВОПРОСЫ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411760" y="1463055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ФЕВРАЛЬ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55776" y="2347139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8861" y="3138289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Южно-Уральский государственный технический колледж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55776" y="3038644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83669" y="260638"/>
            <a:ext cx="7238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ЗАСЕДАНИЯ ПРЕЗИДИУМА СОВЕТА ДИРЕКТОРОВ ПОО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И ПРАВЛЕНИЯ АССОЦИАЦИИ ОУ СПО ЧО В 2017 ГОДУ</a:t>
            </a:r>
          </a:p>
        </p:txBody>
      </p:sp>
      <p:pic>
        <p:nvPicPr>
          <p:cNvPr id="16" name="Picture 2" descr="Картинки по запросу голубая г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8487" y="1216137"/>
            <a:ext cx="448084" cy="448084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699792" y="2211710"/>
            <a:ext cx="621852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-44450" algn="l"/>
              </a:tabLs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Отчет о работе Совета директоров ПОО и Ассоциации ОУ СПО Челябинской области за 2016 год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-44450" algn="l"/>
              </a:tabLs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Планирование работы Совета директоров ПОО и Ассоциации ОУ СПО Челябинской области в 2017 году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-44450" algn="l"/>
              </a:tabLs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Готовность ПОО к реализации программ по ТОП-50       в соответствии с новыми ФГОС среднего профессионального образования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55776" y="3754532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Картинки по запросу Южно-Уральский государственный технический колледж"/>
          <p:cNvPicPr>
            <a:picLocks noChangeAspect="1" noChangeArrowheads="1"/>
          </p:cNvPicPr>
          <p:nvPr/>
        </p:nvPicPr>
        <p:blipFill>
          <a:blip r:embed="rId3" cstate="print"/>
          <a:srcRect l="6534" r="11988"/>
          <a:stretch>
            <a:fillRect/>
          </a:stretch>
        </p:blipFill>
        <p:spPr bwMode="auto">
          <a:xfrm>
            <a:off x="247328" y="1169690"/>
            <a:ext cx="2139032" cy="194421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 rot="10800000">
            <a:off x="1979712" y="1472581"/>
            <a:ext cx="1584176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3244" y="2336676"/>
            <a:ext cx="1944216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7937" y="3714758"/>
            <a:ext cx="9144000" cy="142874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Rectangle 1"/>
          <p:cNvSpPr>
            <a:spLocks noChangeArrowheads="1"/>
          </p:cNvSpPr>
          <p:nvPr/>
        </p:nvSpPr>
        <p:spPr bwMode="auto">
          <a:xfrm>
            <a:off x="5249142" y="1573396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ОБСУЖДАЕМЫЕ ВОПРОСЫ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411760" y="1463055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МАЙ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46251" y="2164085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46251" y="2859782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83669" y="279688"/>
            <a:ext cx="7238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ЗАСЕДАНИЯ ПРЕЗИДИУМА СОВЕТА ДИРЕКТОРОВ ПОО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И ПРАВЛЕНИЯ АССОЦИАЦИИ ОУ СПО ЧО В 2017 ГОДУ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46251" y="3829794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69987" y="3138289"/>
            <a:ext cx="228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Златоустовский индустриальный колледж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им. П.П. Аносова 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690267" y="2029594"/>
            <a:ext cx="626469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работы областных методических объединений и региональных инновационных площадок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профессионального развития управленческих и педагогических работников системы СПО Челябинской области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Распространение лучших практик профессионального образования, определение факторов, влияющих на качество и эффективность профессионального образования</a:t>
            </a:r>
          </a:p>
        </p:txBody>
      </p:sp>
      <p:pic>
        <p:nvPicPr>
          <p:cNvPr id="25" name="Picture 2" descr="Картинки по запросу Златоустовский индустриальный колледж им. П.П. Аносова"/>
          <p:cNvPicPr>
            <a:picLocks noChangeAspect="1" noChangeArrowheads="1"/>
          </p:cNvPicPr>
          <p:nvPr/>
        </p:nvPicPr>
        <p:blipFill>
          <a:blip r:embed="rId2" cstate="print"/>
          <a:srcRect l="11802" r="3463"/>
          <a:stretch>
            <a:fillRect/>
          </a:stretch>
        </p:blipFill>
        <p:spPr bwMode="auto">
          <a:xfrm>
            <a:off x="276920" y="1203598"/>
            <a:ext cx="2088232" cy="187220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 rot="10800000">
            <a:off x="1979712" y="1472581"/>
            <a:ext cx="201622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3244" y="2336676"/>
            <a:ext cx="1944216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7937" y="3714758"/>
            <a:ext cx="9144000" cy="142874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Rectangle 1"/>
          <p:cNvSpPr>
            <a:spLocks noChangeArrowheads="1"/>
          </p:cNvSpPr>
          <p:nvPr/>
        </p:nvSpPr>
        <p:spPr bwMode="auto">
          <a:xfrm>
            <a:off x="5249142" y="1573396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ОБСУЖДАЕМЫЕ ВОПРОСЫ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392710" y="1453530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СЕНТЯБРЬ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46251" y="2264668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83669" y="279688"/>
            <a:ext cx="7238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ЗАСЕДАНИЯ ПРЕЗИДИУМА СОВЕТА ДИРЕКТОРОВ ПОО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И ПРАВЛЕНИЯ АССОЦИАЦИИ ОУ СПО ЧО В 2017 ГОДУ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46251" y="3992860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454" y="3099613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Челябинский механико-технологический техникум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18842" y="2130698"/>
            <a:ext cx="6120680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Оценка качества образования: опыт проведения демонстрационного экзамена по стандартам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WSR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2017 году; итоги участия ПОО ЧО в чемпионатах и конкурсах профессионального мастерства, всероссийских олимпиадах и конкурсах, в том числе национального чемпионата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WSR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сертификация в НСК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механизмов взаимодействия с работодателями</a:t>
            </a:r>
          </a:p>
        </p:txBody>
      </p:sp>
      <p:pic>
        <p:nvPicPr>
          <p:cNvPr id="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9031"/>
          <a:stretch>
            <a:fillRect/>
          </a:stretch>
        </p:blipFill>
        <p:spPr bwMode="auto">
          <a:xfrm>
            <a:off x="276920" y="1203598"/>
            <a:ext cx="2088232" cy="187220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 rot="10800000">
            <a:off x="1979712" y="1472581"/>
            <a:ext cx="201622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2336676"/>
            <a:ext cx="2016224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7937" y="3714758"/>
            <a:ext cx="9144000" cy="142874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Rectangle 1"/>
          <p:cNvSpPr>
            <a:spLocks noChangeArrowheads="1"/>
          </p:cNvSpPr>
          <p:nvPr/>
        </p:nvSpPr>
        <p:spPr bwMode="auto">
          <a:xfrm>
            <a:off x="5249142" y="1698362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ОБСУЖДАЕМЫЕ ВОПРОСЫ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392710" y="1453530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НОЯБРЬ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699792" y="2427055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83669" y="279688"/>
            <a:ext cx="7238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ЗАСЕДАНИЯ ПРЕЗИДИУМА СОВЕТА ДИРЕКТОРОВ ПОО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И ПРАВЛЕНИЯ АССОЦИАЦИИ ОУ СПО ЧО В 2017 ГОДУ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3651191"/>
            <a:ext cx="144016" cy="153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27137" y="3204021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Южно-Уральский многопрофильный колледж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843808" y="2323976"/>
            <a:ext cx="5642462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8" algn="just" fontAlgn="base">
              <a:spcBef>
                <a:spcPts val="60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Итоги реализации Регионального стандарта кадрового обеспечения промышленного роста Челябинской области и Приоритетного проекта «Образование»</a:t>
            </a:r>
          </a:p>
          <a:p>
            <a:pPr marL="0" lvl="8" algn="just" fontAlgn="base">
              <a:spcBef>
                <a:spcPts val="60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Оценка эффективности деятельности ПОО Челябинской области в 2017 году</a:t>
            </a:r>
          </a:p>
        </p:txBody>
      </p:sp>
      <p:pic>
        <p:nvPicPr>
          <p:cNvPr id="2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5980" r="7306"/>
          <a:stretch>
            <a:fillRect/>
          </a:stretch>
        </p:blipFill>
        <p:spPr bwMode="auto">
          <a:xfrm>
            <a:off x="285428" y="1190898"/>
            <a:ext cx="2088232" cy="187220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-32" y="3714758"/>
            <a:ext cx="9144000" cy="142874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1115616" y="357172"/>
            <a:ext cx="7027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ПЛАНИРУЕМЫЕ РАСХОДЫ АССОЦИАЦИИ В 2017 ГОДУ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24857" y="812458"/>
          <a:ext cx="6357982" cy="418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364088" y="4083918"/>
            <a:ext cx="648072" cy="28803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995268" y="4372294"/>
            <a:ext cx="165618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940152" y="2292504"/>
            <a:ext cx="648072" cy="288032"/>
          </a:xfrm>
          <a:prstGeom prst="line">
            <a:avLst/>
          </a:prstGeom>
          <a:ln w="19050">
            <a:solidFill>
              <a:srgbClr val="C0D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6003652" y="3363839"/>
            <a:ext cx="648072" cy="144015"/>
          </a:xfrm>
          <a:prstGeom prst="line">
            <a:avLst/>
          </a:prstGeom>
          <a:ln w="19050">
            <a:solidFill>
              <a:srgbClr val="0446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367043" y="1426809"/>
            <a:ext cx="504055" cy="2088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364088" y="1500138"/>
            <a:ext cx="648072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2110" y="1419622"/>
            <a:ext cx="191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Юбилейные даты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6229" y="435770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Финансирование мероприятий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957957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50 000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19672" y="1426809"/>
            <a:ext cx="1747297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84168" y="1068090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120 000р.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8224" y="217388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50 000р.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643235" y="3514204"/>
            <a:ext cx="1497683" cy="0"/>
          </a:xfrm>
          <a:prstGeom prst="line">
            <a:avLst/>
          </a:prstGeom>
          <a:ln w="19050">
            <a:solidFill>
              <a:srgbClr val="0446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084168" y="3910285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59 392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588224" y="2585616"/>
            <a:ext cx="1548000" cy="0"/>
          </a:xfrm>
          <a:prstGeom prst="line">
            <a:avLst/>
          </a:prstGeom>
          <a:ln w="19050">
            <a:solidFill>
              <a:srgbClr val="C0D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012160" y="1500138"/>
            <a:ext cx="17472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516216" y="3503940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Фонд оплаты труда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3046189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107 806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02408" y="1491427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Вознаграждение руководителям ОМО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64468" y="2605936"/>
            <a:ext cx="2211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Публикации в СМИ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868144" y="4435247"/>
            <a:ext cx="320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Хозяйственные, канцелярские </a:t>
            </a:r>
          </a:p>
          <a:p>
            <a:r>
              <a:rPr lang="ru-RU" sz="1600" dirty="0" smtClean="0"/>
              <a:t>и почтовые расходы</a:t>
            </a:r>
            <a:endParaRPr lang="ru-RU" sz="16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1921827" y="3811596"/>
            <a:ext cx="500066" cy="500066"/>
          </a:xfrm>
          <a:prstGeom prst="line">
            <a:avLst/>
          </a:prstGeom>
          <a:ln w="19050">
            <a:solidFill>
              <a:srgbClr val="5589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57158" y="3857634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490 000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9512" y="4299942"/>
            <a:ext cx="1747297" cy="0"/>
          </a:xfrm>
          <a:prstGeom prst="line">
            <a:avLst/>
          </a:prstGeom>
          <a:ln w="19050">
            <a:solidFill>
              <a:srgbClr val="5589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28" y="332446"/>
            <a:ext cx="9429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90" dirty="0" smtClean="0">
                <a:solidFill>
                  <a:srgbClr val="0446A8"/>
                </a:solidFill>
              </a:rPr>
              <a:t>ОБЛАСТНАЯ СТУДЕНЧЕСКАЯ ЭКОЛОГИЧЕСКАЯ НАУЧНО-ПРАКТИЧЕСКАЯ КОНФЕРЕНЦИЯ «ЭКОЛОГИЧЕСКИЕ ПРОБЛЕМЫ СОВРЕМЕННОСТИ»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1156248"/>
            <a:ext cx="4714876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69600" y="1147176"/>
            <a:ext cx="473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 марта 2016 г., ГБПОУ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ЮУрГТК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44158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конференции приняли участие 155 учащихся из 21 образовательной организации области.</a:t>
            </a:r>
          </a:p>
          <a:p>
            <a:pPr algn="ctr"/>
            <a:r>
              <a:rPr lang="ru-RU" sz="1600" dirty="0" smtClean="0"/>
              <a:t>Работа конференции проходила в 8 секциях по различным экологическим проблемам.</a:t>
            </a:r>
          </a:p>
        </p:txBody>
      </p:sp>
      <p:pic>
        <p:nvPicPr>
          <p:cNvPr id="2050" name="Picture 2" descr="Z:\ОСО\Фото 2016\Конференция Экологические основы природопользования\DSC06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941680"/>
            <a:ext cx="2843808" cy="2132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Z:\ОСО\Фото 2016\Конференция Экологические основы природопользования\DSC06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25656"/>
            <a:ext cx="3240360" cy="24302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Z:\ОСО\Фото 2016\Конференция Экологические основы природопользования\DSC06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41680"/>
            <a:ext cx="2784308" cy="2088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-142908" y="2428874"/>
            <a:ext cx="9286908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8"/>
            <a:ext cx="9144000" cy="178595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71594" y="2127246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42"/>
            <a:ext cx="9144000" cy="142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57568"/>
            <a:ext cx="9144000" cy="142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1071552"/>
            <a:ext cx="4143372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071552"/>
            <a:ext cx="397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20-23 апреля 2016 г., г. Сочи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02062"/>
            <a:ext cx="7929618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2000" dirty="0" smtClean="0">
                <a:solidFill>
                  <a:srgbClr val="0446A8"/>
                </a:solidFill>
              </a:rPr>
              <a:t>МЕЖДУНАРОДНАЯ КОНФЕРЕНЦИЯ </a:t>
            </a:r>
            <a:r>
              <a:rPr lang="ru-RU" sz="2000" spc="-90" dirty="0" smtClean="0">
                <a:solidFill>
                  <a:srgbClr val="0446A8"/>
                </a:solidFill>
              </a:rPr>
              <a:t>« </a:t>
            </a:r>
            <a:r>
              <a:rPr lang="ru-RU" sz="2000" dirty="0" smtClean="0">
                <a:solidFill>
                  <a:srgbClr val="0446A8"/>
                </a:solidFill>
              </a:rPr>
              <a:t>РАЗВИТИЕ СРЕДНЕГО ПРОФЕССИОНАЛЬНОГО ОБРАЗВАНИЯ»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2" y="4227934"/>
            <a:ext cx="914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Мероприятие посетили более 100 руководителей ОО из регионов России </a:t>
            </a:r>
          </a:p>
          <a:p>
            <a:pPr algn="ctr"/>
            <a:r>
              <a:rPr lang="ru-RU" sz="1600" dirty="0" smtClean="0"/>
              <a:t>и стран ближнего зарубежья. Участники оценили современное состояние отрасли </a:t>
            </a:r>
          </a:p>
          <a:p>
            <a:pPr algn="ctr"/>
            <a:r>
              <a:rPr lang="ru-RU" sz="1600" dirty="0" smtClean="0"/>
              <a:t>и обсудили последние образовательные тенденции.</a:t>
            </a:r>
          </a:p>
        </p:txBody>
      </p:sp>
      <p:pic>
        <p:nvPicPr>
          <p:cNvPr id="18" name="Picture 2" descr="Международная конференция «Развитие среднего профессионального образования»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r="12681"/>
          <a:stretch>
            <a:fillRect/>
          </a:stretch>
        </p:blipFill>
        <p:spPr bwMode="auto">
          <a:xfrm>
            <a:off x="3016082" y="1635646"/>
            <a:ext cx="3180914" cy="243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Международная конференция «Развитие среднего профессионального образования»"/>
          <p:cNvPicPr>
            <a:picLocks noChangeAspect="1" noChangeArrowheads="1"/>
          </p:cNvPicPr>
          <p:nvPr/>
        </p:nvPicPr>
        <p:blipFill>
          <a:blip r:embed="rId3" cstate="print"/>
          <a:srcRect l="5418" r="5516"/>
          <a:stretch>
            <a:fillRect/>
          </a:stretch>
        </p:blipFill>
        <p:spPr bwMode="auto">
          <a:xfrm>
            <a:off x="74848" y="1828646"/>
            <a:ext cx="2880320" cy="2160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6" descr="Международная конференция «Развитие среднего профессионального образования»"/>
          <p:cNvPicPr>
            <a:picLocks noChangeAspect="1" noChangeArrowheads="1"/>
          </p:cNvPicPr>
          <p:nvPr/>
        </p:nvPicPr>
        <p:blipFill>
          <a:blip r:embed="rId4" cstate="print"/>
          <a:srcRect l="6910" r="3255"/>
          <a:stretch>
            <a:fillRect/>
          </a:stretch>
        </p:blipFill>
        <p:spPr bwMode="auto">
          <a:xfrm>
            <a:off x="6259372" y="1836810"/>
            <a:ext cx="2808311" cy="2088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8126" y="2152660"/>
            <a:ext cx="2466975" cy="1847850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762258"/>
            <a:ext cx="5292080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67494"/>
            <a:ext cx="6682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/>
            <a:r>
              <a:rPr lang="ru-RU" sz="2000" dirty="0" smtClean="0">
                <a:solidFill>
                  <a:srgbClr val="0446A8"/>
                </a:solidFill>
              </a:rPr>
              <a:t>ПУБЛИКАЦИЯ ПО РЕЗУЛЬТАТАМ КРУГЛОГО СТОЛА 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39552" y="1224862"/>
            <a:ext cx="5723640" cy="3795160"/>
            <a:chOff x="361701" y="915565"/>
            <a:chExt cx="5972906" cy="396044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61701" y="915566"/>
              <a:ext cx="2986163" cy="3960440"/>
              <a:chOff x="323920" y="790600"/>
              <a:chExt cx="3530783" cy="4682750"/>
            </a:xfrm>
          </p:grpSpPr>
          <p:pic>
            <p:nvPicPr>
              <p:cNvPr id="8194" name="Picture 2" descr="H:\Ассоциация_22.12.16\1.tif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26703" y="790600"/>
                <a:ext cx="3528000" cy="2376264"/>
              </a:xfrm>
              <a:prstGeom prst="rect">
                <a:avLst/>
              </a:prstGeom>
              <a:noFill/>
            </p:spPr>
          </p:pic>
          <p:pic>
            <p:nvPicPr>
              <p:cNvPr id="8193" name="Picture 1" descr="H:\Ассоциация_22.12.16\2.ti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23920" y="3147814"/>
                <a:ext cx="3528000" cy="2325536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3275856" y="915565"/>
              <a:ext cx="3058751" cy="3960000"/>
              <a:chOff x="6084168" y="-439886"/>
              <a:chExt cx="6084168" cy="7794167"/>
            </a:xfrm>
          </p:grpSpPr>
          <p:pic>
            <p:nvPicPr>
              <p:cNvPr id="8196" name="Picture 4" descr="H:\Ассоциация_22.12.16\3.ti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084168" y="-439886"/>
                <a:ext cx="6057095" cy="3996000"/>
              </a:xfrm>
              <a:prstGeom prst="rect">
                <a:avLst/>
              </a:prstGeom>
              <a:noFill/>
            </p:spPr>
          </p:pic>
          <p:pic>
            <p:nvPicPr>
              <p:cNvPr id="8195" name="Picture 3" descr="H:\Ассоциация_22.12.16\4.tif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119664" y="3363838"/>
                <a:ext cx="6048672" cy="399044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" name="Прямоугольник 17"/>
          <p:cNvSpPr/>
          <p:nvPr/>
        </p:nvSpPr>
        <p:spPr>
          <a:xfrm>
            <a:off x="3707904" y="762258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«Комсомольская правда» от 25.05.2016</a:t>
            </a:r>
            <a:endParaRPr lang="ru-RU" dirty="0">
              <a:solidFill>
                <a:schemeClr val="tx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1262906"/>
            <a:ext cx="407193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262906"/>
            <a:ext cx="397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9-10 июня 2016 г., г. Пермь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346" y="247634"/>
            <a:ext cx="9072626" cy="101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2000" dirty="0" smtClean="0">
                <a:solidFill>
                  <a:srgbClr val="0446A8"/>
                </a:solidFill>
              </a:rPr>
              <a:t>ЗАСЕДАНИЕ МЕЖРЕГИОНАЛЬНОГО СОВЕТА ПО ПРОФОБРАЗОВАНИЮ ПРИВОЛЖСКОГО ФЕДЕРАЛЬНОГО ОКРУГА «МОДЕЛИ ДУАЛЬНОГО ОБУЧЕНИЯ В ИННОВАЦИОННОЙ ПРАКТИКЕ ПРОФОБРАЗОВАНИЯ»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996" y="424833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Рассмотрены вопросы нормативного обеспечения региональной практики дуального обучения, организации эффективного взаимодействия с предприятиями и организациями, внедрения лучших практик подготовки кадров по ТОП-50</a:t>
            </a:r>
          </a:p>
        </p:txBody>
      </p:sp>
      <p:pic>
        <p:nvPicPr>
          <p:cNvPr id="17" name="Picture 2" descr="https://lh3.googleusercontent.com/aQL8v0LQwLM-7atjdYk2K1nOf5Qn6Vk4nV5wE6ttwn4p70qP9Ke-Hmi-Pao3JsoKEViJ0LdD3PSXV6u6tgb0-pFYFCciASWrgZi3bx3Mb5IaJrABfnoEu81CuCIrtmfBBIzpOw=w1001-h750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3" y="1938536"/>
            <a:ext cx="2808000" cy="21038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4" descr="https://lh3.googleusercontent.com/BWG3Dmh2Xx9_KuEazw8GJnww-cEaz6EuAF_V2l7HhZh8pbo2yCpxHC7zBCn1EwykJqobj_TLOlhlDxSeh5CmsmMbmOVC-pYOFglFWK8dz3f_ObHOBm_mAaVpkGfvYP3gvjRK1w=w563-h750-no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t="27330" b="15954"/>
          <a:stretch>
            <a:fillRect/>
          </a:stretch>
        </p:blipFill>
        <p:spPr bwMode="auto">
          <a:xfrm>
            <a:off x="2987824" y="1779662"/>
            <a:ext cx="3240360" cy="2448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6" descr="https://lh3.googleusercontent.com/mPL6HopZa9KUkTG1KP3SMo33onUcby3OiKER29o7Mc1cFytCGiAZBpJqyWCy3_48eO7xVwLQioRyjgyPVReIGaL0phh-L6BOyFJshvdQXej5_SX0mKLzEVar3rpKsSArHcA9IQ=w563-h750-no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t="19610" b="21560"/>
          <a:stretch>
            <a:fillRect/>
          </a:stretch>
        </p:blipFill>
        <p:spPr bwMode="auto">
          <a:xfrm>
            <a:off x="6300192" y="1923678"/>
            <a:ext cx="2756449" cy="2160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1071552"/>
            <a:ext cx="5643570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83962" y="1052302"/>
            <a:ext cx="5760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19 августа 2016г., ГБПОУ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ЧТПиГХ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85734"/>
            <a:ext cx="8858312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000" dirty="0" smtClean="0">
                <a:solidFill>
                  <a:srgbClr val="0446A8"/>
                </a:solidFill>
              </a:rPr>
              <a:t>АВГУСТОВСКОЕ СОВЕЩАНИЕ РАБОТНИКОВ ОБРАЗОВАНИЯ ЧЕЛЯБИНСКОЙ ОБЛАСТИ – СЕКЦИЯ СПО</a:t>
            </a:r>
          </a:p>
        </p:txBody>
      </p:sp>
      <p:pic>
        <p:nvPicPr>
          <p:cNvPr id="11266" name="Picture 2" descr="001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971336" y="1831687"/>
            <a:ext cx="3214710" cy="24110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8770" y="4414624"/>
            <a:ext cx="9072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Директора ПОО приняли участие в тренинге, посвященном </a:t>
            </a:r>
            <a:r>
              <a:rPr lang="ru-RU" sz="1600" dirty="0" err="1" smtClean="0">
                <a:solidFill>
                  <a:prstClr val="black"/>
                </a:solidFill>
              </a:rPr>
              <a:t>командообразованию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как одному из эффективных способов управления образовательным учреждением</a:t>
            </a:r>
          </a:p>
        </p:txBody>
      </p:sp>
      <p:pic>
        <p:nvPicPr>
          <p:cNvPr id="34818" name="Picture 2" descr="00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r="2136"/>
          <a:stretch>
            <a:fillRect/>
          </a:stretch>
        </p:blipFill>
        <p:spPr bwMode="auto">
          <a:xfrm>
            <a:off x="6244102" y="1985528"/>
            <a:ext cx="2786082" cy="2135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5079" t="19965" r="11635" b="15798"/>
          <a:stretch>
            <a:fillRect/>
          </a:stretch>
        </p:blipFill>
        <p:spPr bwMode="auto">
          <a:xfrm>
            <a:off x="85920" y="1985528"/>
            <a:ext cx="2813978" cy="21422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1071552"/>
            <a:ext cx="5643570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83962" y="1052302"/>
            <a:ext cx="5760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23 августа 2016г., Законодательное Собрание ЧО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85734"/>
            <a:ext cx="8858312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000" dirty="0" smtClean="0">
                <a:solidFill>
                  <a:srgbClr val="0446A8"/>
                </a:solidFill>
              </a:rPr>
              <a:t>АВГУСТОВСКОЕ СОВЕЩАНИЕ РАБОТНИКОВ ОБРАЗОВАНИЯ ЧЕЛЯБИНСКОЙ ОБЛАСТИ</a:t>
            </a:r>
          </a:p>
        </p:txBody>
      </p:sp>
      <p:pic>
        <p:nvPicPr>
          <p:cNvPr id="18" name="Picture 4" descr="В Челябинской области состоялось августовское совещание работников образования"/>
          <p:cNvPicPr>
            <a:picLocks noChangeAspect="1" noChangeArrowheads="1"/>
          </p:cNvPicPr>
          <p:nvPr/>
        </p:nvPicPr>
        <p:blipFill>
          <a:blip r:embed="rId2" cstate="print"/>
          <a:srcRect l="3393" r="7971"/>
          <a:stretch>
            <a:fillRect/>
          </a:stretch>
        </p:blipFill>
        <p:spPr bwMode="auto">
          <a:xfrm>
            <a:off x="99340" y="2019386"/>
            <a:ext cx="2823954" cy="212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6" descr="Картинки по запросу АВГУСТОВСКОЕ СОВЕЩАНИЕ РАБОТНИКОВ ОБРАЗОВАНИЯ ЧЕЛЯБИНСКОЙ ОБЛАСТИ 2016"/>
          <p:cNvPicPr>
            <a:picLocks noChangeAspect="1" noChangeArrowheads="1"/>
          </p:cNvPicPr>
          <p:nvPr/>
        </p:nvPicPr>
        <p:blipFill>
          <a:blip r:embed="rId3" cstate="print"/>
          <a:srcRect l="3720" r="10358"/>
          <a:stretch>
            <a:fillRect/>
          </a:stretch>
        </p:blipFill>
        <p:spPr bwMode="auto">
          <a:xfrm>
            <a:off x="6308356" y="2019386"/>
            <a:ext cx="2736140" cy="212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1438" y="4479141"/>
            <a:ext cx="900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Тема августовской конференции – </a:t>
            </a:r>
          </a:p>
          <a:p>
            <a:pPr algn="ctr"/>
            <a:r>
              <a:rPr lang="ru-RU" sz="1600" dirty="0" smtClean="0"/>
              <a:t>«Эффективное управление как ключевой инструмент развития образовательных систем»</a:t>
            </a:r>
          </a:p>
        </p:txBody>
      </p:sp>
      <p:pic>
        <p:nvPicPr>
          <p:cNvPr id="21" name="Picture 8" descr="Картинки по запросу АВГУСТОВСКОЕ СОВЕЩАНИЕ РАБОТНИКОВ ОБРАЗОВАНИЯ ЧЕЛЯБИНСКОЙ ОБЛАСТИ 2016"/>
          <p:cNvPicPr>
            <a:picLocks noChangeAspect="1" noChangeArrowheads="1"/>
          </p:cNvPicPr>
          <p:nvPr/>
        </p:nvPicPr>
        <p:blipFill>
          <a:blip r:embed="rId4" cstate="print"/>
          <a:srcRect l="5769" r="7692"/>
          <a:stretch>
            <a:fillRect/>
          </a:stretch>
        </p:blipFill>
        <p:spPr bwMode="auto">
          <a:xfrm>
            <a:off x="2995988" y="1851670"/>
            <a:ext cx="3240360" cy="24097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1071552"/>
            <a:ext cx="5643570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83962" y="1052302"/>
            <a:ext cx="5760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23 августа 2016г., Законодательное Собрание ЧО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85734"/>
            <a:ext cx="8858312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000" dirty="0" smtClean="0">
                <a:solidFill>
                  <a:srgbClr val="0446A8"/>
                </a:solidFill>
              </a:rPr>
              <a:t>АВГУСТОВСКОЕ СОВЕЩАНИЕ РАБОТНИКОВ ОБРАЗОВАНИЯ ЧЕЛЯБИНСКОЙ ОБЛАСТИ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142908" y="4204070"/>
            <a:ext cx="9286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рамках конференции работникам СПО вручены награды: </a:t>
            </a:r>
            <a:r>
              <a:rPr lang="ru-RU" sz="1600" dirty="0" err="1" smtClean="0"/>
              <a:t>Аминевой</a:t>
            </a:r>
            <a:r>
              <a:rPr lang="ru-RU" sz="1600" dirty="0" smtClean="0"/>
              <a:t> О.В. – знак отличия </a:t>
            </a:r>
          </a:p>
          <a:p>
            <a:pPr algn="ctr"/>
            <a:r>
              <a:rPr lang="ru-RU" sz="1600" dirty="0" smtClean="0"/>
              <a:t>за вклад в развитие системы образования Челябинской области, </a:t>
            </a:r>
          </a:p>
          <a:p>
            <a:pPr algn="ctr"/>
            <a:r>
              <a:rPr lang="ru-RU" sz="1600" dirty="0" err="1" smtClean="0"/>
              <a:t>Туберу</a:t>
            </a:r>
            <a:r>
              <a:rPr lang="ru-RU" sz="1600" dirty="0" smtClean="0"/>
              <a:t> И.И. – директору </a:t>
            </a:r>
            <a:r>
              <a:rPr lang="ru-RU" sz="1600" dirty="0" err="1" smtClean="0"/>
              <a:t>ЮУрГТК</a:t>
            </a:r>
            <a:r>
              <a:rPr lang="ru-RU" sz="1600" dirty="0" smtClean="0"/>
              <a:t> – лауреату премии В.П. Омельченко</a:t>
            </a:r>
          </a:p>
          <a:p>
            <a:pPr algn="ctr"/>
            <a:endParaRPr lang="ru-RU" sz="1600" dirty="0" smtClean="0"/>
          </a:p>
        </p:txBody>
      </p:sp>
      <p:pic>
        <p:nvPicPr>
          <p:cNvPr id="1028" name="Picture 4" descr="http://spo-aat.3dn.ru/Otkrurok/11.jpg"/>
          <p:cNvPicPr>
            <a:picLocks noChangeAspect="1" noChangeArrowheads="1"/>
          </p:cNvPicPr>
          <p:nvPr/>
        </p:nvPicPr>
        <p:blipFill>
          <a:blip r:embed="rId2" cstate="print"/>
          <a:srcRect l="2125" r="6163"/>
          <a:stretch>
            <a:fillRect/>
          </a:stretch>
        </p:blipFill>
        <p:spPr bwMode="auto">
          <a:xfrm>
            <a:off x="2928926" y="1798920"/>
            <a:ext cx="2928958" cy="21301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\\info\photo\Наградная 2015-2016\Диплом Лучшая проф образов организация 2016\Награждение2.jpg"/>
          <p:cNvPicPr>
            <a:picLocks noChangeAspect="1" noChangeArrowheads="1"/>
          </p:cNvPicPr>
          <p:nvPr/>
        </p:nvPicPr>
        <p:blipFill>
          <a:blip r:embed="rId3" cstate="print"/>
          <a:srcRect b="1991"/>
          <a:stretch>
            <a:fillRect/>
          </a:stretch>
        </p:blipFill>
        <p:spPr bwMode="auto">
          <a:xfrm>
            <a:off x="6014139" y="1785932"/>
            <a:ext cx="2915579" cy="21431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p5501_2ee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44" y="2214560"/>
            <a:ext cx="2714644" cy="15076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1261</Words>
  <Application>Microsoft Office PowerPoint</Application>
  <PresentationFormat>Экран (16:9)</PresentationFormat>
  <Paragraphs>204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Leo</dc:creator>
  <cp:lastModifiedBy>sadohina</cp:lastModifiedBy>
  <cp:revision>152</cp:revision>
  <dcterms:modified xsi:type="dcterms:W3CDTF">2017-03-23T05:01:49Z</dcterms:modified>
</cp:coreProperties>
</file>