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2" r:id="rId2"/>
    <p:sldId id="304" r:id="rId3"/>
    <p:sldId id="311" r:id="rId4"/>
    <p:sldId id="351" r:id="rId5"/>
    <p:sldId id="367" r:id="rId6"/>
    <p:sldId id="355" r:id="rId7"/>
    <p:sldId id="370" r:id="rId8"/>
    <p:sldId id="371" r:id="rId9"/>
    <p:sldId id="369" r:id="rId10"/>
    <p:sldId id="373" r:id="rId11"/>
    <p:sldId id="374" r:id="rId12"/>
    <p:sldId id="375" r:id="rId13"/>
    <p:sldId id="376" r:id="rId14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3312"/>
    <a:srgbClr val="3D708C"/>
    <a:srgbClr val="87A1B2"/>
    <a:srgbClr val="EDF0F2"/>
    <a:srgbClr val="D9E0E4"/>
    <a:srgbClr val="F75931"/>
    <a:srgbClr val="FFF4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2"/>
    <p:restoredTop sz="99429" autoAdjust="0"/>
  </p:normalViewPr>
  <p:slideViewPr>
    <p:cSldViewPr>
      <p:cViewPr varScale="1">
        <p:scale>
          <a:sx n="116" d="100"/>
          <a:sy n="116" d="100"/>
        </p:scale>
        <p:origin x="-654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silon\mer\Net_4\Room_401\&#1057;&#1090;&#1088;&#1072;&#1090;&#1077;&#1075;&#1080;&#1095;&#1077;&#1089;&#1082;&#1086;&#1077;%20&#1087;&#1083;&#1072;&#1085;&#1080;&#1088;&#1086;&#1074;&#1072;&#1085;&#1080;&#1077;\&#1057;&#1090;&#1088;&#1072;&#1090;&#1089;&#1077;&#1089;&#1089;&#1080;&#1103;%20&#1053;&#1058;&#1048;%20_&#1092;&#1077;&#1074;&#1088;&#1072;&#1083;&#1100;-&#1084;&#1072;&#1088;&#1090;2017\&#1042;&#1056;&#1055;_&#1086;&#1073;&#1083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ilon\mer\Net_4\Room_401\&#1057;&#1090;&#1088;&#1072;&#1090;&#1077;&#1075;&#1080;&#1095;&#1077;&#1089;&#1082;&#1086;&#1077;%20&#1087;&#1083;&#1072;&#1085;&#1080;&#1088;&#1086;&#1074;&#1072;&#1085;&#1080;&#1077;\&#1057;&#1090;&#1088;&#1072;&#1090;&#1089;&#1077;&#1089;&#1089;&#1080;&#1103;%20&#1053;&#1058;&#1048;%20_&#1092;&#1077;&#1074;&#1088;&#1072;&#1083;&#1100;-&#1084;&#1072;&#1088;&#1090;2017\&#1057;&#1090;&#1088;&#1091;&#1082;&#1090;&#1091;&#1088;&#1072;%20&#1042;&#1056;&#1055;%20-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82;&#1085;&#1080;&#1075;&#1072;%20&#1076;&#1083;&#1103;%20&#1085;&#1090;&#1080;%20-%20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55;&#1086;&#1083;&#1100;&#1079;&#1086;&#1074;&#1072;&#1090;&#1077;&#1083;&#1100;\Downloads\&#1082;&#1085;&#1080;&#1075;&#1072;%20&#1076;&#1083;&#1103;%20&#1085;&#1090;&#1080;%20-%20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82;&#1085;&#1080;&#1075;&#1072;%20&#1076;&#1083;&#1103;%20&#1085;&#1090;&#1080;%20-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82;&#1085;&#1080;&#1075;&#1072;%20&#1076;&#1083;&#1103;%20&#1085;&#1090;&#1080;%20-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82;&#1085;&#1080;&#1075;&#1072;%20&#1076;&#1083;&#1103;%20&#1085;&#1090;&#1080;%20-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82;&#1085;&#1080;&#1075;&#1072;%20&#1076;&#1083;&#1103;%20&#1085;&#1090;&#1080;%20-%20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&#1055;&#1050;504\Desktop\&#1072;_&#1057;&#1090;&#1072;&#1090;&#1080;&#1088;&#1086;&#1074;&#1072;%20&#1085;&#1086;&#1074;&#1072;&#1103;\&#1040;&#1085;&#1076;&#1088;&#1102;&#1097;&#1077;&#1085;&#1082;&#1086;\&#1057;&#1086;&#1074;&#1077;&#1088;&#1096;&#1077;&#1085;&#1089;&#1090;&#1074;&#1086;&#1074;&#1072;&#1085;&#1080;&#1077;%20&#1043;&#1047;\&#1050;&#1085;&#1080;&#1075;&#1072;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7160665557708453E-2"/>
          <c:y val="6.3369113975497909E-2"/>
          <c:w val="0.93351119282027961"/>
          <c:h val="0.7579885001161244"/>
        </c:manualLayout>
      </c:layout>
      <c:lineChart>
        <c:grouping val="standard"/>
        <c:ser>
          <c:idx val="0"/>
          <c:order val="0"/>
          <c:tx>
            <c:strRef>
              <c:f>Лист1!$A$8</c:f>
              <c:strCache>
                <c:ptCount val="1"/>
                <c:pt idx="0">
                  <c:v>значение</c:v>
                </c:pt>
              </c:strCache>
            </c:strRef>
          </c:tx>
          <c:spPr>
            <a:ln>
              <a:solidFill>
                <a:srgbClr val="87A1B2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rgbClr val="87A1B2"/>
                </a:solidFill>
              </a:ln>
            </c:spPr>
          </c:marker>
          <c:dLbls>
            <c:dLbl>
              <c:idx val="0"/>
              <c:layout>
                <c:manualLayout>
                  <c:x val="-4.3342776728511841E-2"/>
                  <c:y val="-8.134929452283068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800" b="1">
                      <a:latin typeface="+mn-lt"/>
                    </a:defRPr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8-45A2-9893-2FB6A1B1E005}"/>
                </c:ext>
              </c:extLst>
            </c:dLbl>
            <c:dLbl>
              <c:idx val="18"/>
              <c:layout>
                <c:manualLayout>
                  <c:x val="-1.1757952820057005E-2"/>
                  <c:y val="-7.05477169203424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8-45A2-9893-2FB6A1B1E005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Лист1!$B$7:$T$7</c:f>
              <c:strCach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strCache>
            </c:strRef>
          </c:cat>
          <c:val>
            <c:numRef>
              <c:f>Лист1!$B$8:$T$8</c:f>
              <c:numCache>
                <c:formatCode>General</c:formatCode>
                <c:ptCount val="19"/>
                <c:pt idx="0">
                  <c:v>100</c:v>
                </c:pt>
                <c:pt idx="1">
                  <c:v>83.1</c:v>
                </c:pt>
                <c:pt idx="2" formatCode="0.0">
                  <c:v>90.080399999999983</c:v>
                </c:pt>
                <c:pt idx="3" formatCode="0.0">
                  <c:v>99.719002799999998</c:v>
                </c:pt>
                <c:pt idx="4" formatCode="0.0">
                  <c:v>102.81029188679975</c:v>
                </c:pt>
                <c:pt idx="5" formatCode="0.0">
                  <c:v>103.73558451378072</c:v>
                </c:pt>
                <c:pt idx="6" formatCode="0.0">
                  <c:v>112.55310919745234</c:v>
                </c:pt>
                <c:pt idx="7" formatCode="0.0">
                  <c:v>118.06821154812782</c:v>
                </c:pt>
                <c:pt idx="8" formatCode="0.0">
                  <c:v>127.86787310662214</c:v>
                </c:pt>
                <c:pt idx="9" formatCode="0.0">
                  <c:v>141.42186765592515</c:v>
                </c:pt>
                <c:pt idx="10" formatCode="0.0">
                  <c:v>160.37239792181819</c:v>
                </c:pt>
                <c:pt idx="11" formatCode="0.0">
                  <c:v>162.7779838906452</c:v>
                </c:pt>
                <c:pt idx="12" formatCode="0.0">
                  <c:v>139.82628816206503</c:v>
                </c:pt>
                <c:pt idx="13" formatCode="0.0">
                  <c:v>148.21586545178752</c:v>
                </c:pt>
                <c:pt idx="14" formatCode="0.0">
                  <c:v>156.07130632073387</c:v>
                </c:pt>
                <c:pt idx="15" formatCode="0.0">
                  <c:v>159.81701767243146</c:v>
                </c:pt>
                <c:pt idx="16" formatCode="0.0">
                  <c:v>162.2142729375166</c:v>
                </c:pt>
                <c:pt idx="17" formatCode="0.0">
                  <c:v>166.75627257976709</c:v>
                </c:pt>
                <c:pt idx="18" formatCode="0.0">
                  <c:v>165.9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38-45A2-9893-2FB6A1B1E005}"/>
            </c:ext>
          </c:extLst>
        </c:ser>
        <c:marker val="1"/>
        <c:axId val="70262784"/>
        <c:axId val="70264320"/>
      </c:lineChart>
      <c:catAx>
        <c:axId val="70262784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700">
                <a:latin typeface="+mn-lt"/>
              </a:defRPr>
            </a:pPr>
            <a:endParaRPr lang="ru-RU"/>
          </a:p>
        </c:txPr>
        <c:crossAx val="70264320"/>
        <c:crosses val="autoZero"/>
        <c:auto val="1"/>
        <c:lblAlgn val="ctr"/>
        <c:lblOffset val="100"/>
      </c:catAx>
      <c:valAx>
        <c:axId val="70264320"/>
        <c:scaling>
          <c:orientation val="minMax"/>
          <c:max val="180"/>
          <c:min val="6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700">
                <a:latin typeface="+mn-lt"/>
              </a:defRPr>
            </a:pPr>
            <a:endParaRPr lang="ru-RU"/>
          </a:p>
        </c:txPr>
        <c:crossAx val="70262784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149088893613752E-2"/>
          <c:y val="0.30329263560106284"/>
          <c:w val="0.88770182221277383"/>
          <c:h val="0.19131914385504076"/>
        </c:manualLayout>
      </c:layout>
      <c:lineChart>
        <c:grouping val="standard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7.8671424936867393E-2"/>
                  <c:y val="-0.1725902265739278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Лист1!$C$3:$C$8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7.5</c:v>
                </c:pt>
                <c:pt idx="1">
                  <c:v>10.3</c:v>
                </c:pt>
                <c:pt idx="2">
                  <c:v>10.5</c:v>
                </c:pt>
                <c:pt idx="3">
                  <c:v>13.8</c:v>
                </c:pt>
                <c:pt idx="4">
                  <c:v>16.3</c:v>
                </c:pt>
                <c:pt idx="5">
                  <c:v>17.5</c:v>
                </c:pt>
              </c:numCache>
            </c:numRef>
          </c:val>
        </c:ser>
        <c:marker val="1"/>
        <c:axId val="99879936"/>
        <c:axId val="100467456"/>
      </c:lineChart>
      <c:catAx>
        <c:axId val="99879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67456"/>
        <c:crosses val="autoZero"/>
        <c:auto val="1"/>
        <c:lblAlgn val="ctr"/>
        <c:lblOffset val="100"/>
      </c:catAx>
      <c:valAx>
        <c:axId val="100467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98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2384244463458023"/>
          <c:y val="0.25578069407990722"/>
          <c:w val="0.27220658743545223"/>
          <c:h val="0.58686925245455646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3D708C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40C-4439-B9B8-5ED2CAB84BAC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0C-4439-B9B8-5ED2CAB84BAC}"/>
              </c:ext>
            </c:extLst>
          </c:dPt>
          <c:dPt>
            <c:idx val="2"/>
            <c:spPr>
              <a:solidFill>
                <a:srgbClr val="87A1B2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40C-4439-B9B8-5ED2CAB84BAC}"/>
              </c:ext>
            </c:extLst>
          </c:dPt>
          <c:dPt>
            <c:idx val="3"/>
            <c:spPr>
              <a:solidFill>
                <a:srgbClr val="3D708C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0C-4439-B9B8-5ED2CAB84BAC}"/>
              </c:ext>
            </c:extLst>
          </c:dPt>
          <c:dPt>
            <c:idx val="4"/>
            <c:spPr>
              <a:solidFill>
                <a:srgbClr val="D9E0E4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40C-4439-B9B8-5ED2CAB84BAC}"/>
              </c:ext>
            </c:extLst>
          </c:dPt>
          <c:dPt>
            <c:idx val="5"/>
            <c:spPr>
              <a:solidFill>
                <a:srgbClr val="87A1B2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0C-4439-B9B8-5ED2CAB84BAC}"/>
              </c:ext>
            </c:extLst>
          </c:dPt>
          <c:dPt>
            <c:idx val="6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40C-4439-B9B8-5ED2CAB84BAC}"/>
              </c:ext>
            </c:extLst>
          </c:dPt>
          <c:dPt>
            <c:idx val="7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0C-4439-B9B8-5ED2CAB84BAC}"/>
              </c:ext>
            </c:extLst>
          </c:dPt>
          <c:dPt>
            <c:idx val="8"/>
            <c:spPr>
              <a:solidFill>
                <a:srgbClr val="E63312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40C-4439-B9B8-5ED2CAB84BAC}"/>
              </c:ext>
            </c:extLst>
          </c:dPt>
          <c:dPt>
            <c:idx val="9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0C-4439-B9B8-5ED2CAB84BAC}"/>
              </c:ext>
            </c:extLst>
          </c:dPt>
          <c:dPt>
            <c:idx val="10"/>
            <c:spPr>
              <a:solidFill>
                <a:srgbClr val="EDF0F2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40C-4439-B9B8-5ED2CAB84BAC}"/>
              </c:ext>
            </c:extLst>
          </c:dPt>
          <c:dPt>
            <c:idx val="11"/>
            <c:spPr>
              <a:solidFill>
                <a:srgbClr val="E63312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40C-4439-B9B8-5ED2CAB84BAC}"/>
              </c:ext>
            </c:extLst>
          </c:dPt>
          <c:dLbls>
            <c:dLbl>
              <c:idx val="0"/>
              <c:layout>
                <c:manualLayout>
                  <c:x val="0.22839884740434804"/>
                  <c:y val="-5.801304870731941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0C-4439-B9B8-5ED2CAB84BAC}"/>
                </c:ext>
              </c:extLst>
            </c:dLbl>
            <c:dLbl>
              <c:idx val="1"/>
              <c:layout>
                <c:manualLayout>
                  <c:x val="0.25369385364108071"/>
                  <c:y val="0.131154272382618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0C-4439-B9B8-5ED2CAB84BAC}"/>
                </c:ext>
              </c:extLst>
            </c:dLbl>
            <c:dLbl>
              <c:idx val="2"/>
              <c:layout>
                <c:manualLayout>
                  <c:x val="0.17261069116418501"/>
                  <c:y val="-2.1549528531155807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0C-4439-B9B8-5ED2CAB84BAC}"/>
                </c:ext>
              </c:extLst>
            </c:dLbl>
            <c:dLbl>
              <c:idx val="3"/>
              <c:layout>
                <c:manualLayout>
                  <c:x val="0.18415191251778501"/>
                  <c:y val="0.1348809701102250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0C-4439-B9B8-5ED2CAB84BAC}"/>
                </c:ext>
              </c:extLst>
            </c:dLbl>
            <c:dLbl>
              <c:idx val="4"/>
              <c:layout>
                <c:manualLayout>
                  <c:x val="3.5946808018860812E-2"/>
                  <c:y val="0.2039363094921012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0C-4439-B9B8-5ED2CAB84BAC}"/>
                </c:ext>
              </c:extLst>
            </c:dLbl>
            <c:dLbl>
              <c:idx val="5"/>
              <c:layout>
                <c:manualLayout>
                  <c:x val="-6.3301047358374114E-3"/>
                  <c:y val="2.6602508019830915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0C-4439-B9B8-5ED2CAB84BAC}"/>
                </c:ext>
              </c:extLst>
            </c:dLbl>
            <c:dLbl>
              <c:idx val="6"/>
              <c:layout>
                <c:manualLayout>
                  <c:x val="-0.14263692923008489"/>
                  <c:y val="0.1588914163507341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0C-4439-B9B8-5ED2CAB84BAC}"/>
                </c:ext>
              </c:extLst>
            </c:dLbl>
            <c:dLbl>
              <c:idx val="7"/>
              <c:layout>
                <c:manualLayout>
                  <c:x val="-0.19037062260037382"/>
                  <c:y val="0.1792985321279292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0C-4439-B9B8-5ED2CAB84BAC}"/>
                </c:ext>
              </c:extLst>
            </c:dLbl>
            <c:dLbl>
              <c:idx val="8"/>
              <c:layout>
                <c:manualLayout>
                  <c:x val="-0.19334810562174201"/>
                  <c:y val="-1.8602508019830915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0C-4439-B9B8-5ED2CAB84BAC}"/>
                </c:ext>
              </c:extLst>
            </c:dLbl>
            <c:dLbl>
              <c:idx val="9"/>
              <c:layout>
                <c:manualLayout>
                  <c:x val="-0.21616645769517712"/>
                  <c:y val="-0.177874599008456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0C-4439-B9B8-5ED2CAB84BAC}"/>
                </c:ext>
              </c:extLst>
            </c:dLbl>
            <c:dLbl>
              <c:idx val="10"/>
              <c:layout>
                <c:manualLayout>
                  <c:x val="-6.1956433528000933E-2"/>
                  <c:y val="-0.2456740529499568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0C-4439-B9B8-5ED2CAB84BAC}"/>
                </c:ext>
              </c:extLst>
            </c:dLbl>
            <c:dLbl>
              <c:idx val="11"/>
              <c:layout>
                <c:manualLayout>
                  <c:x val="0.112958228306523"/>
                  <c:y val="-7.6318071352192124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0C-4439-B9B8-5ED2CAB84BAC}"/>
                </c:ext>
              </c:extLst>
            </c:dLbl>
            <c:dLbl>
              <c:idx val="12"/>
              <c:layout>
                <c:manualLayout>
                  <c:x val="9.4553353244638108E-2"/>
                  <c:y val="-0.2366648166776509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0C-4439-B9B8-5ED2CAB84BAC}"/>
                </c:ext>
              </c:extLst>
            </c:dLbl>
            <c:dLbl>
              <c:idx val="13"/>
              <c:layout>
                <c:manualLayout>
                  <c:x val="0.2204535222863549"/>
                  <c:y val="-0.1961073918623622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0C-4439-B9B8-5ED2CAB84BAC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50" b="0" i="0" u="none" strike="noStrike" baseline="0">
                    <a:solidFill>
                      <a:srgbClr val="000000"/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'данные за 2009-2013 годы'!$A$3:$A$14</c:f>
              <c:strCache>
                <c:ptCount val="12"/>
                <c:pt idx="0">
                  <c:v>Сельское хозяйство, охота и лесное хозяйство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Производство и распределение электроэнергии, газа и воды</c:v>
                </c:pt>
                <c:pt idx="4">
                  <c:v>Строительство</c:v>
                </c:pt>
                <c:pt idx="5">
                  <c:v>Оптовая и розничная торговля</c:v>
                </c:pt>
                <c:pt idx="6">
                  <c:v>Транспорт и связь</c:v>
                </c:pt>
                <c:pt idx="7">
                  <c:v>Операции с недвижимым имуществом</c:v>
                </c:pt>
                <c:pt idx="8">
                  <c:v>Государственное управление</c:v>
                </c:pt>
                <c:pt idx="9">
                  <c:v>Образование</c:v>
                </c:pt>
                <c:pt idx="10">
                  <c:v>Здравоохранение</c:v>
                </c:pt>
                <c:pt idx="11">
                  <c:v>Предоставление прочих услуг</c:v>
                </c:pt>
              </c:strCache>
            </c:strRef>
          </c:cat>
          <c:val>
            <c:numRef>
              <c:f>'данные за 2009-2013 годы'!$G$3:$G$14</c:f>
              <c:numCache>
                <c:formatCode>0.0</c:formatCode>
                <c:ptCount val="12"/>
                <c:pt idx="0">
                  <c:v>6.5</c:v>
                </c:pt>
                <c:pt idx="1">
                  <c:v>1.7</c:v>
                </c:pt>
                <c:pt idx="2">
                  <c:v>33.700000000000003</c:v>
                </c:pt>
                <c:pt idx="3">
                  <c:v>3.2</c:v>
                </c:pt>
                <c:pt idx="4">
                  <c:v>7.6</c:v>
                </c:pt>
                <c:pt idx="5">
                  <c:v>13</c:v>
                </c:pt>
                <c:pt idx="6">
                  <c:v>9</c:v>
                </c:pt>
                <c:pt idx="7">
                  <c:v>8.7000000000000011</c:v>
                </c:pt>
                <c:pt idx="8">
                  <c:v>5.4</c:v>
                </c:pt>
                <c:pt idx="9">
                  <c:v>3.7</c:v>
                </c:pt>
                <c:pt idx="10">
                  <c:v>5.0999999999999996</c:v>
                </c:pt>
                <c:pt idx="11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40C-4439-B9B8-5ED2CAB84BAC}"/>
            </c:ext>
          </c:extLst>
        </c:ser>
        <c:dLbls>
          <c:showVal val="1"/>
          <c:showCatName val="1"/>
          <c:separator>
</c:separator>
        </c:dLbls>
        <c:firstSliceAng val="0"/>
      </c:pieChart>
    </c:plotArea>
    <c:plotVisOnly val="1"/>
    <c:dispBlanksAs val="zero"/>
  </c:chart>
  <c:spPr>
    <a:noFill/>
    <a:ln w="9525">
      <a:noFill/>
    </a:ln>
  </c:spPr>
  <c:txPr>
    <a:bodyPr/>
    <a:lstStyle/>
    <a:p>
      <a:pPr>
        <a:defRPr sz="18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latin typeface="+mn-lt"/>
              </a:rPr>
              <a:t>Структура доходов областного бюджета в 2015 году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87A1B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9876283953342239E-17"/>
                  <c:y val="-3.7348272642390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CF-4937-BA27-52DCA56F4461}"/>
                </c:ext>
              </c:extLst>
            </c:dLbl>
            <c:dLbl>
              <c:idx val="1"/>
              <c:layout>
                <c:manualLayout>
                  <c:x val="0"/>
                  <c:y val="-3.36134453781513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CF-4937-BA27-52DCA56F4461}"/>
                </c:ext>
              </c:extLst>
            </c:dLbl>
            <c:dLbl>
              <c:idx val="2"/>
              <c:layout>
                <c:manualLayout>
                  <c:x val="0"/>
                  <c:y val="-3.73482726423905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CF-4937-BA27-52DCA56F4461}"/>
                </c:ext>
              </c:extLst>
            </c:dLbl>
            <c:dLbl>
              <c:idx val="3"/>
              <c:layout>
                <c:manualLayout>
                  <c:x val="0"/>
                  <c:y val="-3.7348272642390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CF-4937-BA27-52DCA56F4461}"/>
                </c:ext>
              </c:extLst>
            </c:dLbl>
            <c:dLbl>
              <c:idx val="4"/>
              <c:layout>
                <c:manualLayout>
                  <c:x val="0"/>
                  <c:y val="-3.3613445378151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CF-4937-BA27-52DCA56F4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'[книга для нти - 2.xlsx]Лист1 (2)'!$C$6,'[книга для нти - 2.xlsx]Лист1 (2)'!$C$8,'[книга для нти - 2.xlsx]Лист1 (2)'!$C$9,'[книга для нти - 2.xlsx]Лист1 (2)'!$C$10,'[книга для нти - 2.xlsx]Лист1 (2)'!$C$13</c:f>
              <c:strCache>
                <c:ptCount val="5"/>
                <c:pt idx="0">
                  <c:v>Налоговые и неналоговые доходы</c:v>
                </c:pt>
                <c:pt idx="1">
                  <c:v>Налог на прибыль</c:v>
                </c:pt>
                <c:pt idx="2">
                  <c:v>Налог на доходы физических лиц</c:v>
                </c:pt>
                <c:pt idx="3">
                  <c:v>Налог на имущество организаций</c:v>
                </c:pt>
                <c:pt idx="4">
                  <c:v>Безвозмездные поступления </c:v>
                </c:pt>
              </c:strCache>
            </c:strRef>
          </c:cat>
          <c:val>
            <c:numRef>
              <c:f>'[книга для нти - 2.xlsx]Лист1 (2)'!$F$6,'[книга для нти - 2.xlsx]Лист1 (2)'!$F$8:$F$10,'[книга для нти - 2.xlsx]Лист1 (2)'!$F$13</c:f>
              <c:numCache>
                <c:formatCode>0.0%</c:formatCode>
                <c:ptCount val="5"/>
                <c:pt idx="0">
                  <c:v>0.78317266627087745</c:v>
                </c:pt>
                <c:pt idx="1">
                  <c:v>0.3223434427989032</c:v>
                </c:pt>
                <c:pt idx="2">
                  <c:v>0.1688465652756159</c:v>
                </c:pt>
                <c:pt idx="3">
                  <c:v>0.12279750201863011</c:v>
                </c:pt>
                <c:pt idx="4">
                  <c:v>0.21682284289536721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8CF-4937-BA27-52DCA56F4461}"/>
            </c:ext>
          </c:extLst>
        </c:ser>
        <c:axId val="70912256"/>
        <c:axId val="71254784"/>
      </c:barChart>
      <c:catAx>
        <c:axId val="70912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54784"/>
        <c:crosses val="autoZero"/>
        <c:auto val="1"/>
        <c:lblAlgn val="ctr"/>
        <c:lblOffset val="100"/>
      </c:catAx>
      <c:valAx>
        <c:axId val="71254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12256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</c:chart>
  <c:spPr>
    <a:solidFill>
      <a:schemeClr val="lt1"/>
    </a:solidFill>
    <a:ln w="285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/>
              <a:t>Структура доходов областного бюджета в 201</a:t>
            </a:r>
            <a:r>
              <a:rPr lang="en-US" sz="1300" b="1" dirty="0"/>
              <a:t>6</a:t>
            </a:r>
            <a:r>
              <a:rPr lang="ru-RU" sz="1300" b="1" dirty="0"/>
              <a:t> году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87A1B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9876283953342239E-17"/>
                  <c:y val="-3.7348272642390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8B-445B-B4BA-889B8A3DB2E6}"/>
                </c:ext>
              </c:extLst>
            </c:dLbl>
            <c:dLbl>
              <c:idx val="1"/>
              <c:layout>
                <c:manualLayout>
                  <c:x val="0"/>
                  <c:y val="-3.36134453781513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8B-445B-B4BA-889B8A3DB2E6}"/>
                </c:ext>
              </c:extLst>
            </c:dLbl>
            <c:dLbl>
              <c:idx val="2"/>
              <c:layout>
                <c:manualLayout>
                  <c:x val="0"/>
                  <c:y val="-3.73482726423905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8B-445B-B4BA-889B8A3DB2E6}"/>
                </c:ext>
              </c:extLst>
            </c:dLbl>
            <c:dLbl>
              <c:idx val="3"/>
              <c:layout>
                <c:manualLayout>
                  <c:x val="0"/>
                  <c:y val="-3.7348272642390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8B-445B-B4BA-889B8A3DB2E6}"/>
                </c:ext>
              </c:extLst>
            </c:dLbl>
            <c:dLbl>
              <c:idx val="4"/>
              <c:layout>
                <c:manualLayout>
                  <c:x val="0"/>
                  <c:y val="-3.3613445378151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8B-445B-B4BA-889B8A3DB2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'[книга для нти - 2.xlsx]Лист1 (2)'!$C$6,'[книга для нти - 2.xlsx]Лист1 (2)'!$C$8,'[книга для нти - 2.xlsx]Лист1 (2)'!$C$9,'[книга для нти - 2.xlsx]Лист1 (2)'!$C$10,'[книга для нти - 2.xlsx]Лист1 (2)'!$C$13</c:f>
              <c:strCache>
                <c:ptCount val="5"/>
                <c:pt idx="0">
                  <c:v>Налоговые и неналоговые доходы</c:v>
                </c:pt>
                <c:pt idx="1">
                  <c:v>Налог на прибыль</c:v>
                </c:pt>
                <c:pt idx="2">
                  <c:v>Налог на доходы физических лиц</c:v>
                </c:pt>
                <c:pt idx="3">
                  <c:v>Налог на имущество организаций</c:v>
                </c:pt>
                <c:pt idx="4">
                  <c:v>Безвозмездные поступления </c:v>
                </c:pt>
              </c:strCache>
            </c:strRef>
          </c:cat>
          <c:val>
            <c:numRef>
              <c:f>'[книга для нти - 2.xlsx]Лист1 (2)'!$H$6,'[книга для нти - 2.xlsx]Лист1 (2)'!$H$8,'[книга для нти - 2.xlsx]Лист1 (2)'!$H$9,'[книга для нти - 2.xlsx]Лист1 (2)'!$H$10,'[книга для нти - 2.xlsx]Лист1 (2)'!$H$13</c:f>
              <c:numCache>
                <c:formatCode>0.0%</c:formatCode>
                <c:ptCount val="5"/>
                <c:pt idx="0">
                  <c:v>0.81055679473844455</c:v>
                </c:pt>
                <c:pt idx="1">
                  <c:v>0.278557286581747</c:v>
                </c:pt>
                <c:pt idx="2">
                  <c:v>0.29006038096592135</c:v>
                </c:pt>
                <c:pt idx="3">
                  <c:v>9.6399835073648202E-2</c:v>
                </c:pt>
                <c:pt idx="4">
                  <c:v>0.18944320526155412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8B-445B-B4BA-889B8A3DB2E6}"/>
            </c:ext>
          </c:extLst>
        </c:ser>
        <c:axId val="71285376"/>
        <c:axId val="71172480"/>
      </c:barChart>
      <c:catAx>
        <c:axId val="71285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172480"/>
        <c:crosses val="autoZero"/>
        <c:auto val="1"/>
        <c:lblAlgn val="ctr"/>
        <c:lblOffset val="100"/>
      </c:catAx>
      <c:valAx>
        <c:axId val="71172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85376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</c:chart>
  <c:spPr>
    <a:solidFill>
      <a:schemeClr val="lt1"/>
    </a:solidFill>
    <a:ln w="285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/>
              <a:t>Структура доходов областного бюджета в 201</a:t>
            </a:r>
            <a:r>
              <a:rPr lang="en-US" sz="1300" b="1" dirty="0"/>
              <a:t>7</a:t>
            </a:r>
            <a:r>
              <a:rPr lang="ru-RU" sz="1300" b="1" dirty="0"/>
              <a:t> году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87A1B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3.9876283953342239E-17"/>
                  <c:y val="-3.7348272642390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7B-4BE9-B452-AC2FB7BF60C0}"/>
                </c:ext>
              </c:extLst>
            </c:dLbl>
            <c:dLbl>
              <c:idx val="1"/>
              <c:layout>
                <c:manualLayout>
                  <c:x val="0"/>
                  <c:y val="-3.36134453781513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7B-4BE9-B452-AC2FB7BF60C0}"/>
                </c:ext>
              </c:extLst>
            </c:dLbl>
            <c:dLbl>
              <c:idx val="2"/>
              <c:layout>
                <c:manualLayout>
                  <c:x val="0"/>
                  <c:y val="-3.73482726423905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7B-4BE9-B452-AC2FB7BF60C0}"/>
                </c:ext>
              </c:extLst>
            </c:dLbl>
            <c:dLbl>
              <c:idx val="3"/>
              <c:layout>
                <c:manualLayout>
                  <c:x val="0"/>
                  <c:y val="-3.7348272642390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7B-4BE9-B452-AC2FB7BF60C0}"/>
                </c:ext>
              </c:extLst>
            </c:dLbl>
            <c:dLbl>
              <c:idx val="4"/>
              <c:layout>
                <c:manualLayout>
                  <c:x val="0"/>
                  <c:y val="-3.36134453781514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7B-4BE9-B452-AC2FB7BF60C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'[книга для нти - 2.xlsx]Лист1 (2)'!$C$6,'[книга для нти - 2.xlsx]Лист1 (2)'!$C$8,'[книга для нти - 2.xlsx]Лист1 (2)'!$C$9,'[книга для нти - 2.xlsx]Лист1 (2)'!$C$10,'[книга для нти - 2.xlsx]Лист1 (2)'!$C$13</c:f>
              <c:strCache>
                <c:ptCount val="5"/>
                <c:pt idx="0">
                  <c:v>Налоговые и неналоговые доходы</c:v>
                </c:pt>
                <c:pt idx="1">
                  <c:v>Налог на прибыль</c:v>
                </c:pt>
                <c:pt idx="2">
                  <c:v>Налог на доходы физических лиц</c:v>
                </c:pt>
                <c:pt idx="3">
                  <c:v>Налог на имущество организаций</c:v>
                </c:pt>
                <c:pt idx="4">
                  <c:v>Безвозмездные поступления </c:v>
                </c:pt>
              </c:strCache>
            </c:strRef>
          </c:cat>
          <c:val>
            <c:numRef>
              <c:f>'[книга для нти - 2.xlsx]Лист1 (2)'!$J$6,'[книга для нти - 2.xlsx]Лист1 (2)'!$J$8,'[книга для нти - 2.xlsx]Лист1 (2)'!$J$9,'[книга для нти - 2.xlsx]Лист1 (2)'!$J$10,'[книга для нти - 2.xlsx]Лист1 (2)'!$J$13</c:f>
              <c:numCache>
                <c:formatCode>0.0%</c:formatCode>
                <c:ptCount val="5"/>
                <c:pt idx="0">
                  <c:v>0.8098121653618513</c:v>
                </c:pt>
                <c:pt idx="1">
                  <c:v>0.28618464737682736</c:v>
                </c:pt>
                <c:pt idx="2">
                  <c:v>0.30320361870766921</c:v>
                </c:pt>
                <c:pt idx="3">
                  <c:v>0.11131931240667398</c:v>
                </c:pt>
                <c:pt idx="4">
                  <c:v>0.1901878346381449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7B-4BE9-B452-AC2FB7BF60C0}"/>
            </c:ext>
          </c:extLst>
        </c:ser>
        <c:axId val="71235840"/>
        <c:axId val="71204864"/>
      </c:barChart>
      <c:catAx>
        <c:axId val="71235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04864"/>
        <c:crosses val="autoZero"/>
        <c:auto val="1"/>
        <c:lblAlgn val="ctr"/>
        <c:lblOffset val="100"/>
      </c:catAx>
      <c:valAx>
        <c:axId val="71204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35840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</c:chart>
  <c:spPr>
    <a:solidFill>
      <a:schemeClr val="lt1"/>
    </a:solidFill>
    <a:ln w="285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/>
              <a:t>Структура расходов областного бюджета в 2015 году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7593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'[книга для нти - 2.xlsx]Лист1 (3)'!$C$20:$C$30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экономика и окружающая среда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'[книга для нти - 2.xlsx]Лист1 (3)'!$F$20:$F$30</c:f>
              <c:numCache>
                <c:formatCode>0.0%</c:formatCode>
                <c:ptCount val="11"/>
                <c:pt idx="0">
                  <c:v>2.3325993960302709E-2</c:v>
                </c:pt>
                <c:pt idx="1">
                  <c:v>0.11282019566820002</c:v>
                </c:pt>
                <c:pt idx="2">
                  <c:v>3.2616051932681987E-2</c:v>
                </c:pt>
                <c:pt idx="3">
                  <c:v>0.228032656813213</c:v>
                </c:pt>
                <c:pt idx="4">
                  <c:v>6.838056136716163E-3</c:v>
                </c:pt>
                <c:pt idx="5">
                  <c:v>0.18911758153485911</c:v>
                </c:pt>
                <c:pt idx="6">
                  <c:v>0.15820647556185621</c:v>
                </c:pt>
                <c:pt idx="7">
                  <c:v>1.6343867781651703E-2</c:v>
                </c:pt>
                <c:pt idx="8">
                  <c:v>1.4730283311980513E-3</c:v>
                </c:pt>
                <c:pt idx="9">
                  <c:v>1.2851047740595201E-2</c:v>
                </c:pt>
                <c:pt idx="10">
                  <c:v>6.6821793791494805E-2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84-432B-BEF5-4FAA0CF3C679}"/>
            </c:ext>
          </c:extLst>
        </c:ser>
        <c:gapWidth val="90"/>
        <c:axId val="71340416"/>
        <c:axId val="71341952"/>
      </c:barChart>
      <c:catAx>
        <c:axId val="71340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41952"/>
        <c:crosses val="autoZero"/>
        <c:auto val="1"/>
        <c:lblAlgn val="ctr"/>
        <c:lblOffset val="100"/>
      </c:catAx>
      <c:valAx>
        <c:axId val="71341952"/>
        <c:scaling>
          <c:orientation val="minMax"/>
        </c:scaling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40416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</c:chart>
  <c:spPr>
    <a:solidFill>
      <a:schemeClr val="lt1"/>
    </a:solidFill>
    <a:ln w="285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/>
              <a:t>Структура расходов областного бюджета в 2016 году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75931"/>
            </a:solidFill>
            <a:ln>
              <a:noFill/>
            </a:ln>
            <a:effectLst/>
            <a:sp3d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'[книга для нти - 2.xlsx]Лист1 (3)'!$C$20:$C$30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экономика и окружающая среда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'[книга для нти - 2.xlsx]Лист1 (3)'!$H$20:$H$30</c:f>
              <c:numCache>
                <c:formatCode>0.0%</c:formatCode>
                <c:ptCount val="11"/>
                <c:pt idx="0">
                  <c:v>2.4474833859234411E-2</c:v>
                </c:pt>
                <c:pt idx="1">
                  <c:v>0.16035400746731901</c:v>
                </c:pt>
                <c:pt idx="2">
                  <c:v>2.5060431386729611E-2</c:v>
                </c:pt>
                <c:pt idx="3">
                  <c:v>0.25019463647700579</c:v>
                </c:pt>
                <c:pt idx="4">
                  <c:v>7.7885519301792334E-3</c:v>
                </c:pt>
                <c:pt idx="5">
                  <c:v>0.20786345526781611</c:v>
                </c:pt>
                <c:pt idx="6">
                  <c:v>0.20279264296993701</c:v>
                </c:pt>
                <c:pt idx="7">
                  <c:v>1.8772589747439915E-2</c:v>
                </c:pt>
                <c:pt idx="8">
                  <c:v>1.472589055753861E-3</c:v>
                </c:pt>
                <c:pt idx="9">
                  <c:v>7.3026104080959322E-3</c:v>
                </c:pt>
                <c:pt idx="10">
                  <c:v>9.3923651430488045E-2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37-482A-A44E-4C371F76E2D0}"/>
            </c:ext>
          </c:extLst>
        </c:ser>
        <c:gapWidth val="90"/>
        <c:axId val="71370624"/>
        <c:axId val="71372160"/>
      </c:barChart>
      <c:catAx>
        <c:axId val="71370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72160"/>
        <c:crosses val="autoZero"/>
        <c:auto val="1"/>
        <c:lblAlgn val="ctr"/>
        <c:lblOffset val="100"/>
      </c:catAx>
      <c:valAx>
        <c:axId val="71372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70624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</c:chart>
  <c:spPr>
    <a:solidFill>
      <a:schemeClr val="lt1"/>
    </a:solidFill>
    <a:ln w="285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/>
              <a:t>Структура расходов областного бюджета в 2017 году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75931"/>
            </a:solidFill>
            <a:ln>
              <a:noFill/>
            </a:ln>
            <a:effectLst/>
            <a:sp3d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'[книга для нти - 2.xlsx]Лист1 (3)'!$C$20:$C$30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экономика и окружающая среда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'[книга для нти - 2.xlsx]Лист1 (3)'!$J$20:$J$30</c:f>
              <c:numCache>
                <c:formatCode>0.0%</c:formatCode>
                <c:ptCount val="11"/>
                <c:pt idx="0">
                  <c:v>2.5808809659897517E-2</c:v>
                </c:pt>
                <c:pt idx="1">
                  <c:v>0.10581202483143202</c:v>
                </c:pt>
                <c:pt idx="2">
                  <c:v>3.4456072681454716E-2</c:v>
                </c:pt>
                <c:pt idx="3">
                  <c:v>0.25888443435978836</c:v>
                </c:pt>
                <c:pt idx="4">
                  <c:v>8.8148512159147013E-3</c:v>
                </c:pt>
                <c:pt idx="5">
                  <c:v>7.199473526897851E-2</c:v>
                </c:pt>
                <c:pt idx="6">
                  <c:v>0.3736613222804952</c:v>
                </c:pt>
                <c:pt idx="7">
                  <c:v>1.8128500488043903E-2</c:v>
                </c:pt>
                <c:pt idx="8">
                  <c:v>1.5618901792690404E-3</c:v>
                </c:pt>
                <c:pt idx="9">
                  <c:v>1.1021693418561801E-2</c:v>
                </c:pt>
                <c:pt idx="10">
                  <c:v>7.7880771221667824E-2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E8-45F0-B68D-22FB693B1DC9}"/>
            </c:ext>
          </c:extLst>
        </c:ser>
        <c:gapWidth val="90"/>
        <c:axId val="71413120"/>
        <c:axId val="71419008"/>
      </c:barChart>
      <c:catAx>
        <c:axId val="71413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419008"/>
        <c:crosses val="autoZero"/>
        <c:auto val="1"/>
        <c:lblAlgn val="ctr"/>
        <c:lblOffset val="100"/>
      </c:catAx>
      <c:valAx>
        <c:axId val="71419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413120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</c:chart>
  <c:spPr>
    <a:solidFill>
      <a:schemeClr val="lt1"/>
    </a:solidFill>
    <a:ln w="28575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3022562950488293E-2"/>
          <c:y val="0.18755764901516511"/>
          <c:w val="0.90721465889254549"/>
          <c:h val="0.42143587573609786"/>
        </c:manualLayout>
      </c:layout>
      <c:barChart>
        <c:barDir val="col"/>
        <c:grouping val="clustered"/>
        <c:ser>
          <c:idx val="0"/>
          <c:order val="0"/>
          <c:tx>
            <c:strRef>
              <c:f>Лист1!$C$23</c:f>
              <c:strCache>
                <c:ptCount val="1"/>
                <c:pt idx="0">
                  <c:v>программы подготовки квалифицированных рабочих</c:v>
                </c:pt>
              </c:strCache>
            </c:strRef>
          </c:tx>
          <c:spPr>
            <a:solidFill>
              <a:srgbClr val="A9D1D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9288334470900689E-2"/>
                  <c:y val="6.4817444012019193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AF-486D-86DA-018040CF6B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Лист1!$D$22:$H$22</c:f>
              <c:strCache>
                <c:ptCount val="5"/>
                <c:pt idx="0">
                  <c:v>трудоустроились по направлению</c:v>
                </c:pt>
                <c:pt idx="1">
                  <c:v>продолжили обучение</c:v>
                </c:pt>
                <c:pt idx="2">
                  <c:v>призванны в РА</c:v>
                </c:pt>
                <c:pt idx="3">
                  <c:v>в  отпуске  по уходу за ребенком (или декретном)</c:v>
                </c:pt>
                <c:pt idx="4">
                  <c:v>не трудоустроены</c:v>
                </c:pt>
              </c:strCache>
            </c:strRef>
          </c:cat>
          <c:val>
            <c:numRef>
              <c:f>Лист1!$D$23:$H$23</c:f>
              <c:numCache>
                <c:formatCode>0.0%</c:formatCode>
                <c:ptCount val="5"/>
                <c:pt idx="0">
                  <c:v>0.68100000000000183</c:v>
                </c:pt>
                <c:pt idx="1">
                  <c:v>0.13</c:v>
                </c:pt>
                <c:pt idx="2">
                  <c:v>0.10900000000000012</c:v>
                </c:pt>
                <c:pt idx="3">
                  <c:v>3.6000000000000129E-2</c:v>
                </c:pt>
                <c:pt idx="4">
                  <c:v>4.4000000000000171E-2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AF-486D-86DA-018040CF6BBC}"/>
            </c:ext>
          </c:extLst>
        </c:ser>
        <c:ser>
          <c:idx val="1"/>
          <c:order val="1"/>
          <c:tx>
            <c:strRef>
              <c:f>Лист1!$C$24</c:f>
              <c:strCache>
                <c:ptCount val="1"/>
                <c:pt idx="0">
                  <c:v>программы подготовки специалистов среднего звена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4.4173173703738113E-2"/>
                  <c:y val="6.3799175984306539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AF-486D-86DA-018040CF6B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255574507417284E-3"/>
                  <c:y val="-2.7777777777778019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AF-486D-86DA-018040CF6B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255574507417683E-3"/>
                  <c:y val="-9.2592592592593767E-3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AF-486D-86DA-018040CF6B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170383004944024E-3"/>
                  <c:y val="-2.3148148148148227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AF-486D-86DA-018040CF6B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141985837453928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AF-486D-86DA-018040CF6B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Лист1!$D$24:$H$24</c:f>
              <c:numCache>
                <c:formatCode>0.0%</c:formatCode>
                <c:ptCount val="5"/>
                <c:pt idx="0">
                  <c:v>0.66200000000000259</c:v>
                </c:pt>
                <c:pt idx="1">
                  <c:v>0.10900000000000012</c:v>
                </c:pt>
                <c:pt idx="2">
                  <c:v>0.17200000000000001</c:v>
                </c:pt>
                <c:pt idx="3">
                  <c:v>3.0000000000000096E-2</c:v>
                </c:pt>
                <c:pt idx="4">
                  <c:v>2.7000000000000128E-2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AF-486D-86DA-018040CF6BBC}"/>
            </c:ext>
          </c:extLst>
        </c:ser>
        <c:dLbls>
          <c:showVal val="1"/>
        </c:dLbls>
        <c:gapWidth val="219"/>
        <c:overlap val="-27"/>
        <c:axId val="75935744"/>
        <c:axId val="75937280"/>
      </c:barChart>
      <c:catAx>
        <c:axId val="759357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/>
            </a:pPr>
            <a:endParaRPr lang="ru-RU"/>
          </a:p>
        </c:txPr>
        <c:crossAx val="75937280"/>
        <c:crosses val="autoZero"/>
        <c:auto val="1"/>
        <c:lblAlgn val="ctr"/>
        <c:lblOffset val="100"/>
      </c:catAx>
      <c:valAx>
        <c:axId val="75937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7593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vert="horz"/>
          <a:lstStyle/>
          <a:p>
            <a:pPr>
              <a:defRPr sz="800"/>
            </a:pPr>
            <a:endParaRPr lang="ru-RU"/>
          </a:p>
        </c:txPr>
      </c:legendEntry>
      <c:layout>
        <c:manualLayout>
          <c:xMode val="edge"/>
          <c:yMode val="edge"/>
          <c:x val="0"/>
          <c:y val="5.0794327159773001E-3"/>
          <c:w val="1"/>
          <c:h val="0.2168676062990470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8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0.12329</cdr:x>
      <cdr:y>0.03684</cdr:y>
    </cdr:from>
    <cdr:to>
      <cdr:x>0.12329</cdr:x>
      <cdr:y>0.82068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665827" y="66313"/>
          <a:ext cx="0" cy="141106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" lastClr="FFFFFF">
              <a:lumMod val="6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</cdr:x>
      <cdr:y>0.04</cdr:y>
    </cdr:from>
    <cdr:to>
      <cdr:x>0.56</cdr:x>
      <cdr:y>0.82384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V="1">
          <a:off x="3024336" y="72008"/>
          <a:ext cx="0" cy="141106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" lastClr="FFFFFF">
              <a:lumMod val="6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0.66667</cdr:x>
      <cdr:y>0.04</cdr:y>
    </cdr:from>
    <cdr:to>
      <cdr:x>0.66667</cdr:x>
      <cdr:y>0.82384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flipV="1">
          <a:off x="3600400" y="72008"/>
          <a:ext cx="0" cy="141106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" lastClr="FFFFFF">
              <a:lumMod val="6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0.81333</cdr:x>
      <cdr:y>0.04</cdr:y>
    </cdr:from>
    <cdr:to>
      <cdr:x>0.81333</cdr:x>
      <cdr:y>0.82384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V="1">
          <a:off x="4392488" y="72008"/>
          <a:ext cx="0" cy="141106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" lastClr="FFFFFF">
              <a:lumMod val="65000"/>
            </a:sys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0.05333</cdr:x>
      <cdr:y>0.28</cdr:y>
    </cdr:from>
    <cdr:to>
      <cdr:x>0.12</cdr:x>
      <cdr:y>0.44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8032" y="504056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0" dirty="0" smtClean="0">
              <a:solidFill>
                <a:srgbClr val="E63312"/>
              </a:solidFill>
              <a:latin typeface="+mn-lt"/>
              <a:ea typeface="Tahoma" pitchFamily="34" charset="0"/>
              <a:cs typeface="Tahoma" pitchFamily="34" charset="0"/>
            </a:rPr>
            <a:t>I</a:t>
          </a:r>
          <a:endParaRPr lang="ru-RU" sz="1100" b="0" dirty="0">
            <a:solidFill>
              <a:srgbClr val="E63312"/>
            </a:solidFill>
            <a:latin typeface="+mn-lt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0.29333</cdr:x>
      <cdr:y>0.28</cdr:y>
    </cdr:from>
    <cdr:to>
      <cdr:x>0.36</cdr:x>
      <cdr:y>0.44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84176" y="504056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0" dirty="0" smtClean="0">
              <a:solidFill>
                <a:srgbClr val="E63312"/>
              </a:solidFill>
              <a:latin typeface="+mn-lt"/>
              <a:ea typeface="Tahoma" pitchFamily="34" charset="0"/>
              <a:cs typeface="Tahoma" pitchFamily="34" charset="0"/>
            </a:rPr>
            <a:t>I</a:t>
          </a:r>
          <a:r>
            <a:rPr lang="en-US" b="0" dirty="0" smtClean="0">
              <a:solidFill>
                <a:srgbClr val="E63312"/>
              </a:solidFill>
              <a:latin typeface="+mn-lt"/>
              <a:ea typeface="Tahoma" pitchFamily="34" charset="0"/>
              <a:cs typeface="Tahoma" pitchFamily="34" charset="0"/>
            </a:rPr>
            <a:t>I</a:t>
          </a:r>
          <a:endParaRPr lang="ru-RU" b="0" dirty="0">
            <a:solidFill>
              <a:srgbClr val="E63312"/>
            </a:solidFill>
            <a:latin typeface="+mn-lt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0.57333</cdr:x>
      <cdr:y>0.28</cdr:y>
    </cdr:from>
    <cdr:to>
      <cdr:x>0.65333</cdr:x>
      <cdr:y>0.44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96344" y="504056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0" dirty="0" smtClean="0">
              <a:solidFill>
                <a:srgbClr val="E63312"/>
              </a:solidFill>
              <a:latin typeface="+mn-lt"/>
              <a:ea typeface="Tahoma" pitchFamily="34" charset="0"/>
              <a:cs typeface="Tahoma" pitchFamily="34" charset="0"/>
            </a:rPr>
            <a:t>I</a:t>
          </a:r>
          <a:r>
            <a:rPr lang="en-US" b="0" dirty="0" smtClean="0">
              <a:solidFill>
                <a:srgbClr val="E63312"/>
              </a:solidFill>
              <a:latin typeface="+mn-lt"/>
              <a:ea typeface="Tahoma" pitchFamily="34" charset="0"/>
              <a:cs typeface="Tahoma" pitchFamily="34" charset="0"/>
            </a:rPr>
            <a:t>II</a:t>
          </a:r>
          <a:endParaRPr lang="ru-RU" b="0" dirty="0">
            <a:solidFill>
              <a:srgbClr val="E63312"/>
            </a:solidFill>
            <a:latin typeface="+mn-lt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0.70667</cdr:x>
      <cdr:y>0.28</cdr:y>
    </cdr:from>
    <cdr:to>
      <cdr:x>0.78667</cdr:x>
      <cdr:y>0.44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816424" y="504056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0" dirty="0" smtClean="0">
              <a:solidFill>
                <a:srgbClr val="E63312"/>
              </a:solidFill>
              <a:latin typeface="+mn-lt"/>
              <a:ea typeface="Tahoma" pitchFamily="34" charset="0"/>
              <a:cs typeface="Tahoma" pitchFamily="34" charset="0"/>
            </a:rPr>
            <a:t>IV</a:t>
          </a:r>
          <a:endParaRPr lang="ru-RU" b="0" dirty="0">
            <a:solidFill>
              <a:srgbClr val="E63312"/>
            </a:solidFill>
            <a:latin typeface="+mn-lt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0.86667</cdr:x>
      <cdr:y>0.28</cdr:y>
    </cdr:from>
    <cdr:to>
      <cdr:x>0.94667</cdr:x>
      <cdr:y>0.44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680520" y="504056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0" dirty="0" smtClean="0">
              <a:solidFill>
                <a:srgbClr val="E63312"/>
              </a:solidFill>
              <a:latin typeface="+mn-lt"/>
              <a:ea typeface="Tahoma" pitchFamily="34" charset="0"/>
              <a:cs typeface="Tahoma" pitchFamily="34" charset="0"/>
            </a:rPr>
            <a:t>V</a:t>
          </a:r>
          <a:endParaRPr lang="ru-RU" b="0" dirty="0">
            <a:solidFill>
              <a:srgbClr val="E63312"/>
            </a:solidFill>
            <a:latin typeface="+mn-lt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0.41649</cdr:x>
      <cdr:y>0.22001</cdr:y>
    </cdr:from>
    <cdr:to>
      <cdr:x>0.62035</cdr:x>
      <cdr:y>0.34956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31788" y="564043"/>
          <a:ext cx="1190308" cy="3321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accent4"/>
              </a:solidFill>
            </a:rPr>
            <a:t>36</a:t>
          </a:r>
          <a:r>
            <a:rPr lang="en-US" sz="1100" b="1" dirty="0" smtClean="0">
              <a:solidFill>
                <a:schemeClr val="accent4"/>
              </a:solidFill>
            </a:rPr>
            <a:t>,</a:t>
          </a:r>
          <a:r>
            <a:rPr lang="ru-RU" sz="1100" b="1" dirty="0">
              <a:solidFill>
                <a:schemeClr val="accent4"/>
              </a:solidFill>
            </a:rPr>
            <a:t>6</a:t>
          </a:r>
          <a:r>
            <a:rPr lang="en-US" sz="1100" b="1" dirty="0" smtClean="0">
              <a:solidFill>
                <a:schemeClr val="accent4"/>
              </a:solidFill>
            </a:rPr>
            <a:t> </a:t>
          </a:r>
          <a:r>
            <a:rPr lang="ru-RU" sz="1100" b="1" dirty="0" smtClean="0">
              <a:solidFill>
                <a:schemeClr val="accent4"/>
              </a:solidFill>
            </a:rPr>
            <a:t>млрд. руб.</a:t>
          </a:r>
          <a:endParaRPr lang="ru-RU" sz="1100" b="1" dirty="0">
            <a:solidFill>
              <a:schemeClr val="accent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F36E0B-6F02-4B0E-B56A-5BD394D2BB3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017AA4-13F8-4C7E-AE1D-0197C54BF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569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Еще не раскрыто:</a:t>
            </a:r>
          </a:p>
          <a:p>
            <a:pPr>
              <a:spcBef>
                <a:spcPct val="0"/>
              </a:spcBef>
            </a:pPr>
            <a:r>
              <a:rPr lang="ru-RU" smtClean="0"/>
              <a:t>- Карта активов региона и эффективность их использования (земли, леса</a:t>
            </a:r>
            <a:r>
              <a:rPr lang="mr-IN" smtClean="0">
                <a:ea typeface="Mangal" pitchFamily="2"/>
              </a:rPr>
              <a:t>…</a:t>
            </a:r>
            <a:r>
              <a:rPr lang="ru-RU" smtClean="0"/>
              <a:t>)</a:t>
            </a: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6B950-7311-4E9E-B789-3AFFEEFC11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00815F-3602-4077-9430-C9F1474771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82910-14D0-4282-9463-F9EC9D5BC39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9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82910-14D0-4282-9463-F9EC9D5BC39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9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82910-14D0-4282-9463-F9EC9D5BC39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9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415925"/>
            <a:ext cx="2984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169988"/>
            <a:ext cx="13208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8588" y="487363"/>
            <a:ext cx="12604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16"/>
          <p:cNvGrpSpPr>
            <a:grpSpLocks/>
          </p:cNvGrpSpPr>
          <p:nvPr/>
        </p:nvGrpSpPr>
        <p:grpSpPr bwMode="auto">
          <a:xfrm>
            <a:off x="288925" y="6416675"/>
            <a:ext cx="3333750" cy="0"/>
            <a:chOff x="658813" y="800103"/>
            <a:chExt cx="3334254" cy="8"/>
          </a:xfrm>
        </p:grpSpPr>
        <p:cxnSp>
          <p:nvCxnSpPr>
            <p:cNvPr id="8" name="Прямая соединительная линия 17"/>
            <p:cNvCxnSpPr/>
            <p:nvPr/>
          </p:nvCxnSpPr>
          <p:spPr>
            <a:xfrm flipV="1">
              <a:off x="288673" y="6416675"/>
              <a:ext cx="3334254" cy="0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8"/>
            <p:cNvCxnSpPr/>
            <p:nvPr/>
          </p:nvCxnSpPr>
          <p:spPr>
            <a:xfrm>
              <a:off x="288876" y="6416675"/>
              <a:ext cx="647798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298450" y="4303713"/>
            <a:ext cx="3333750" cy="0"/>
            <a:chOff x="658813" y="800103"/>
            <a:chExt cx="3334254" cy="8"/>
          </a:xfrm>
        </p:grpSpPr>
        <p:cxnSp>
          <p:nvCxnSpPr>
            <p:cNvPr id="11" name="Прямая соединительная линия 25"/>
            <p:cNvCxnSpPr/>
            <p:nvPr/>
          </p:nvCxnSpPr>
          <p:spPr>
            <a:xfrm flipV="1">
              <a:off x="298198" y="4303713"/>
              <a:ext cx="3334254" cy="0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26"/>
            <p:cNvCxnSpPr/>
            <p:nvPr/>
          </p:nvCxnSpPr>
          <p:spPr>
            <a:xfrm>
              <a:off x="298401" y="4303713"/>
              <a:ext cx="647798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9"/>
          <p:cNvCxnSpPr/>
          <p:nvPr/>
        </p:nvCxnSpPr>
        <p:spPr>
          <a:xfrm>
            <a:off x="287338" y="1065213"/>
            <a:ext cx="355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9"/>
          <p:cNvCxnSpPr/>
          <p:nvPr/>
        </p:nvCxnSpPr>
        <p:spPr>
          <a:xfrm>
            <a:off x="639763" y="1065213"/>
            <a:ext cx="461962" cy="0"/>
          </a:xfrm>
          <a:prstGeom prst="line">
            <a:avLst/>
          </a:prstGeom>
          <a:ln w="9525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60"/>
            <a:ext cx="7120935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5" cy="1314450"/>
          </a:xfrm>
        </p:spPr>
        <p:txBody>
          <a:bodyPr/>
          <a:lstStyle>
            <a:lvl1pPr marL="0" indent="0" algn="l">
              <a:buNone/>
              <a:defRPr sz="135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06375" y="6416675"/>
            <a:ext cx="4540250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7"/>
          <p:cNvPicPr>
            <a:picLocks noChangeAspect="1"/>
          </p:cNvPicPr>
          <p:nvPr/>
        </p:nvPicPr>
        <p:blipFill>
          <a:blip r:embed="rId3" cstate="print">
            <a:lum bright="100000" contrast="-40000"/>
          </a:blip>
          <a:srcRect/>
          <a:stretch>
            <a:fillRect/>
          </a:stretch>
        </p:blipFill>
        <p:spPr bwMode="auto">
          <a:xfrm>
            <a:off x="9710738" y="280988"/>
            <a:ext cx="2181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300038" y="744538"/>
            <a:ext cx="11591925" cy="0"/>
            <a:chOff x="658813" y="800101"/>
            <a:chExt cx="11591925" cy="5"/>
          </a:xfrm>
        </p:grpSpPr>
        <p:cxnSp>
          <p:nvCxnSpPr>
            <p:cNvPr id="5" name="Прямая соединительная линия 7"/>
            <p:cNvCxnSpPr/>
            <p:nvPr/>
          </p:nvCxnSpPr>
          <p:spPr>
            <a:xfrm flipV="1">
              <a:off x="300038" y="744538"/>
              <a:ext cx="11591925" cy="0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8"/>
            <p:cNvCxnSpPr/>
            <p:nvPr/>
          </p:nvCxnSpPr>
          <p:spPr>
            <a:xfrm rot="16200000">
              <a:off x="998538" y="46038"/>
              <a:ext cx="0" cy="139700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"/>
          <p:cNvGrpSpPr>
            <a:grpSpLocks/>
          </p:cNvGrpSpPr>
          <p:nvPr/>
        </p:nvGrpSpPr>
        <p:grpSpPr bwMode="auto">
          <a:xfrm>
            <a:off x="846138" y="6426200"/>
            <a:ext cx="833437" cy="0"/>
            <a:chOff x="658813" y="800103"/>
            <a:chExt cx="833946" cy="4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flipV="1">
              <a:off x="845884" y="6426200"/>
              <a:ext cx="833946" cy="0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>
              <a:off x="846060" y="6426200"/>
              <a:ext cx="255743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0"/>
          <p:cNvGrpSpPr>
            <a:grpSpLocks/>
          </p:cNvGrpSpPr>
          <p:nvPr/>
        </p:nvGrpSpPr>
        <p:grpSpPr bwMode="auto">
          <a:xfrm>
            <a:off x="11893550" y="192088"/>
            <a:ext cx="177800" cy="177800"/>
            <a:chOff x="8326225" y="81662"/>
            <a:chExt cx="334824" cy="334824"/>
          </a:xfrm>
        </p:grpSpPr>
        <p:cxnSp>
          <p:nvCxnSpPr>
            <p:cNvPr id="11" name="Прямая соединительная линия 61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62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293688" y="6323013"/>
            <a:ext cx="177800" cy="177800"/>
            <a:chOff x="8326225" y="81662"/>
            <a:chExt cx="334824" cy="334824"/>
          </a:xfrm>
        </p:grpSpPr>
        <p:cxnSp>
          <p:nvCxnSpPr>
            <p:cNvPr id="14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36"/>
          <p:cNvGrpSpPr>
            <a:grpSpLocks/>
          </p:cNvGrpSpPr>
          <p:nvPr/>
        </p:nvGrpSpPr>
        <p:grpSpPr bwMode="auto">
          <a:xfrm>
            <a:off x="11075988" y="6426200"/>
            <a:ext cx="833437" cy="0"/>
            <a:chOff x="658813" y="800103"/>
            <a:chExt cx="833946" cy="4"/>
          </a:xfrm>
        </p:grpSpPr>
        <p:cxnSp>
          <p:nvCxnSpPr>
            <p:cNvPr id="17" name="Прямая соединительная линия 38"/>
            <p:cNvCxnSpPr/>
            <p:nvPr/>
          </p:nvCxnSpPr>
          <p:spPr>
            <a:xfrm flipV="1">
              <a:off x="11075734" y="6426200"/>
              <a:ext cx="833946" cy="0"/>
            </a:xfrm>
            <a:prstGeom prst="line">
              <a:avLst/>
            </a:prstGeom>
            <a:ln>
              <a:solidFill>
                <a:srgbClr val="FFFFFF">
                  <a:alpha val="6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39"/>
            <p:cNvCxnSpPr/>
            <p:nvPr/>
          </p:nvCxnSpPr>
          <p:spPr>
            <a:xfrm>
              <a:off x="11075910" y="6426200"/>
              <a:ext cx="255743" cy="0"/>
            </a:xfrm>
            <a:prstGeom prst="line">
              <a:avLst/>
            </a:prstGeom>
            <a:ln>
              <a:solidFill>
                <a:srgbClr val="FFFF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7" y="81662"/>
            <a:ext cx="8914644" cy="662780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>
          <a:xfrm>
            <a:off x="752475" y="6411913"/>
            <a:ext cx="2743200" cy="365125"/>
          </a:xfrm>
        </p:spPr>
        <p:txBody>
          <a:bodyPr/>
          <a:lstStyle>
            <a:lvl1pPr>
              <a:defRPr b="0" i="0" smtClean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pPr>
              <a:defRPr/>
            </a:pPr>
            <a:fld id="{967FA0CD-8962-4FF8-B525-59801BE5AD21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191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413" y="6411913"/>
            <a:ext cx="2743200" cy="365125"/>
          </a:xfrm>
        </p:spPr>
        <p:txBody>
          <a:bodyPr/>
          <a:lstStyle>
            <a:lvl1pPr>
              <a:defRPr b="0" i="0" smtClean="0">
                <a:solidFill>
                  <a:schemeClr val="bg1"/>
                </a:solidFill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pPr>
              <a:defRPr/>
            </a:pPr>
            <a:fld id="{12F58D37-CAF6-4774-85E7-14A276E73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F29-D043-4DD9-A7CE-6D7D87175976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B499-B242-451D-8835-E7CE1FF738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22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8588" y="487363"/>
            <a:ext cx="12604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288925" y="6416675"/>
            <a:ext cx="3333750" cy="0"/>
            <a:chOff x="658813" y="800103"/>
            <a:chExt cx="3334254" cy="8"/>
          </a:xfrm>
        </p:grpSpPr>
        <p:cxnSp>
          <p:nvCxnSpPr>
            <p:cNvPr id="6" name="Прямая соединительная линия 17"/>
            <p:cNvCxnSpPr/>
            <p:nvPr/>
          </p:nvCxnSpPr>
          <p:spPr>
            <a:xfrm flipV="1">
              <a:off x="288673" y="6416675"/>
              <a:ext cx="3334254" cy="0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8"/>
            <p:cNvCxnSpPr/>
            <p:nvPr/>
          </p:nvCxnSpPr>
          <p:spPr>
            <a:xfrm>
              <a:off x="288876" y="6416675"/>
              <a:ext cx="647798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298450" y="4303713"/>
            <a:ext cx="3333750" cy="0"/>
            <a:chOff x="658813" y="800103"/>
            <a:chExt cx="3334254" cy="8"/>
          </a:xfrm>
        </p:grpSpPr>
        <p:cxnSp>
          <p:nvCxnSpPr>
            <p:cNvPr id="9" name="Прямая соединительная линия 25"/>
            <p:cNvCxnSpPr/>
            <p:nvPr/>
          </p:nvCxnSpPr>
          <p:spPr>
            <a:xfrm flipV="1">
              <a:off x="298198" y="4303713"/>
              <a:ext cx="3334254" cy="0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26"/>
            <p:cNvCxnSpPr/>
            <p:nvPr/>
          </p:nvCxnSpPr>
          <p:spPr>
            <a:xfrm>
              <a:off x="298401" y="4303713"/>
              <a:ext cx="647798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276225" y="415925"/>
            <a:ext cx="2984500" cy="862013"/>
            <a:chOff x="276416" y="416049"/>
            <a:chExt cx="2984500" cy="861948"/>
          </a:xfrm>
        </p:grpSpPr>
        <p:pic>
          <p:nvPicPr>
            <p:cNvPr id="12" name="Изображение 23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416" y="416049"/>
              <a:ext cx="2984500" cy="49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Изображение 15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648" y="1169195"/>
              <a:ext cx="1320809" cy="10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Прямая соединительная линия 9"/>
            <p:cNvCxnSpPr/>
            <p:nvPr userDrawn="1"/>
          </p:nvCxnSpPr>
          <p:spPr>
            <a:xfrm>
              <a:off x="287529" y="1065288"/>
              <a:ext cx="3556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9"/>
            <p:cNvCxnSpPr/>
            <p:nvPr userDrawn="1"/>
          </p:nvCxnSpPr>
          <p:spPr>
            <a:xfrm>
              <a:off x="639954" y="1065288"/>
              <a:ext cx="460375" cy="0"/>
            </a:xfrm>
            <a:prstGeom prst="line">
              <a:avLst/>
            </a:prstGeom>
            <a:ln w="9525">
              <a:solidFill>
                <a:srgbClr val="FFFFFF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60"/>
            <a:ext cx="7120935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5" cy="1314450"/>
          </a:xfrm>
        </p:spPr>
        <p:txBody>
          <a:bodyPr/>
          <a:lstStyle>
            <a:lvl1pPr marL="0" indent="0" algn="l">
              <a:buNone/>
              <a:defRPr sz="135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06375" y="6416675"/>
            <a:ext cx="4540250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288925" y="6416675"/>
            <a:ext cx="3333750" cy="0"/>
            <a:chOff x="658813" y="800103"/>
            <a:chExt cx="3334254" cy="8"/>
          </a:xfrm>
        </p:grpSpPr>
        <p:cxnSp>
          <p:nvCxnSpPr>
            <p:cNvPr id="5" name="Прямая соединительная линия 17"/>
            <p:cNvCxnSpPr/>
            <p:nvPr/>
          </p:nvCxnSpPr>
          <p:spPr>
            <a:xfrm flipV="1">
              <a:off x="288673" y="6416675"/>
              <a:ext cx="3334254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18"/>
            <p:cNvCxnSpPr/>
            <p:nvPr/>
          </p:nvCxnSpPr>
          <p:spPr>
            <a:xfrm>
              <a:off x="288876" y="6416675"/>
              <a:ext cx="64779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24"/>
          <p:cNvGrpSpPr>
            <a:grpSpLocks/>
          </p:cNvGrpSpPr>
          <p:nvPr/>
        </p:nvGrpSpPr>
        <p:grpSpPr bwMode="auto">
          <a:xfrm>
            <a:off x="298450" y="4303713"/>
            <a:ext cx="3333750" cy="0"/>
            <a:chOff x="658813" y="800103"/>
            <a:chExt cx="3334254" cy="8"/>
          </a:xfrm>
        </p:grpSpPr>
        <p:cxnSp>
          <p:nvCxnSpPr>
            <p:cNvPr id="8" name="Прямая соединительная линия 25"/>
            <p:cNvCxnSpPr/>
            <p:nvPr/>
          </p:nvCxnSpPr>
          <p:spPr>
            <a:xfrm flipV="1">
              <a:off x="298198" y="4303713"/>
              <a:ext cx="3334254" cy="0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26"/>
            <p:cNvCxnSpPr/>
            <p:nvPr/>
          </p:nvCxnSpPr>
          <p:spPr>
            <a:xfrm>
              <a:off x="298401" y="4303713"/>
              <a:ext cx="647798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1"/>
          <p:cNvGrpSpPr>
            <a:grpSpLocks/>
          </p:cNvGrpSpPr>
          <p:nvPr/>
        </p:nvGrpSpPr>
        <p:grpSpPr bwMode="auto"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11" name="Прямая соединительная линия 9"/>
            <p:cNvCxnSpPr/>
            <p:nvPr userDrawn="1"/>
          </p:nvCxnSpPr>
          <p:spPr>
            <a:xfrm>
              <a:off x="287338" y="1065213"/>
              <a:ext cx="355600" cy="0"/>
            </a:xfrm>
            <a:prstGeom prst="line">
              <a:avLst/>
            </a:prstGeom>
            <a:ln w="9525">
              <a:solidFill>
                <a:srgbClr val="F759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9"/>
            <p:cNvCxnSpPr/>
            <p:nvPr userDrawn="1"/>
          </p:nvCxnSpPr>
          <p:spPr>
            <a:xfrm>
              <a:off x="639763" y="1065213"/>
              <a:ext cx="461962" cy="0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"/>
            <p:cNvGrpSpPr>
              <a:grpSpLocks noChangeAspect="1"/>
            </p:cNvGrpSpPr>
            <p:nvPr userDrawn="1"/>
          </p:nvGrpSpPr>
          <p:grpSpPr bwMode="auto">
            <a:xfrm>
              <a:off x="276225" y="415925"/>
              <a:ext cx="2984500" cy="498475"/>
              <a:chOff x="174" y="262"/>
              <a:chExt cx="1880" cy="314"/>
            </a:xfrm>
            <a:solidFill>
              <a:srgbClr val="F75931"/>
            </a:solidFill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186" y="262"/>
                <a:ext cx="75" cy="109"/>
              </a:xfrm>
              <a:custGeom>
                <a:avLst/>
                <a:gdLst>
                  <a:gd name="T0" fmla="*/ 42 w 51"/>
                  <a:gd name="T1" fmla="*/ 4 h 74"/>
                  <a:gd name="T2" fmla="*/ 47 w 51"/>
                  <a:gd name="T3" fmla="*/ 0 h 74"/>
                  <a:gd name="T4" fmla="*/ 51 w 51"/>
                  <a:gd name="T5" fmla="*/ 4 h 74"/>
                  <a:gd name="T6" fmla="*/ 51 w 51"/>
                  <a:gd name="T7" fmla="*/ 70 h 74"/>
                  <a:gd name="T8" fmla="*/ 47 w 51"/>
                  <a:gd name="T9" fmla="*/ 74 h 74"/>
                  <a:gd name="T10" fmla="*/ 42 w 51"/>
                  <a:gd name="T11" fmla="*/ 70 h 74"/>
                  <a:gd name="T12" fmla="*/ 42 w 51"/>
                  <a:gd name="T13" fmla="*/ 42 h 74"/>
                  <a:gd name="T14" fmla="*/ 9 w 51"/>
                  <a:gd name="T15" fmla="*/ 42 h 74"/>
                  <a:gd name="T16" fmla="*/ 9 w 51"/>
                  <a:gd name="T17" fmla="*/ 70 h 74"/>
                  <a:gd name="T18" fmla="*/ 4 w 51"/>
                  <a:gd name="T19" fmla="*/ 74 h 74"/>
                  <a:gd name="T20" fmla="*/ 0 w 51"/>
                  <a:gd name="T21" fmla="*/ 70 h 74"/>
                  <a:gd name="T22" fmla="*/ 0 w 51"/>
                  <a:gd name="T23" fmla="*/ 4 h 74"/>
                  <a:gd name="T24" fmla="*/ 4 w 51"/>
                  <a:gd name="T25" fmla="*/ 0 h 74"/>
                  <a:gd name="T26" fmla="*/ 9 w 51"/>
                  <a:gd name="T27" fmla="*/ 4 h 74"/>
                  <a:gd name="T28" fmla="*/ 9 w 51"/>
                  <a:gd name="T29" fmla="*/ 34 h 74"/>
                  <a:gd name="T30" fmla="*/ 42 w 51"/>
                  <a:gd name="T31" fmla="*/ 34 h 74"/>
                  <a:gd name="T32" fmla="*/ 42 w 51"/>
                  <a:gd name="T3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4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280" y="294"/>
                <a:ext cx="63" cy="77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29 w 43"/>
                  <a:gd name="T15" fmla="*/ 22 h 52"/>
                  <a:gd name="T16" fmla="*/ 29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1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29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29 w 43"/>
                  <a:gd name="T51" fmla="*/ 35 h 52"/>
                  <a:gd name="T52" fmla="*/ 29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59" y="296"/>
                <a:ext cx="70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442" y="296"/>
                <a:ext cx="59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9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520" y="294"/>
                <a:ext cx="60" cy="77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599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4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4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3" name="Freeform 11"/>
              <p:cNvSpPr>
                <a:spLocks noEditPoints="1"/>
              </p:cNvSpPr>
              <p:nvPr/>
            </p:nvSpPr>
            <p:spPr bwMode="auto">
              <a:xfrm>
                <a:off x="671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743" y="296"/>
                <a:ext cx="65" cy="77"/>
              </a:xfrm>
              <a:custGeom>
                <a:avLst/>
                <a:gdLst>
                  <a:gd name="T0" fmla="*/ 40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40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2 w 44"/>
                  <a:gd name="T17" fmla="*/ 45 h 52"/>
                  <a:gd name="T18" fmla="*/ 5 w 44"/>
                  <a:gd name="T19" fmla="*/ 51 h 52"/>
                  <a:gd name="T20" fmla="*/ 0 w 44"/>
                  <a:gd name="T21" fmla="*/ 47 h 52"/>
                  <a:gd name="T22" fmla="*/ 5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2 w 44"/>
                  <a:gd name="T29" fmla="*/ 0 h 52"/>
                  <a:gd name="T30" fmla="*/ 40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5" name="Freeform 13"/>
              <p:cNvSpPr>
                <a:spLocks noEditPoints="1"/>
              </p:cNvSpPr>
              <p:nvPr/>
            </p:nvSpPr>
            <p:spPr bwMode="auto">
              <a:xfrm>
                <a:off x="830" y="296"/>
                <a:ext cx="52" cy="75"/>
              </a:xfrm>
              <a:custGeom>
                <a:avLst/>
                <a:gdLst>
                  <a:gd name="T0" fmla="*/ 0 w 36"/>
                  <a:gd name="T1" fmla="*/ 4 h 51"/>
                  <a:gd name="T2" fmla="*/ 4 w 36"/>
                  <a:gd name="T3" fmla="*/ 0 h 51"/>
                  <a:gd name="T4" fmla="*/ 9 w 36"/>
                  <a:gd name="T5" fmla="*/ 4 h 51"/>
                  <a:gd name="T6" fmla="*/ 9 w 36"/>
                  <a:gd name="T7" fmla="*/ 20 h 51"/>
                  <a:gd name="T8" fmla="*/ 18 w 36"/>
                  <a:gd name="T9" fmla="*/ 20 h 51"/>
                  <a:gd name="T10" fmla="*/ 36 w 36"/>
                  <a:gd name="T11" fmla="*/ 34 h 51"/>
                  <a:gd name="T12" fmla="*/ 36 w 36"/>
                  <a:gd name="T13" fmla="*/ 37 h 51"/>
                  <a:gd name="T14" fmla="*/ 20 w 36"/>
                  <a:gd name="T15" fmla="*/ 51 h 51"/>
                  <a:gd name="T16" fmla="*/ 4 w 36"/>
                  <a:gd name="T17" fmla="*/ 51 h 51"/>
                  <a:gd name="T18" fmla="*/ 0 w 36"/>
                  <a:gd name="T19" fmla="*/ 46 h 51"/>
                  <a:gd name="T20" fmla="*/ 0 w 36"/>
                  <a:gd name="T21" fmla="*/ 4 h 51"/>
                  <a:gd name="T22" fmla="*/ 9 w 36"/>
                  <a:gd name="T23" fmla="*/ 43 h 51"/>
                  <a:gd name="T24" fmla="*/ 19 w 36"/>
                  <a:gd name="T25" fmla="*/ 43 h 51"/>
                  <a:gd name="T26" fmla="*/ 27 w 36"/>
                  <a:gd name="T27" fmla="*/ 36 h 51"/>
                  <a:gd name="T28" fmla="*/ 27 w 36"/>
                  <a:gd name="T29" fmla="*/ 34 h 51"/>
                  <a:gd name="T30" fmla="*/ 18 w 36"/>
                  <a:gd name="T31" fmla="*/ 28 h 51"/>
                  <a:gd name="T32" fmla="*/ 9 w 36"/>
                  <a:gd name="T33" fmla="*/ 28 h 51"/>
                  <a:gd name="T34" fmla="*/ 9 w 36"/>
                  <a:gd name="T3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1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901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973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1050" y="296"/>
                <a:ext cx="52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7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174" y="477"/>
                <a:ext cx="59" cy="77"/>
              </a:xfrm>
              <a:custGeom>
                <a:avLst/>
                <a:gdLst>
                  <a:gd name="T0" fmla="*/ 37 w 40"/>
                  <a:gd name="T1" fmla="*/ 0 h 52"/>
                  <a:gd name="T2" fmla="*/ 40 w 40"/>
                  <a:gd name="T3" fmla="*/ 4 h 52"/>
                  <a:gd name="T4" fmla="*/ 37 w 40"/>
                  <a:gd name="T5" fmla="*/ 7 h 52"/>
                  <a:gd name="T6" fmla="*/ 25 w 40"/>
                  <a:gd name="T7" fmla="*/ 7 h 52"/>
                  <a:gd name="T8" fmla="*/ 25 w 40"/>
                  <a:gd name="T9" fmla="*/ 47 h 52"/>
                  <a:gd name="T10" fmla="*/ 20 w 40"/>
                  <a:gd name="T11" fmla="*/ 52 h 52"/>
                  <a:gd name="T12" fmla="*/ 16 w 40"/>
                  <a:gd name="T13" fmla="*/ 47 h 52"/>
                  <a:gd name="T14" fmla="*/ 16 w 40"/>
                  <a:gd name="T15" fmla="*/ 7 h 52"/>
                  <a:gd name="T16" fmla="*/ 4 w 40"/>
                  <a:gd name="T17" fmla="*/ 7 h 52"/>
                  <a:gd name="T18" fmla="*/ 0 w 40"/>
                  <a:gd name="T19" fmla="*/ 4 h 52"/>
                  <a:gd name="T20" fmla="*/ 4 w 40"/>
                  <a:gd name="T21" fmla="*/ 0 h 52"/>
                  <a:gd name="T22" fmla="*/ 37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0" name="Freeform 18"/>
              <p:cNvSpPr>
                <a:spLocks noEditPoints="1"/>
              </p:cNvSpPr>
              <p:nvPr/>
            </p:nvSpPr>
            <p:spPr bwMode="auto">
              <a:xfrm>
                <a:off x="243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1 w 39"/>
                  <a:gd name="T29" fmla="*/ 20 h 52"/>
                  <a:gd name="T30" fmla="*/ 20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1 w 39"/>
                  <a:gd name="T37" fmla="*/ 22 h 52"/>
                  <a:gd name="T38" fmla="*/ 31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310" y="476"/>
                <a:ext cx="59" cy="76"/>
              </a:xfrm>
              <a:custGeom>
                <a:avLst/>
                <a:gdLst>
                  <a:gd name="T0" fmla="*/ 35 w 40"/>
                  <a:gd name="T1" fmla="*/ 52 h 52"/>
                  <a:gd name="T2" fmla="*/ 32 w 40"/>
                  <a:gd name="T3" fmla="*/ 50 h 52"/>
                  <a:gd name="T4" fmla="*/ 20 w 40"/>
                  <a:gd name="T5" fmla="*/ 32 h 52"/>
                  <a:gd name="T6" fmla="*/ 8 w 40"/>
                  <a:gd name="T7" fmla="*/ 50 h 52"/>
                  <a:gd name="T8" fmla="*/ 5 w 40"/>
                  <a:gd name="T9" fmla="*/ 52 h 52"/>
                  <a:gd name="T10" fmla="*/ 0 w 40"/>
                  <a:gd name="T11" fmla="*/ 48 h 52"/>
                  <a:gd name="T12" fmla="*/ 1 w 40"/>
                  <a:gd name="T13" fmla="*/ 46 h 52"/>
                  <a:gd name="T14" fmla="*/ 15 w 40"/>
                  <a:gd name="T15" fmla="*/ 26 h 52"/>
                  <a:gd name="T16" fmla="*/ 2 w 40"/>
                  <a:gd name="T17" fmla="*/ 7 h 52"/>
                  <a:gd name="T18" fmla="*/ 2 w 40"/>
                  <a:gd name="T19" fmla="*/ 5 h 52"/>
                  <a:gd name="T20" fmla="*/ 6 w 40"/>
                  <a:gd name="T21" fmla="*/ 0 h 52"/>
                  <a:gd name="T22" fmla="*/ 10 w 40"/>
                  <a:gd name="T23" fmla="*/ 3 h 52"/>
                  <a:gd name="T24" fmla="*/ 20 w 40"/>
                  <a:gd name="T25" fmla="*/ 19 h 52"/>
                  <a:gd name="T26" fmla="*/ 31 w 40"/>
                  <a:gd name="T27" fmla="*/ 3 h 52"/>
                  <a:gd name="T28" fmla="*/ 34 w 40"/>
                  <a:gd name="T29" fmla="*/ 0 h 52"/>
                  <a:gd name="T30" fmla="*/ 39 w 40"/>
                  <a:gd name="T31" fmla="*/ 4 h 52"/>
                  <a:gd name="T32" fmla="*/ 38 w 40"/>
                  <a:gd name="T33" fmla="*/ 6 h 52"/>
                  <a:gd name="T34" fmla="*/ 26 w 40"/>
                  <a:gd name="T35" fmla="*/ 25 h 52"/>
                  <a:gd name="T36" fmla="*/ 40 w 40"/>
                  <a:gd name="T37" fmla="*/ 46 h 52"/>
                  <a:gd name="T38" fmla="*/ 40 w 40"/>
                  <a:gd name="T39" fmla="*/ 48 h 52"/>
                  <a:gd name="T40" fmla="*/ 35 w 40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2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384" y="476"/>
                <a:ext cx="54" cy="76"/>
              </a:xfrm>
              <a:custGeom>
                <a:avLst/>
                <a:gdLst>
                  <a:gd name="T0" fmla="*/ 37 w 37"/>
                  <a:gd name="T1" fmla="*/ 48 h 52"/>
                  <a:gd name="T2" fmla="*/ 33 w 37"/>
                  <a:gd name="T3" fmla="*/ 52 h 52"/>
                  <a:gd name="T4" fmla="*/ 28 w 37"/>
                  <a:gd name="T5" fmla="*/ 48 h 52"/>
                  <a:gd name="T6" fmla="*/ 28 w 37"/>
                  <a:gd name="T7" fmla="*/ 29 h 52"/>
                  <a:gd name="T8" fmla="*/ 8 w 37"/>
                  <a:gd name="T9" fmla="*/ 29 h 52"/>
                  <a:gd name="T10" fmla="*/ 8 w 37"/>
                  <a:gd name="T11" fmla="*/ 48 h 52"/>
                  <a:gd name="T12" fmla="*/ 4 w 37"/>
                  <a:gd name="T13" fmla="*/ 52 h 52"/>
                  <a:gd name="T14" fmla="*/ 0 w 37"/>
                  <a:gd name="T15" fmla="*/ 48 h 52"/>
                  <a:gd name="T16" fmla="*/ 0 w 37"/>
                  <a:gd name="T17" fmla="*/ 5 h 52"/>
                  <a:gd name="T18" fmla="*/ 4 w 37"/>
                  <a:gd name="T19" fmla="*/ 0 h 52"/>
                  <a:gd name="T20" fmla="*/ 8 w 37"/>
                  <a:gd name="T21" fmla="*/ 5 h 52"/>
                  <a:gd name="T22" fmla="*/ 8 w 37"/>
                  <a:gd name="T23" fmla="*/ 21 h 52"/>
                  <a:gd name="T24" fmla="*/ 28 w 37"/>
                  <a:gd name="T25" fmla="*/ 21 h 52"/>
                  <a:gd name="T26" fmla="*/ 28 w 37"/>
                  <a:gd name="T27" fmla="*/ 5 h 52"/>
                  <a:gd name="T28" fmla="*/ 33 w 37"/>
                  <a:gd name="T29" fmla="*/ 0 h 52"/>
                  <a:gd name="T30" fmla="*/ 37 w 37"/>
                  <a:gd name="T31" fmla="*/ 5 h 52"/>
                  <a:gd name="T32" fmla="*/ 37 w 37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2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3" name="Freeform 21"/>
              <p:cNvSpPr>
                <a:spLocks noEditPoints="1"/>
              </p:cNvSpPr>
              <p:nvPr/>
            </p:nvSpPr>
            <p:spPr bwMode="auto">
              <a:xfrm>
                <a:off x="457" y="476"/>
                <a:ext cx="60" cy="76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464" y="468"/>
                <a:ext cx="46" cy="90"/>
              </a:xfrm>
              <a:custGeom>
                <a:avLst/>
                <a:gdLst>
                  <a:gd name="T0" fmla="*/ 3 w 31"/>
                  <a:gd name="T1" fmla="*/ 61 h 61"/>
                  <a:gd name="T2" fmla="*/ 2 w 31"/>
                  <a:gd name="T3" fmla="*/ 60 h 61"/>
                  <a:gd name="T4" fmla="*/ 1 w 31"/>
                  <a:gd name="T5" fmla="*/ 57 h 61"/>
                  <a:gd name="T6" fmla="*/ 25 w 31"/>
                  <a:gd name="T7" fmla="*/ 2 h 61"/>
                  <a:gd name="T8" fmla="*/ 29 w 31"/>
                  <a:gd name="T9" fmla="*/ 1 h 61"/>
                  <a:gd name="T10" fmla="*/ 30 w 31"/>
                  <a:gd name="T11" fmla="*/ 4 h 61"/>
                  <a:gd name="T12" fmla="*/ 6 w 31"/>
                  <a:gd name="T13" fmla="*/ 59 h 61"/>
                  <a:gd name="T14" fmla="*/ 3 w 31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61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529" y="477"/>
                <a:ext cx="64" cy="77"/>
              </a:xfrm>
              <a:custGeom>
                <a:avLst/>
                <a:gdLst>
                  <a:gd name="T0" fmla="*/ 39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39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1 w 44"/>
                  <a:gd name="T17" fmla="*/ 45 h 52"/>
                  <a:gd name="T18" fmla="*/ 4 w 44"/>
                  <a:gd name="T19" fmla="*/ 51 h 52"/>
                  <a:gd name="T20" fmla="*/ 0 w 44"/>
                  <a:gd name="T21" fmla="*/ 47 h 52"/>
                  <a:gd name="T22" fmla="*/ 4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1 w 44"/>
                  <a:gd name="T29" fmla="*/ 0 h 52"/>
                  <a:gd name="T30" fmla="*/ 39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6" name="Freeform 24"/>
              <p:cNvSpPr>
                <a:spLocks noEditPoints="1"/>
              </p:cNvSpPr>
              <p:nvPr/>
            </p:nvSpPr>
            <p:spPr bwMode="auto">
              <a:xfrm>
                <a:off x="613" y="476"/>
                <a:ext cx="58" cy="76"/>
              </a:xfrm>
              <a:custGeom>
                <a:avLst/>
                <a:gdLst>
                  <a:gd name="T0" fmla="*/ 20 w 40"/>
                  <a:gd name="T1" fmla="*/ 52 h 52"/>
                  <a:gd name="T2" fmla="*/ 0 w 40"/>
                  <a:gd name="T3" fmla="*/ 31 h 52"/>
                  <a:gd name="T4" fmla="*/ 0 w 40"/>
                  <a:gd name="T5" fmla="*/ 21 h 52"/>
                  <a:gd name="T6" fmla="*/ 20 w 40"/>
                  <a:gd name="T7" fmla="*/ 0 h 52"/>
                  <a:gd name="T8" fmla="*/ 40 w 40"/>
                  <a:gd name="T9" fmla="*/ 21 h 52"/>
                  <a:gd name="T10" fmla="*/ 40 w 40"/>
                  <a:gd name="T11" fmla="*/ 31 h 52"/>
                  <a:gd name="T12" fmla="*/ 20 w 40"/>
                  <a:gd name="T13" fmla="*/ 52 h 52"/>
                  <a:gd name="T14" fmla="*/ 31 w 40"/>
                  <a:gd name="T15" fmla="*/ 21 h 52"/>
                  <a:gd name="T16" fmla="*/ 20 w 40"/>
                  <a:gd name="T17" fmla="*/ 8 h 52"/>
                  <a:gd name="T18" fmla="*/ 8 w 40"/>
                  <a:gd name="T19" fmla="*/ 21 h 52"/>
                  <a:gd name="T20" fmla="*/ 8 w 40"/>
                  <a:gd name="T21" fmla="*/ 31 h 52"/>
                  <a:gd name="T22" fmla="*/ 20 w 40"/>
                  <a:gd name="T23" fmla="*/ 44 h 52"/>
                  <a:gd name="T24" fmla="*/ 31 w 40"/>
                  <a:gd name="T25" fmla="*/ 31 h 52"/>
                  <a:gd name="T26" fmla="*/ 31 w 40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52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690" y="477"/>
                <a:ext cx="50" cy="75"/>
              </a:xfrm>
              <a:custGeom>
                <a:avLst/>
                <a:gdLst>
                  <a:gd name="T0" fmla="*/ 30 w 34"/>
                  <a:gd name="T1" fmla="*/ 8 h 51"/>
                  <a:gd name="T2" fmla="*/ 9 w 34"/>
                  <a:gd name="T3" fmla="*/ 8 h 51"/>
                  <a:gd name="T4" fmla="*/ 9 w 34"/>
                  <a:gd name="T5" fmla="*/ 47 h 51"/>
                  <a:gd name="T6" fmla="*/ 4 w 34"/>
                  <a:gd name="T7" fmla="*/ 51 h 51"/>
                  <a:gd name="T8" fmla="*/ 0 w 34"/>
                  <a:gd name="T9" fmla="*/ 47 h 51"/>
                  <a:gd name="T10" fmla="*/ 0 w 34"/>
                  <a:gd name="T11" fmla="*/ 4 h 51"/>
                  <a:gd name="T12" fmla="*/ 4 w 34"/>
                  <a:gd name="T13" fmla="*/ 0 h 51"/>
                  <a:gd name="T14" fmla="*/ 30 w 34"/>
                  <a:gd name="T15" fmla="*/ 0 h 51"/>
                  <a:gd name="T16" fmla="*/ 34 w 34"/>
                  <a:gd name="T17" fmla="*/ 4 h 51"/>
                  <a:gd name="T18" fmla="*/ 30 w 34"/>
                  <a:gd name="T1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1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>
                <a:off x="752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5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5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7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>
                <a:off x="832" y="477"/>
                <a:ext cx="55" cy="75"/>
              </a:xfrm>
              <a:custGeom>
                <a:avLst/>
                <a:gdLst>
                  <a:gd name="T0" fmla="*/ 37 w 37"/>
                  <a:gd name="T1" fmla="*/ 47 h 51"/>
                  <a:gd name="T2" fmla="*/ 33 w 37"/>
                  <a:gd name="T3" fmla="*/ 51 h 51"/>
                  <a:gd name="T4" fmla="*/ 29 w 37"/>
                  <a:gd name="T5" fmla="*/ 47 h 51"/>
                  <a:gd name="T6" fmla="*/ 29 w 37"/>
                  <a:gd name="T7" fmla="*/ 31 h 51"/>
                  <a:gd name="T8" fmla="*/ 17 w 37"/>
                  <a:gd name="T9" fmla="*/ 33 h 51"/>
                  <a:gd name="T10" fmla="*/ 0 w 37"/>
                  <a:gd name="T11" fmla="*/ 17 h 51"/>
                  <a:gd name="T12" fmla="*/ 0 w 37"/>
                  <a:gd name="T13" fmla="*/ 4 h 51"/>
                  <a:gd name="T14" fmla="*/ 5 w 37"/>
                  <a:gd name="T15" fmla="*/ 0 h 51"/>
                  <a:gd name="T16" fmla="*/ 9 w 37"/>
                  <a:gd name="T17" fmla="*/ 4 h 51"/>
                  <a:gd name="T18" fmla="*/ 9 w 37"/>
                  <a:gd name="T19" fmla="*/ 16 h 51"/>
                  <a:gd name="T20" fmla="*/ 19 w 37"/>
                  <a:gd name="T21" fmla="*/ 25 h 51"/>
                  <a:gd name="T22" fmla="*/ 29 w 37"/>
                  <a:gd name="T23" fmla="*/ 23 h 51"/>
                  <a:gd name="T24" fmla="*/ 29 w 37"/>
                  <a:gd name="T25" fmla="*/ 4 h 51"/>
                  <a:gd name="T26" fmla="*/ 33 w 37"/>
                  <a:gd name="T27" fmla="*/ 0 h 51"/>
                  <a:gd name="T28" fmla="*/ 37 w 37"/>
                  <a:gd name="T29" fmla="*/ 4 h 51"/>
                  <a:gd name="T30" fmla="*/ 37 w 37"/>
                  <a:gd name="T3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51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0" name="Freeform 28"/>
              <p:cNvSpPr>
                <a:spLocks noEditPoints="1"/>
              </p:cNvSpPr>
              <p:nvPr/>
            </p:nvSpPr>
            <p:spPr bwMode="auto">
              <a:xfrm>
                <a:off x="907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0 w 39"/>
                  <a:gd name="T29" fmla="*/ 20 h 52"/>
                  <a:gd name="T30" fmla="*/ 19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0 w 39"/>
                  <a:gd name="T37" fmla="*/ 22 h 52"/>
                  <a:gd name="T38" fmla="*/ 30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>
                <a:off x="981" y="476"/>
                <a:ext cx="51" cy="76"/>
              </a:xfrm>
              <a:custGeom>
                <a:avLst/>
                <a:gdLst>
                  <a:gd name="T0" fmla="*/ 29 w 35"/>
                  <a:gd name="T1" fmla="*/ 10 h 52"/>
                  <a:gd name="T2" fmla="*/ 20 w 35"/>
                  <a:gd name="T3" fmla="*/ 8 h 52"/>
                  <a:gd name="T4" fmla="*/ 9 w 35"/>
                  <a:gd name="T5" fmla="*/ 22 h 52"/>
                  <a:gd name="T6" fmla="*/ 9 w 35"/>
                  <a:gd name="T7" fmla="*/ 30 h 52"/>
                  <a:gd name="T8" fmla="*/ 20 w 35"/>
                  <a:gd name="T9" fmla="*/ 45 h 52"/>
                  <a:gd name="T10" fmla="*/ 29 w 35"/>
                  <a:gd name="T11" fmla="*/ 43 h 52"/>
                  <a:gd name="T12" fmla="*/ 34 w 35"/>
                  <a:gd name="T13" fmla="*/ 44 h 52"/>
                  <a:gd name="T14" fmla="*/ 32 w 35"/>
                  <a:gd name="T15" fmla="*/ 49 h 52"/>
                  <a:gd name="T16" fmla="*/ 20 w 35"/>
                  <a:gd name="T17" fmla="*/ 52 h 52"/>
                  <a:gd name="T18" fmla="*/ 0 w 35"/>
                  <a:gd name="T19" fmla="*/ 30 h 52"/>
                  <a:gd name="T20" fmla="*/ 0 w 35"/>
                  <a:gd name="T21" fmla="*/ 23 h 52"/>
                  <a:gd name="T22" fmla="*/ 20 w 35"/>
                  <a:gd name="T23" fmla="*/ 0 h 52"/>
                  <a:gd name="T24" fmla="*/ 32 w 35"/>
                  <a:gd name="T25" fmla="*/ 3 h 52"/>
                  <a:gd name="T26" fmla="*/ 34 w 35"/>
                  <a:gd name="T27" fmla="*/ 8 h 52"/>
                  <a:gd name="T28" fmla="*/ 29 w 35"/>
                  <a:gd name="T2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2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2" name="Freeform 30"/>
              <p:cNvSpPr>
                <a:spLocks/>
              </p:cNvSpPr>
              <p:nvPr/>
            </p:nvSpPr>
            <p:spPr bwMode="auto">
              <a:xfrm>
                <a:off x="1047" y="476"/>
                <a:ext cx="52" cy="76"/>
              </a:xfrm>
              <a:custGeom>
                <a:avLst/>
                <a:gdLst>
                  <a:gd name="T0" fmla="*/ 8 w 36"/>
                  <a:gd name="T1" fmla="*/ 22 h 52"/>
                  <a:gd name="T2" fmla="*/ 14 w 36"/>
                  <a:gd name="T3" fmla="*/ 22 h 52"/>
                  <a:gd name="T4" fmla="*/ 28 w 36"/>
                  <a:gd name="T5" fmla="*/ 3 h 52"/>
                  <a:gd name="T6" fmla="*/ 32 w 36"/>
                  <a:gd name="T7" fmla="*/ 0 h 52"/>
                  <a:gd name="T8" fmla="*/ 36 w 36"/>
                  <a:gd name="T9" fmla="*/ 5 h 52"/>
                  <a:gd name="T10" fmla="*/ 35 w 36"/>
                  <a:gd name="T11" fmla="*/ 7 h 52"/>
                  <a:gd name="T12" fmla="*/ 21 w 36"/>
                  <a:gd name="T13" fmla="*/ 26 h 52"/>
                  <a:gd name="T14" fmla="*/ 36 w 36"/>
                  <a:gd name="T15" fmla="*/ 46 h 52"/>
                  <a:gd name="T16" fmla="*/ 36 w 36"/>
                  <a:gd name="T17" fmla="*/ 48 h 52"/>
                  <a:gd name="T18" fmla="*/ 32 w 36"/>
                  <a:gd name="T19" fmla="*/ 52 h 52"/>
                  <a:gd name="T20" fmla="*/ 28 w 36"/>
                  <a:gd name="T21" fmla="*/ 50 h 52"/>
                  <a:gd name="T22" fmla="*/ 14 w 36"/>
                  <a:gd name="T23" fmla="*/ 30 h 52"/>
                  <a:gd name="T24" fmla="*/ 8 w 36"/>
                  <a:gd name="T25" fmla="*/ 30 h 52"/>
                  <a:gd name="T26" fmla="*/ 8 w 36"/>
                  <a:gd name="T27" fmla="*/ 48 h 52"/>
                  <a:gd name="T28" fmla="*/ 4 w 36"/>
                  <a:gd name="T29" fmla="*/ 52 h 52"/>
                  <a:gd name="T30" fmla="*/ 0 w 36"/>
                  <a:gd name="T31" fmla="*/ 48 h 52"/>
                  <a:gd name="T32" fmla="*/ 0 w 36"/>
                  <a:gd name="T33" fmla="*/ 5 h 52"/>
                  <a:gd name="T34" fmla="*/ 4 w 36"/>
                  <a:gd name="T35" fmla="*/ 1 h 52"/>
                  <a:gd name="T36" fmla="*/ 8 w 36"/>
                  <a:gd name="T37" fmla="*/ 5 h 52"/>
                  <a:gd name="T38" fmla="*/ 8 w 36"/>
                  <a:gd name="T3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52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3" name="Freeform 31"/>
              <p:cNvSpPr>
                <a:spLocks noEditPoints="1"/>
              </p:cNvSpPr>
              <p:nvPr/>
            </p:nvSpPr>
            <p:spPr bwMode="auto">
              <a:xfrm>
                <a:off x="1108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4" name="Freeform 32"/>
              <p:cNvSpPr>
                <a:spLocks noEditPoints="1"/>
              </p:cNvSpPr>
              <p:nvPr/>
            </p:nvSpPr>
            <p:spPr bwMode="auto">
              <a:xfrm>
                <a:off x="1184" y="477"/>
                <a:ext cx="53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6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5" name="Freeform 33"/>
              <p:cNvSpPr>
                <a:spLocks/>
              </p:cNvSpPr>
              <p:nvPr/>
            </p:nvSpPr>
            <p:spPr bwMode="auto">
              <a:xfrm>
                <a:off x="1303" y="477"/>
                <a:ext cx="59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6" name="Freeform 34"/>
              <p:cNvSpPr>
                <a:spLocks/>
              </p:cNvSpPr>
              <p:nvPr/>
            </p:nvSpPr>
            <p:spPr bwMode="auto">
              <a:xfrm>
                <a:off x="1384" y="476"/>
                <a:ext cx="56" cy="76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7" name="Freeform 35"/>
              <p:cNvSpPr>
                <a:spLocks/>
              </p:cNvSpPr>
              <p:nvPr/>
            </p:nvSpPr>
            <p:spPr bwMode="auto">
              <a:xfrm>
                <a:off x="1462" y="477"/>
                <a:ext cx="58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1542" y="477"/>
                <a:ext cx="71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1626" y="477"/>
                <a:ext cx="58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70" name="Freeform 38"/>
              <p:cNvSpPr>
                <a:spLocks noEditPoints="1"/>
              </p:cNvSpPr>
              <p:nvPr/>
            </p:nvSpPr>
            <p:spPr bwMode="auto">
              <a:xfrm>
                <a:off x="1702" y="476"/>
                <a:ext cx="63" cy="76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0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1772" y="477"/>
                <a:ext cx="59" cy="77"/>
              </a:xfrm>
              <a:custGeom>
                <a:avLst/>
                <a:gdLst>
                  <a:gd name="T0" fmla="*/ 36 w 40"/>
                  <a:gd name="T1" fmla="*/ 0 h 52"/>
                  <a:gd name="T2" fmla="*/ 40 w 40"/>
                  <a:gd name="T3" fmla="*/ 4 h 52"/>
                  <a:gd name="T4" fmla="*/ 36 w 40"/>
                  <a:gd name="T5" fmla="*/ 7 h 52"/>
                  <a:gd name="T6" fmla="*/ 24 w 40"/>
                  <a:gd name="T7" fmla="*/ 7 h 52"/>
                  <a:gd name="T8" fmla="*/ 24 w 40"/>
                  <a:gd name="T9" fmla="*/ 47 h 52"/>
                  <a:gd name="T10" fmla="*/ 20 w 40"/>
                  <a:gd name="T11" fmla="*/ 52 h 52"/>
                  <a:gd name="T12" fmla="*/ 15 w 40"/>
                  <a:gd name="T13" fmla="*/ 47 h 52"/>
                  <a:gd name="T14" fmla="*/ 15 w 40"/>
                  <a:gd name="T15" fmla="*/ 7 h 52"/>
                  <a:gd name="T16" fmla="*/ 3 w 40"/>
                  <a:gd name="T17" fmla="*/ 7 h 52"/>
                  <a:gd name="T18" fmla="*/ 0 w 40"/>
                  <a:gd name="T19" fmla="*/ 4 h 52"/>
                  <a:gd name="T20" fmla="*/ 3 w 40"/>
                  <a:gd name="T21" fmla="*/ 0 h 52"/>
                  <a:gd name="T22" fmla="*/ 36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1843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4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4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6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73" name="Freeform 41"/>
              <p:cNvSpPr>
                <a:spLocks noEditPoints="1"/>
              </p:cNvSpPr>
              <p:nvPr/>
            </p:nvSpPr>
            <p:spPr bwMode="auto">
              <a:xfrm>
                <a:off x="1924" y="477"/>
                <a:ext cx="52" cy="75"/>
              </a:xfrm>
              <a:custGeom>
                <a:avLst/>
                <a:gdLst>
                  <a:gd name="T0" fmla="*/ 5 w 36"/>
                  <a:gd name="T1" fmla="*/ 51 h 51"/>
                  <a:gd name="T2" fmla="*/ 0 w 36"/>
                  <a:gd name="T3" fmla="*/ 46 h 51"/>
                  <a:gd name="T4" fmla="*/ 0 w 36"/>
                  <a:gd name="T5" fmla="*/ 4 h 51"/>
                  <a:gd name="T6" fmla="*/ 5 w 36"/>
                  <a:gd name="T7" fmla="*/ 0 h 51"/>
                  <a:gd name="T8" fmla="*/ 19 w 36"/>
                  <a:gd name="T9" fmla="*/ 0 h 51"/>
                  <a:gd name="T10" fmla="*/ 34 w 36"/>
                  <a:gd name="T11" fmla="*/ 13 h 51"/>
                  <a:gd name="T12" fmla="*/ 34 w 36"/>
                  <a:gd name="T13" fmla="*/ 15 h 51"/>
                  <a:gd name="T14" fmla="*/ 29 w 36"/>
                  <a:gd name="T15" fmla="*/ 24 h 51"/>
                  <a:gd name="T16" fmla="*/ 36 w 36"/>
                  <a:gd name="T17" fmla="*/ 35 h 51"/>
                  <a:gd name="T18" fmla="*/ 36 w 36"/>
                  <a:gd name="T19" fmla="*/ 37 h 51"/>
                  <a:gd name="T20" fmla="*/ 20 w 36"/>
                  <a:gd name="T21" fmla="*/ 51 h 51"/>
                  <a:gd name="T22" fmla="*/ 5 w 36"/>
                  <a:gd name="T23" fmla="*/ 51 h 51"/>
                  <a:gd name="T24" fmla="*/ 9 w 36"/>
                  <a:gd name="T25" fmla="*/ 7 h 51"/>
                  <a:gd name="T26" fmla="*/ 9 w 36"/>
                  <a:gd name="T27" fmla="*/ 21 h 51"/>
                  <a:gd name="T28" fmla="*/ 17 w 36"/>
                  <a:gd name="T29" fmla="*/ 21 h 51"/>
                  <a:gd name="T30" fmla="*/ 26 w 36"/>
                  <a:gd name="T31" fmla="*/ 15 h 51"/>
                  <a:gd name="T32" fmla="*/ 26 w 36"/>
                  <a:gd name="T33" fmla="*/ 14 h 51"/>
                  <a:gd name="T34" fmla="*/ 18 w 36"/>
                  <a:gd name="T35" fmla="*/ 7 h 51"/>
                  <a:gd name="T36" fmla="*/ 9 w 36"/>
                  <a:gd name="T37" fmla="*/ 7 h 51"/>
                  <a:gd name="T38" fmla="*/ 9 w 36"/>
                  <a:gd name="T39" fmla="*/ 29 h 51"/>
                  <a:gd name="T40" fmla="*/ 9 w 36"/>
                  <a:gd name="T41" fmla="*/ 43 h 51"/>
                  <a:gd name="T42" fmla="*/ 20 w 36"/>
                  <a:gd name="T43" fmla="*/ 43 h 51"/>
                  <a:gd name="T44" fmla="*/ 28 w 36"/>
                  <a:gd name="T45" fmla="*/ 37 h 51"/>
                  <a:gd name="T46" fmla="*/ 28 w 36"/>
                  <a:gd name="T47" fmla="*/ 35 h 51"/>
                  <a:gd name="T48" fmla="*/ 19 w 36"/>
                  <a:gd name="T49" fmla="*/ 29 h 51"/>
                  <a:gd name="T50" fmla="*/ 9 w 36"/>
                  <a:gd name="T5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51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74" name="Freeform 42"/>
              <p:cNvSpPr>
                <a:spLocks noEditPoints="1"/>
              </p:cNvSpPr>
              <p:nvPr/>
            </p:nvSpPr>
            <p:spPr bwMode="auto">
              <a:xfrm>
                <a:off x="1991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</p:grpSp>
        <p:grpSp>
          <p:nvGrpSpPr>
            <p:cNvPr id="14" name="Group 45"/>
            <p:cNvGrpSpPr>
              <a:grpSpLocks noChangeAspect="1"/>
            </p:cNvGrpSpPr>
            <p:nvPr userDrawn="1"/>
          </p:nvGrpSpPr>
          <p:grpSpPr bwMode="auto">
            <a:xfrm>
              <a:off x="288925" y="1169988"/>
              <a:ext cx="1320800" cy="107950"/>
              <a:chOff x="182" y="737"/>
              <a:chExt cx="832" cy="68"/>
            </a:xfrm>
            <a:solidFill>
              <a:srgbClr val="F75931"/>
            </a:solidFill>
          </p:grpSpPr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182" y="737"/>
                <a:ext cx="38" cy="55"/>
              </a:xfrm>
              <a:custGeom>
                <a:avLst/>
                <a:gdLst>
                  <a:gd name="T0" fmla="*/ 24 w 27"/>
                  <a:gd name="T1" fmla="*/ 39 h 39"/>
                  <a:gd name="T2" fmla="*/ 22 w 27"/>
                  <a:gd name="T3" fmla="*/ 36 h 39"/>
                  <a:gd name="T4" fmla="*/ 22 w 27"/>
                  <a:gd name="T5" fmla="*/ 4 h 39"/>
                  <a:gd name="T6" fmla="*/ 5 w 27"/>
                  <a:gd name="T7" fmla="*/ 4 h 39"/>
                  <a:gd name="T8" fmla="*/ 5 w 27"/>
                  <a:gd name="T9" fmla="*/ 36 h 39"/>
                  <a:gd name="T10" fmla="*/ 2 w 27"/>
                  <a:gd name="T11" fmla="*/ 39 h 39"/>
                  <a:gd name="T12" fmla="*/ 0 w 27"/>
                  <a:gd name="T13" fmla="*/ 36 h 39"/>
                  <a:gd name="T14" fmla="*/ 0 w 27"/>
                  <a:gd name="T15" fmla="*/ 2 h 39"/>
                  <a:gd name="T16" fmla="*/ 2 w 27"/>
                  <a:gd name="T17" fmla="*/ 0 h 39"/>
                  <a:gd name="T18" fmla="*/ 24 w 27"/>
                  <a:gd name="T19" fmla="*/ 0 h 39"/>
                  <a:gd name="T20" fmla="*/ 27 w 27"/>
                  <a:gd name="T21" fmla="*/ 2 h 39"/>
                  <a:gd name="T22" fmla="*/ 27 w 27"/>
                  <a:gd name="T23" fmla="*/ 36 h 39"/>
                  <a:gd name="T24" fmla="*/ 24 w 27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6" name="Freeform 47"/>
              <p:cNvSpPr>
                <a:spLocks noEditPoints="1"/>
              </p:cNvSpPr>
              <p:nvPr/>
            </p:nvSpPr>
            <p:spPr bwMode="auto">
              <a:xfrm>
                <a:off x="229" y="753"/>
                <a:ext cx="32" cy="52"/>
              </a:xfrm>
              <a:custGeom>
                <a:avLst/>
                <a:gdLst>
                  <a:gd name="T0" fmla="*/ 13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2 w 23"/>
                  <a:gd name="T9" fmla="*/ 35 h 37"/>
                  <a:gd name="T10" fmla="*/ 2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2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3 w 23"/>
                  <a:gd name="T29" fmla="*/ 28 h 37"/>
                  <a:gd name="T30" fmla="*/ 18 w 23"/>
                  <a:gd name="T31" fmla="*/ 11 h 37"/>
                  <a:gd name="T32" fmla="*/ 12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2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68" y="753"/>
                <a:ext cx="31" cy="39"/>
              </a:xfrm>
              <a:custGeom>
                <a:avLst/>
                <a:gdLst>
                  <a:gd name="T0" fmla="*/ 11 w 22"/>
                  <a:gd name="T1" fmla="*/ 28 h 28"/>
                  <a:gd name="T2" fmla="*/ 0 w 22"/>
                  <a:gd name="T3" fmla="*/ 17 h 28"/>
                  <a:gd name="T4" fmla="*/ 0 w 22"/>
                  <a:gd name="T5" fmla="*/ 11 h 28"/>
                  <a:gd name="T6" fmla="*/ 11 w 22"/>
                  <a:gd name="T7" fmla="*/ 0 h 28"/>
                  <a:gd name="T8" fmla="*/ 22 w 22"/>
                  <a:gd name="T9" fmla="*/ 11 h 28"/>
                  <a:gd name="T10" fmla="*/ 22 w 22"/>
                  <a:gd name="T11" fmla="*/ 17 h 28"/>
                  <a:gd name="T12" fmla="*/ 11 w 22"/>
                  <a:gd name="T13" fmla="*/ 28 h 28"/>
                  <a:gd name="T14" fmla="*/ 17 w 22"/>
                  <a:gd name="T15" fmla="*/ 11 h 28"/>
                  <a:gd name="T16" fmla="*/ 11 w 22"/>
                  <a:gd name="T17" fmla="*/ 5 h 28"/>
                  <a:gd name="T18" fmla="*/ 5 w 22"/>
                  <a:gd name="T19" fmla="*/ 11 h 28"/>
                  <a:gd name="T20" fmla="*/ 5 w 22"/>
                  <a:gd name="T21" fmla="*/ 17 h 28"/>
                  <a:gd name="T22" fmla="*/ 11 w 22"/>
                  <a:gd name="T23" fmla="*/ 23 h 28"/>
                  <a:gd name="T24" fmla="*/ 17 w 22"/>
                  <a:gd name="T25" fmla="*/ 17 h 28"/>
                  <a:gd name="T26" fmla="*/ 17 w 22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307" y="753"/>
                <a:ext cx="26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335" y="754"/>
                <a:ext cx="30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367" y="753"/>
                <a:ext cx="33" cy="52"/>
              </a:xfrm>
              <a:custGeom>
                <a:avLst/>
                <a:gdLst>
                  <a:gd name="T0" fmla="*/ 14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3 w 23"/>
                  <a:gd name="T9" fmla="*/ 35 h 37"/>
                  <a:gd name="T10" fmla="*/ 3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3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4 w 23"/>
                  <a:gd name="T29" fmla="*/ 28 h 37"/>
                  <a:gd name="T30" fmla="*/ 18 w 23"/>
                  <a:gd name="T31" fmla="*/ 11 h 37"/>
                  <a:gd name="T32" fmla="*/ 13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3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407" y="753"/>
                <a:ext cx="31" cy="39"/>
              </a:xfrm>
              <a:custGeom>
                <a:avLst/>
                <a:gdLst>
                  <a:gd name="T0" fmla="*/ 20 w 22"/>
                  <a:gd name="T1" fmla="*/ 28 h 28"/>
                  <a:gd name="T2" fmla="*/ 17 w 22"/>
                  <a:gd name="T3" fmla="*/ 26 h 28"/>
                  <a:gd name="T4" fmla="*/ 16 w 22"/>
                  <a:gd name="T5" fmla="*/ 25 h 28"/>
                  <a:gd name="T6" fmla="*/ 9 w 22"/>
                  <a:gd name="T7" fmla="*/ 28 h 28"/>
                  <a:gd name="T8" fmla="*/ 0 w 22"/>
                  <a:gd name="T9" fmla="*/ 20 h 28"/>
                  <a:gd name="T10" fmla="*/ 0 w 22"/>
                  <a:gd name="T11" fmla="*/ 19 h 28"/>
                  <a:gd name="T12" fmla="*/ 10 w 22"/>
                  <a:gd name="T13" fmla="*/ 12 h 28"/>
                  <a:gd name="T14" fmla="*/ 15 w 22"/>
                  <a:gd name="T15" fmla="*/ 12 h 28"/>
                  <a:gd name="T16" fmla="*/ 15 w 22"/>
                  <a:gd name="T17" fmla="*/ 10 h 28"/>
                  <a:gd name="T18" fmla="*/ 10 w 22"/>
                  <a:gd name="T19" fmla="*/ 4 h 28"/>
                  <a:gd name="T20" fmla="*/ 5 w 22"/>
                  <a:gd name="T21" fmla="*/ 5 h 28"/>
                  <a:gd name="T22" fmla="*/ 4 w 22"/>
                  <a:gd name="T23" fmla="*/ 6 h 28"/>
                  <a:gd name="T24" fmla="*/ 2 w 22"/>
                  <a:gd name="T25" fmla="*/ 4 h 28"/>
                  <a:gd name="T26" fmla="*/ 3 w 22"/>
                  <a:gd name="T27" fmla="*/ 2 h 28"/>
                  <a:gd name="T28" fmla="*/ 10 w 22"/>
                  <a:gd name="T29" fmla="*/ 0 h 28"/>
                  <a:gd name="T30" fmla="*/ 20 w 22"/>
                  <a:gd name="T31" fmla="*/ 11 h 28"/>
                  <a:gd name="T32" fmla="*/ 20 w 22"/>
                  <a:gd name="T33" fmla="*/ 21 h 28"/>
                  <a:gd name="T34" fmla="*/ 22 w 22"/>
                  <a:gd name="T35" fmla="*/ 24 h 28"/>
                  <a:gd name="T36" fmla="*/ 22 w 22"/>
                  <a:gd name="T37" fmla="*/ 26 h 28"/>
                  <a:gd name="T38" fmla="*/ 20 w 22"/>
                  <a:gd name="T39" fmla="*/ 28 h 28"/>
                  <a:gd name="T40" fmla="*/ 15 w 22"/>
                  <a:gd name="T41" fmla="*/ 15 h 28"/>
                  <a:gd name="T42" fmla="*/ 10 w 22"/>
                  <a:gd name="T43" fmla="*/ 15 h 28"/>
                  <a:gd name="T44" fmla="*/ 4 w 22"/>
                  <a:gd name="T45" fmla="*/ 19 h 28"/>
                  <a:gd name="T46" fmla="*/ 4 w 22"/>
                  <a:gd name="T47" fmla="*/ 20 h 28"/>
                  <a:gd name="T48" fmla="*/ 10 w 22"/>
                  <a:gd name="T49" fmla="*/ 24 h 28"/>
                  <a:gd name="T50" fmla="*/ 15 w 22"/>
                  <a:gd name="T51" fmla="*/ 18 h 28"/>
                  <a:gd name="T52" fmla="*/ 15 w 22"/>
                  <a:gd name="T5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447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7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2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2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7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483" y="753"/>
                <a:ext cx="27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4" name="Freeform 55"/>
              <p:cNvSpPr>
                <a:spLocks/>
              </p:cNvSpPr>
              <p:nvPr/>
            </p:nvSpPr>
            <p:spPr bwMode="auto">
              <a:xfrm>
                <a:off x="512" y="754"/>
                <a:ext cx="29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5" name="Freeform 56"/>
              <p:cNvSpPr>
                <a:spLocks noEditPoints="1"/>
              </p:cNvSpPr>
              <p:nvPr/>
            </p:nvSpPr>
            <p:spPr bwMode="auto">
              <a:xfrm>
                <a:off x="547" y="754"/>
                <a:ext cx="27" cy="37"/>
              </a:xfrm>
              <a:custGeom>
                <a:avLst/>
                <a:gdLst>
                  <a:gd name="T0" fmla="*/ 3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3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1 w 19"/>
                  <a:gd name="T21" fmla="*/ 26 h 26"/>
                  <a:gd name="T22" fmla="*/ 3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4 w 19"/>
                  <a:gd name="T31" fmla="*/ 8 h 26"/>
                  <a:gd name="T32" fmla="*/ 14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5 w 19"/>
                  <a:gd name="T45" fmla="*/ 19 h 26"/>
                  <a:gd name="T46" fmla="*/ 15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6" name="Freeform 57"/>
              <p:cNvSpPr>
                <a:spLocks noEditPoints="1"/>
              </p:cNvSpPr>
              <p:nvPr/>
            </p:nvSpPr>
            <p:spPr bwMode="auto">
              <a:xfrm>
                <a:off x="582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7" name="Freeform 58"/>
              <p:cNvSpPr>
                <a:spLocks noEditPoints="1"/>
              </p:cNvSpPr>
              <p:nvPr/>
            </p:nvSpPr>
            <p:spPr bwMode="auto">
              <a:xfrm>
                <a:off x="643" y="754"/>
                <a:ext cx="27" cy="37"/>
              </a:xfrm>
              <a:custGeom>
                <a:avLst/>
                <a:gdLst>
                  <a:gd name="T0" fmla="*/ 2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2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0 w 19"/>
                  <a:gd name="T21" fmla="*/ 26 h 26"/>
                  <a:gd name="T22" fmla="*/ 2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3 w 19"/>
                  <a:gd name="T31" fmla="*/ 8 h 26"/>
                  <a:gd name="T32" fmla="*/ 13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4 w 19"/>
                  <a:gd name="T45" fmla="*/ 19 h 26"/>
                  <a:gd name="T46" fmla="*/ 14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8" name="Freeform 59"/>
              <p:cNvSpPr>
                <a:spLocks noEditPoints="1"/>
              </p:cNvSpPr>
              <p:nvPr/>
            </p:nvSpPr>
            <p:spPr bwMode="auto">
              <a:xfrm>
                <a:off x="679" y="753"/>
                <a:ext cx="29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9" name="Freeform 60"/>
              <p:cNvSpPr>
                <a:spLocks/>
              </p:cNvSpPr>
              <p:nvPr/>
            </p:nvSpPr>
            <p:spPr bwMode="auto">
              <a:xfrm>
                <a:off x="714" y="753"/>
                <a:ext cx="24" cy="39"/>
              </a:xfrm>
              <a:custGeom>
                <a:avLst/>
                <a:gdLst>
                  <a:gd name="T0" fmla="*/ 12 w 17"/>
                  <a:gd name="T1" fmla="*/ 20 h 28"/>
                  <a:gd name="T2" fmla="*/ 7 w 17"/>
                  <a:gd name="T3" fmla="*/ 15 h 28"/>
                  <a:gd name="T4" fmla="*/ 5 w 17"/>
                  <a:gd name="T5" fmla="*/ 15 h 28"/>
                  <a:gd name="T6" fmla="*/ 4 w 17"/>
                  <a:gd name="T7" fmla="*/ 14 h 28"/>
                  <a:gd name="T8" fmla="*/ 5 w 17"/>
                  <a:gd name="T9" fmla="*/ 12 h 28"/>
                  <a:gd name="T10" fmla="*/ 7 w 17"/>
                  <a:gd name="T11" fmla="*/ 12 h 28"/>
                  <a:gd name="T12" fmla="*/ 12 w 17"/>
                  <a:gd name="T13" fmla="*/ 8 h 28"/>
                  <a:gd name="T14" fmla="*/ 8 w 17"/>
                  <a:gd name="T15" fmla="*/ 4 h 28"/>
                  <a:gd name="T16" fmla="*/ 5 w 17"/>
                  <a:gd name="T17" fmla="*/ 5 h 28"/>
                  <a:gd name="T18" fmla="*/ 2 w 17"/>
                  <a:gd name="T19" fmla="*/ 6 h 28"/>
                  <a:gd name="T20" fmla="*/ 0 w 17"/>
                  <a:gd name="T21" fmla="*/ 4 h 28"/>
                  <a:gd name="T22" fmla="*/ 1 w 17"/>
                  <a:gd name="T23" fmla="*/ 3 h 28"/>
                  <a:gd name="T24" fmla="*/ 8 w 17"/>
                  <a:gd name="T25" fmla="*/ 0 h 28"/>
                  <a:gd name="T26" fmla="*/ 16 w 17"/>
                  <a:gd name="T27" fmla="*/ 8 h 28"/>
                  <a:gd name="T28" fmla="*/ 12 w 17"/>
                  <a:gd name="T29" fmla="*/ 13 h 28"/>
                  <a:gd name="T30" fmla="*/ 17 w 17"/>
                  <a:gd name="T31" fmla="*/ 20 h 28"/>
                  <a:gd name="T32" fmla="*/ 8 w 17"/>
                  <a:gd name="T33" fmla="*/ 28 h 28"/>
                  <a:gd name="T34" fmla="*/ 1 w 17"/>
                  <a:gd name="T35" fmla="*/ 25 h 28"/>
                  <a:gd name="T36" fmla="*/ 0 w 17"/>
                  <a:gd name="T37" fmla="*/ 24 h 28"/>
                  <a:gd name="T38" fmla="*/ 2 w 17"/>
                  <a:gd name="T39" fmla="*/ 22 h 28"/>
                  <a:gd name="T40" fmla="*/ 4 w 17"/>
                  <a:gd name="T41" fmla="*/ 23 h 28"/>
                  <a:gd name="T42" fmla="*/ 8 w 17"/>
                  <a:gd name="T43" fmla="*/ 24 h 28"/>
                  <a:gd name="T44" fmla="*/ 12 w 17"/>
                  <a:gd name="T4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8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0" name="Freeform 61"/>
              <p:cNvSpPr>
                <a:spLocks/>
              </p:cNvSpPr>
              <p:nvPr/>
            </p:nvSpPr>
            <p:spPr bwMode="auto">
              <a:xfrm>
                <a:off x="747" y="753"/>
                <a:ext cx="34" cy="39"/>
              </a:xfrm>
              <a:custGeom>
                <a:avLst/>
                <a:gdLst>
                  <a:gd name="T0" fmla="*/ 24 w 24"/>
                  <a:gd name="T1" fmla="*/ 26 h 28"/>
                  <a:gd name="T2" fmla="*/ 21 w 24"/>
                  <a:gd name="T3" fmla="*/ 28 h 28"/>
                  <a:gd name="T4" fmla="*/ 19 w 24"/>
                  <a:gd name="T5" fmla="*/ 26 h 28"/>
                  <a:gd name="T6" fmla="*/ 19 w 24"/>
                  <a:gd name="T7" fmla="*/ 11 h 28"/>
                  <a:gd name="T8" fmla="*/ 13 w 24"/>
                  <a:gd name="T9" fmla="*/ 23 h 28"/>
                  <a:gd name="T10" fmla="*/ 12 w 24"/>
                  <a:gd name="T11" fmla="*/ 24 h 28"/>
                  <a:gd name="T12" fmla="*/ 10 w 24"/>
                  <a:gd name="T13" fmla="*/ 23 h 28"/>
                  <a:gd name="T14" fmla="*/ 4 w 24"/>
                  <a:gd name="T15" fmla="*/ 11 h 28"/>
                  <a:gd name="T16" fmla="*/ 4 w 24"/>
                  <a:gd name="T17" fmla="*/ 26 h 28"/>
                  <a:gd name="T18" fmla="*/ 2 w 24"/>
                  <a:gd name="T19" fmla="*/ 28 h 28"/>
                  <a:gd name="T20" fmla="*/ 0 w 24"/>
                  <a:gd name="T21" fmla="*/ 26 h 28"/>
                  <a:gd name="T22" fmla="*/ 0 w 24"/>
                  <a:gd name="T23" fmla="*/ 3 h 28"/>
                  <a:gd name="T24" fmla="*/ 2 w 24"/>
                  <a:gd name="T25" fmla="*/ 0 h 28"/>
                  <a:gd name="T26" fmla="*/ 4 w 24"/>
                  <a:gd name="T27" fmla="*/ 2 h 28"/>
                  <a:gd name="T28" fmla="*/ 12 w 24"/>
                  <a:gd name="T29" fmla="*/ 18 h 28"/>
                  <a:gd name="T30" fmla="*/ 20 w 24"/>
                  <a:gd name="T31" fmla="*/ 2 h 28"/>
                  <a:gd name="T32" fmla="*/ 21 w 24"/>
                  <a:gd name="T33" fmla="*/ 0 h 28"/>
                  <a:gd name="T34" fmla="*/ 24 w 24"/>
                  <a:gd name="T35" fmla="*/ 3 h 28"/>
                  <a:gd name="T36" fmla="*/ 24 w 24"/>
                  <a:gd name="T3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8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1" name="Freeform 62"/>
              <p:cNvSpPr>
                <a:spLocks noEditPoints="1"/>
              </p:cNvSpPr>
              <p:nvPr/>
            </p:nvSpPr>
            <p:spPr bwMode="auto">
              <a:xfrm>
                <a:off x="789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824" y="753"/>
                <a:ext cx="49" cy="39"/>
              </a:xfrm>
              <a:custGeom>
                <a:avLst/>
                <a:gdLst>
                  <a:gd name="T0" fmla="*/ 19 w 34"/>
                  <a:gd name="T1" fmla="*/ 12 h 28"/>
                  <a:gd name="T2" fmla="*/ 22 w 34"/>
                  <a:gd name="T3" fmla="*/ 12 h 28"/>
                  <a:gd name="T4" fmla="*/ 29 w 34"/>
                  <a:gd name="T5" fmla="*/ 2 h 28"/>
                  <a:gd name="T6" fmla="*/ 31 w 34"/>
                  <a:gd name="T7" fmla="*/ 0 h 28"/>
                  <a:gd name="T8" fmla="*/ 34 w 34"/>
                  <a:gd name="T9" fmla="*/ 3 h 28"/>
                  <a:gd name="T10" fmla="*/ 33 w 34"/>
                  <a:gd name="T11" fmla="*/ 4 h 28"/>
                  <a:gd name="T12" fmla="*/ 26 w 34"/>
                  <a:gd name="T13" fmla="*/ 14 h 28"/>
                  <a:gd name="T14" fmla="*/ 33 w 34"/>
                  <a:gd name="T15" fmla="*/ 24 h 28"/>
                  <a:gd name="T16" fmla="*/ 34 w 34"/>
                  <a:gd name="T17" fmla="*/ 26 h 28"/>
                  <a:gd name="T18" fmla="*/ 31 w 34"/>
                  <a:gd name="T19" fmla="*/ 28 h 28"/>
                  <a:gd name="T20" fmla="*/ 29 w 34"/>
                  <a:gd name="T21" fmla="*/ 26 h 28"/>
                  <a:gd name="T22" fmla="*/ 22 w 34"/>
                  <a:gd name="T23" fmla="*/ 16 h 28"/>
                  <a:gd name="T24" fmla="*/ 19 w 34"/>
                  <a:gd name="T25" fmla="*/ 16 h 28"/>
                  <a:gd name="T26" fmla="*/ 19 w 34"/>
                  <a:gd name="T27" fmla="*/ 25 h 28"/>
                  <a:gd name="T28" fmla="*/ 17 w 34"/>
                  <a:gd name="T29" fmla="*/ 28 h 28"/>
                  <a:gd name="T30" fmla="*/ 14 w 34"/>
                  <a:gd name="T31" fmla="*/ 25 h 28"/>
                  <a:gd name="T32" fmla="*/ 14 w 34"/>
                  <a:gd name="T33" fmla="*/ 16 h 28"/>
                  <a:gd name="T34" fmla="*/ 12 w 34"/>
                  <a:gd name="T35" fmla="*/ 16 h 28"/>
                  <a:gd name="T36" fmla="*/ 4 w 34"/>
                  <a:gd name="T37" fmla="*/ 26 h 28"/>
                  <a:gd name="T38" fmla="*/ 2 w 34"/>
                  <a:gd name="T39" fmla="*/ 28 h 28"/>
                  <a:gd name="T40" fmla="*/ 0 w 34"/>
                  <a:gd name="T41" fmla="*/ 26 h 28"/>
                  <a:gd name="T42" fmla="*/ 0 w 34"/>
                  <a:gd name="T43" fmla="*/ 24 h 28"/>
                  <a:gd name="T44" fmla="*/ 8 w 34"/>
                  <a:gd name="T45" fmla="*/ 14 h 28"/>
                  <a:gd name="T46" fmla="*/ 0 w 34"/>
                  <a:gd name="T47" fmla="*/ 4 h 28"/>
                  <a:gd name="T48" fmla="*/ 0 w 34"/>
                  <a:gd name="T49" fmla="*/ 3 h 28"/>
                  <a:gd name="T50" fmla="*/ 2 w 34"/>
                  <a:gd name="T51" fmla="*/ 0 h 28"/>
                  <a:gd name="T52" fmla="*/ 4 w 34"/>
                  <a:gd name="T53" fmla="*/ 2 h 28"/>
                  <a:gd name="T54" fmla="*/ 12 w 34"/>
                  <a:gd name="T55" fmla="*/ 12 h 28"/>
                  <a:gd name="T56" fmla="*/ 14 w 34"/>
                  <a:gd name="T57" fmla="*/ 12 h 28"/>
                  <a:gd name="T58" fmla="*/ 14 w 34"/>
                  <a:gd name="T59" fmla="*/ 3 h 28"/>
                  <a:gd name="T60" fmla="*/ 17 w 34"/>
                  <a:gd name="T61" fmla="*/ 1 h 28"/>
                  <a:gd name="T62" fmla="*/ 19 w 34"/>
                  <a:gd name="T63" fmla="*/ 3 h 28"/>
                  <a:gd name="T64" fmla="*/ 19 w 34"/>
                  <a:gd name="T6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28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3" name="Freeform 64"/>
              <p:cNvSpPr>
                <a:spLocks/>
              </p:cNvSpPr>
              <p:nvPr/>
            </p:nvSpPr>
            <p:spPr bwMode="auto">
              <a:xfrm>
                <a:off x="878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8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3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3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8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4" name="Freeform 65"/>
              <p:cNvSpPr>
                <a:spLocks noEditPoints="1"/>
              </p:cNvSpPr>
              <p:nvPr/>
            </p:nvSpPr>
            <p:spPr bwMode="auto">
              <a:xfrm>
                <a:off x="916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955" y="754"/>
                <a:ext cx="25" cy="38"/>
              </a:xfrm>
              <a:custGeom>
                <a:avLst/>
                <a:gdLst>
                  <a:gd name="T0" fmla="*/ 16 w 18"/>
                  <a:gd name="T1" fmla="*/ 4 h 27"/>
                  <a:gd name="T2" fmla="*/ 5 w 18"/>
                  <a:gd name="T3" fmla="*/ 4 h 27"/>
                  <a:gd name="T4" fmla="*/ 5 w 18"/>
                  <a:gd name="T5" fmla="*/ 24 h 27"/>
                  <a:gd name="T6" fmla="*/ 3 w 18"/>
                  <a:gd name="T7" fmla="*/ 27 h 27"/>
                  <a:gd name="T8" fmla="*/ 0 w 18"/>
                  <a:gd name="T9" fmla="*/ 24 h 27"/>
                  <a:gd name="T10" fmla="*/ 0 w 18"/>
                  <a:gd name="T11" fmla="*/ 2 h 27"/>
                  <a:gd name="T12" fmla="*/ 3 w 18"/>
                  <a:gd name="T13" fmla="*/ 0 h 27"/>
                  <a:gd name="T14" fmla="*/ 16 w 18"/>
                  <a:gd name="T15" fmla="*/ 0 h 27"/>
                  <a:gd name="T16" fmla="*/ 18 w 18"/>
                  <a:gd name="T17" fmla="*/ 2 h 27"/>
                  <a:gd name="T18" fmla="*/ 16 w 18"/>
                  <a:gd name="T1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7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6" name="Freeform 67"/>
              <p:cNvSpPr>
                <a:spLocks noEditPoints="1"/>
              </p:cNvSpPr>
              <p:nvPr/>
            </p:nvSpPr>
            <p:spPr bwMode="auto">
              <a:xfrm>
                <a:off x="984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</p:grpSp>
      </p:grpSp>
      <p:grpSp>
        <p:nvGrpSpPr>
          <p:cNvPr id="75" name="Group 70"/>
          <p:cNvGrpSpPr>
            <a:grpSpLocks noChangeAspect="1"/>
          </p:cNvGrpSpPr>
          <p:nvPr/>
        </p:nvGrpSpPr>
        <p:grpSpPr bwMode="auto">
          <a:xfrm>
            <a:off x="10271126" y="473813"/>
            <a:ext cx="1181100" cy="531812"/>
            <a:chOff x="6470" y="303"/>
            <a:chExt cx="744" cy="335"/>
          </a:xfrm>
          <a:solidFill>
            <a:srgbClr val="F75931"/>
          </a:solidFill>
        </p:grpSpPr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6597" y="328"/>
              <a:ext cx="127" cy="49"/>
            </a:xfrm>
            <a:custGeom>
              <a:avLst/>
              <a:gdLst>
                <a:gd name="T0" fmla="*/ 127 w 127"/>
                <a:gd name="T1" fmla="*/ 23 h 49"/>
                <a:gd name="T2" fmla="*/ 0 w 127"/>
                <a:gd name="T3" fmla="*/ 0 h 49"/>
                <a:gd name="T4" fmla="*/ 84 w 127"/>
                <a:gd name="T5" fmla="*/ 49 h 49"/>
                <a:gd name="T6" fmla="*/ 127 w 127"/>
                <a:gd name="T7" fmla="*/ 23 h 49"/>
                <a:gd name="T8" fmla="*/ 127 w 127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9">
                  <a:moveTo>
                    <a:pt x="127" y="23"/>
                  </a:moveTo>
                  <a:lnTo>
                    <a:pt x="0" y="0"/>
                  </a:lnTo>
                  <a:lnTo>
                    <a:pt x="84" y="49"/>
                  </a:lnTo>
                  <a:lnTo>
                    <a:pt x="127" y="23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6470" y="303"/>
              <a:ext cx="127" cy="48"/>
            </a:xfrm>
            <a:custGeom>
              <a:avLst/>
              <a:gdLst>
                <a:gd name="T0" fmla="*/ 127 w 127"/>
                <a:gd name="T1" fmla="*/ 25 h 48"/>
                <a:gd name="T2" fmla="*/ 0 w 127"/>
                <a:gd name="T3" fmla="*/ 0 h 48"/>
                <a:gd name="T4" fmla="*/ 85 w 127"/>
                <a:gd name="T5" fmla="*/ 48 h 48"/>
                <a:gd name="T6" fmla="*/ 127 w 127"/>
                <a:gd name="T7" fmla="*/ 25 h 48"/>
                <a:gd name="T8" fmla="*/ 127 w 127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7" y="25"/>
                  </a:moveTo>
                  <a:lnTo>
                    <a:pt x="0" y="0"/>
                  </a:lnTo>
                  <a:lnTo>
                    <a:pt x="85" y="48"/>
                  </a:lnTo>
                  <a:lnTo>
                    <a:pt x="127" y="25"/>
                  </a:lnTo>
                  <a:lnTo>
                    <a:pt x="127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6555" y="402"/>
              <a:ext cx="126" cy="48"/>
            </a:xfrm>
            <a:custGeom>
              <a:avLst/>
              <a:gdLst>
                <a:gd name="T0" fmla="*/ 126 w 126"/>
                <a:gd name="T1" fmla="*/ 23 h 48"/>
                <a:gd name="T2" fmla="*/ 0 w 126"/>
                <a:gd name="T3" fmla="*/ 0 h 48"/>
                <a:gd name="T4" fmla="*/ 84 w 126"/>
                <a:gd name="T5" fmla="*/ 48 h 48"/>
                <a:gd name="T6" fmla="*/ 126 w 126"/>
                <a:gd name="T7" fmla="*/ 23 h 48"/>
                <a:gd name="T8" fmla="*/ 126 w 126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23"/>
                  </a:moveTo>
                  <a:lnTo>
                    <a:pt x="0" y="0"/>
                  </a:lnTo>
                  <a:lnTo>
                    <a:pt x="84" y="48"/>
                  </a:lnTo>
                  <a:lnTo>
                    <a:pt x="126" y="23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6681" y="351"/>
              <a:ext cx="43" cy="74"/>
            </a:xfrm>
            <a:custGeom>
              <a:avLst/>
              <a:gdLst>
                <a:gd name="T0" fmla="*/ 43 w 43"/>
                <a:gd name="T1" fmla="*/ 0 h 74"/>
                <a:gd name="T2" fmla="*/ 0 w 43"/>
                <a:gd name="T3" fmla="*/ 74 h 74"/>
                <a:gd name="T4" fmla="*/ 0 w 43"/>
                <a:gd name="T5" fmla="*/ 26 h 74"/>
                <a:gd name="T6" fmla="*/ 43 w 43"/>
                <a:gd name="T7" fmla="*/ 0 h 74"/>
                <a:gd name="T8" fmla="*/ 43 w 4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43" y="0"/>
                  </a:moveTo>
                  <a:lnTo>
                    <a:pt x="0" y="74"/>
                  </a:lnTo>
                  <a:lnTo>
                    <a:pt x="0" y="2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6639" y="425"/>
              <a:ext cx="42" cy="76"/>
            </a:xfrm>
            <a:custGeom>
              <a:avLst/>
              <a:gdLst>
                <a:gd name="T0" fmla="*/ 42 w 42"/>
                <a:gd name="T1" fmla="*/ 0 h 76"/>
                <a:gd name="T2" fmla="*/ 0 w 42"/>
                <a:gd name="T3" fmla="*/ 76 h 76"/>
                <a:gd name="T4" fmla="*/ 0 w 42"/>
                <a:gd name="T5" fmla="*/ 25 h 76"/>
                <a:gd name="T6" fmla="*/ 42 w 42"/>
                <a:gd name="T7" fmla="*/ 0 h 76"/>
                <a:gd name="T8" fmla="*/ 42 w 4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6">
                  <a:moveTo>
                    <a:pt x="42" y="0"/>
                  </a:moveTo>
                  <a:lnTo>
                    <a:pt x="0" y="76"/>
                  </a:lnTo>
                  <a:lnTo>
                    <a:pt x="0" y="2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6555" y="328"/>
              <a:ext cx="42" cy="74"/>
            </a:xfrm>
            <a:custGeom>
              <a:avLst/>
              <a:gdLst>
                <a:gd name="T0" fmla="*/ 42 w 42"/>
                <a:gd name="T1" fmla="*/ 0 h 74"/>
                <a:gd name="T2" fmla="*/ 0 w 42"/>
                <a:gd name="T3" fmla="*/ 74 h 74"/>
                <a:gd name="T4" fmla="*/ 0 w 42"/>
                <a:gd name="T5" fmla="*/ 23 h 74"/>
                <a:gd name="T6" fmla="*/ 42 w 42"/>
                <a:gd name="T7" fmla="*/ 0 h 74"/>
                <a:gd name="T8" fmla="*/ 42 w 4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4">
                  <a:moveTo>
                    <a:pt x="42" y="0"/>
                  </a:moveTo>
                  <a:lnTo>
                    <a:pt x="0" y="74"/>
                  </a:lnTo>
                  <a:lnTo>
                    <a:pt x="0" y="2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82" name="Freeform 77"/>
            <p:cNvSpPr>
              <a:spLocks noEditPoints="1"/>
            </p:cNvSpPr>
            <p:nvPr/>
          </p:nvSpPr>
          <p:spPr bwMode="auto">
            <a:xfrm>
              <a:off x="6714" y="452"/>
              <a:ext cx="500" cy="176"/>
            </a:xfrm>
            <a:custGeom>
              <a:avLst/>
              <a:gdLst>
                <a:gd name="T0" fmla="*/ 7 w 260"/>
                <a:gd name="T1" fmla="*/ 1 h 91"/>
                <a:gd name="T2" fmla="*/ 7 w 260"/>
                <a:gd name="T3" fmla="*/ 8 h 91"/>
                <a:gd name="T4" fmla="*/ 20 w 260"/>
                <a:gd name="T5" fmla="*/ 2 h 91"/>
                <a:gd name="T6" fmla="*/ 22 w 260"/>
                <a:gd name="T7" fmla="*/ 21 h 91"/>
                <a:gd name="T8" fmla="*/ 38 w 260"/>
                <a:gd name="T9" fmla="*/ 1 h 91"/>
                <a:gd name="T10" fmla="*/ 47 w 260"/>
                <a:gd name="T11" fmla="*/ 9 h 91"/>
                <a:gd name="T12" fmla="*/ 49 w 260"/>
                <a:gd name="T13" fmla="*/ 19 h 91"/>
                <a:gd name="T14" fmla="*/ 65 w 260"/>
                <a:gd name="T15" fmla="*/ 21 h 91"/>
                <a:gd name="T16" fmla="*/ 53 w 260"/>
                <a:gd name="T17" fmla="*/ 1 h 91"/>
                <a:gd name="T18" fmla="*/ 71 w 260"/>
                <a:gd name="T19" fmla="*/ 1 h 91"/>
                <a:gd name="T20" fmla="*/ 77 w 260"/>
                <a:gd name="T21" fmla="*/ 21 h 91"/>
                <a:gd name="T22" fmla="*/ 100 w 260"/>
                <a:gd name="T23" fmla="*/ 21 h 91"/>
                <a:gd name="T24" fmla="*/ 98 w 260"/>
                <a:gd name="T25" fmla="*/ 1 h 91"/>
                <a:gd name="T26" fmla="*/ 90 w 260"/>
                <a:gd name="T27" fmla="*/ 14 h 91"/>
                <a:gd name="T28" fmla="*/ 118 w 260"/>
                <a:gd name="T29" fmla="*/ 1 h 91"/>
                <a:gd name="T30" fmla="*/ 109 w 260"/>
                <a:gd name="T31" fmla="*/ 3 h 91"/>
                <a:gd name="T32" fmla="*/ 129 w 260"/>
                <a:gd name="T33" fmla="*/ 9 h 91"/>
                <a:gd name="T34" fmla="*/ 136 w 260"/>
                <a:gd name="T35" fmla="*/ 14 h 91"/>
                <a:gd name="T36" fmla="*/ 129 w 260"/>
                <a:gd name="T37" fmla="*/ 1 h 91"/>
                <a:gd name="T38" fmla="*/ 139 w 260"/>
                <a:gd name="T39" fmla="*/ 11 h 91"/>
                <a:gd name="T40" fmla="*/ 151 w 260"/>
                <a:gd name="T41" fmla="*/ 4 h 91"/>
                <a:gd name="T42" fmla="*/ 154 w 260"/>
                <a:gd name="T43" fmla="*/ 14 h 91"/>
                <a:gd name="T44" fmla="*/ 6 w 260"/>
                <a:gd name="T45" fmla="*/ 55 h 91"/>
                <a:gd name="T46" fmla="*/ 15 w 260"/>
                <a:gd name="T47" fmla="*/ 39 h 91"/>
                <a:gd name="T48" fmla="*/ 10 w 260"/>
                <a:gd name="T49" fmla="*/ 52 h 91"/>
                <a:gd name="T50" fmla="*/ 18 w 260"/>
                <a:gd name="T51" fmla="*/ 38 h 91"/>
                <a:gd name="T52" fmla="*/ 37 w 260"/>
                <a:gd name="T53" fmla="*/ 56 h 91"/>
                <a:gd name="T54" fmla="*/ 49 w 260"/>
                <a:gd name="T55" fmla="*/ 48 h 91"/>
                <a:gd name="T56" fmla="*/ 47 w 260"/>
                <a:gd name="T57" fmla="*/ 44 h 91"/>
                <a:gd name="T58" fmla="*/ 59 w 260"/>
                <a:gd name="T59" fmla="*/ 36 h 91"/>
                <a:gd name="T60" fmla="*/ 66 w 260"/>
                <a:gd name="T61" fmla="*/ 56 h 91"/>
                <a:gd name="T62" fmla="*/ 81 w 260"/>
                <a:gd name="T63" fmla="*/ 39 h 91"/>
                <a:gd name="T64" fmla="*/ 71 w 260"/>
                <a:gd name="T65" fmla="*/ 35 h 91"/>
                <a:gd name="T66" fmla="*/ 89 w 260"/>
                <a:gd name="T67" fmla="*/ 50 h 91"/>
                <a:gd name="T68" fmla="*/ 96 w 260"/>
                <a:gd name="T69" fmla="*/ 39 h 91"/>
                <a:gd name="T70" fmla="*/ 94 w 260"/>
                <a:gd name="T71" fmla="*/ 52 h 91"/>
                <a:gd name="T72" fmla="*/ 107 w 260"/>
                <a:gd name="T73" fmla="*/ 41 h 91"/>
                <a:gd name="T74" fmla="*/ 112 w 260"/>
                <a:gd name="T75" fmla="*/ 40 h 91"/>
                <a:gd name="T76" fmla="*/ 124 w 260"/>
                <a:gd name="T77" fmla="*/ 54 h 91"/>
                <a:gd name="T78" fmla="*/ 138 w 260"/>
                <a:gd name="T79" fmla="*/ 35 h 91"/>
                <a:gd name="T80" fmla="*/ 161 w 260"/>
                <a:gd name="T81" fmla="*/ 55 h 91"/>
                <a:gd name="T82" fmla="*/ 145 w 260"/>
                <a:gd name="T83" fmla="*/ 41 h 91"/>
                <a:gd name="T84" fmla="*/ 157 w 260"/>
                <a:gd name="T85" fmla="*/ 35 h 91"/>
                <a:gd name="T86" fmla="*/ 166 w 260"/>
                <a:gd name="T87" fmla="*/ 52 h 91"/>
                <a:gd name="T88" fmla="*/ 179 w 260"/>
                <a:gd name="T89" fmla="*/ 39 h 91"/>
                <a:gd name="T90" fmla="*/ 170 w 260"/>
                <a:gd name="T91" fmla="*/ 50 h 91"/>
                <a:gd name="T92" fmla="*/ 199 w 260"/>
                <a:gd name="T93" fmla="*/ 53 h 91"/>
                <a:gd name="T94" fmla="*/ 192 w 260"/>
                <a:gd name="T95" fmla="*/ 35 h 91"/>
                <a:gd name="T96" fmla="*/ 188 w 260"/>
                <a:gd name="T97" fmla="*/ 43 h 91"/>
                <a:gd name="T98" fmla="*/ 219 w 260"/>
                <a:gd name="T99" fmla="*/ 56 h 91"/>
                <a:gd name="T100" fmla="*/ 207 w 260"/>
                <a:gd name="T101" fmla="*/ 56 h 91"/>
                <a:gd name="T102" fmla="*/ 209 w 260"/>
                <a:gd name="T103" fmla="*/ 43 h 91"/>
                <a:gd name="T104" fmla="*/ 214 w 260"/>
                <a:gd name="T105" fmla="*/ 45 h 91"/>
                <a:gd name="T106" fmla="*/ 222 w 260"/>
                <a:gd name="T107" fmla="*/ 36 h 91"/>
                <a:gd name="T108" fmla="*/ 236 w 260"/>
                <a:gd name="T109" fmla="*/ 35 h 91"/>
                <a:gd name="T110" fmla="*/ 247 w 260"/>
                <a:gd name="T111" fmla="*/ 55 h 91"/>
                <a:gd name="T112" fmla="*/ 248 w 260"/>
                <a:gd name="T113" fmla="*/ 36 h 91"/>
                <a:gd name="T114" fmla="*/ 256 w 260"/>
                <a:gd name="T115" fmla="*/ 56 h 91"/>
                <a:gd name="T116" fmla="*/ 2 w 260"/>
                <a:gd name="T117" fmla="*/ 91 h 91"/>
                <a:gd name="T118" fmla="*/ 14 w 260"/>
                <a:gd name="T119" fmla="*/ 71 h 91"/>
                <a:gd name="T120" fmla="*/ 14 w 260"/>
                <a:gd name="T121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91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0" y="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1" y="2"/>
                    <a:pt x="21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3"/>
                    <a:pt x="23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21"/>
                    <a:pt x="22" y="21"/>
                    <a:pt x="2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36" y="19"/>
                    <a:pt x="36" y="19"/>
                    <a:pt x="35" y="18"/>
                  </a:cubicBezTo>
                  <a:cubicBezTo>
                    <a:pt x="35" y="18"/>
                    <a:pt x="35" y="17"/>
                    <a:pt x="35" y="1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4"/>
                    <a:pt x="36" y="4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7" y="2"/>
                    <a:pt x="37" y="1"/>
                    <a:pt x="38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2"/>
                    <a:pt x="4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3" y="1"/>
                    <a:pt x="53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"/>
                    <a:pt x="65" y="1"/>
                    <a:pt x="65" y="1"/>
                  </a:cubicBezTo>
                  <a:close/>
                  <a:moveTo>
                    <a:pt x="77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3"/>
                    <a:pt x="77" y="3"/>
                    <a:pt x="77" y="3"/>
                  </a:cubicBezTo>
                  <a:close/>
                  <a:moveTo>
                    <a:pt x="96" y="19"/>
                  </a:moveTo>
                  <a:cubicBezTo>
                    <a:pt x="97" y="19"/>
                    <a:pt x="98" y="19"/>
                    <a:pt x="99" y="19"/>
                  </a:cubicBezTo>
                  <a:cubicBezTo>
                    <a:pt x="99" y="19"/>
                    <a:pt x="100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8" y="21"/>
                    <a:pt x="98" y="21"/>
                    <a:pt x="97" y="22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4" y="22"/>
                    <a:pt x="93" y="21"/>
                    <a:pt x="92" y="21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8" y="18"/>
                    <a:pt x="88" y="17"/>
                    <a:pt x="88" y="16"/>
                  </a:cubicBezTo>
                  <a:cubicBezTo>
                    <a:pt x="87" y="15"/>
                    <a:pt x="87" y="13"/>
                    <a:pt x="87" y="11"/>
                  </a:cubicBezTo>
                  <a:cubicBezTo>
                    <a:pt x="87" y="10"/>
                    <a:pt x="87" y="8"/>
                    <a:pt x="88" y="7"/>
                  </a:cubicBezTo>
                  <a:cubicBezTo>
                    <a:pt x="88" y="6"/>
                    <a:pt x="89" y="4"/>
                    <a:pt x="89" y="3"/>
                  </a:cubicBezTo>
                  <a:cubicBezTo>
                    <a:pt x="90" y="2"/>
                    <a:pt x="91" y="2"/>
                    <a:pt x="92" y="1"/>
                  </a:cubicBezTo>
                  <a:cubicBezTo>
                    <a:pt x="93" y="1"/>
                    <a:pt x="95" y="0"/>
                    <a:pt x="96" y="0"/>
                  </a:cubicBezTo>
                  <a:cubicBezTo>
                    <a:pt x="97" y="0"/>
                    <a:pt x="98" y="1"/>
                    <a:pt x="98" y="1"/>
                  </a:cubicBezTo>
                  <a:cubicBezTo>
                    <a:pt x="99" y="1"/>
                    <a:pt x="100" y="1"/>
                    <a:pt x="101" y="2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2"/>
                    <a:pt x="102" y="2"/>
                    <a:pt x="101" y="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0" y="4"/>
                    <a:pt x="100" y="4"/>
                  </a:cubicBezTo>
                  <a:cubicBezTo>
                    <a:pt x="99" y="3"/>
                    <a:pt x="97" y="3"/>
                    <a:pt x="96" y="3"/>
                  </a:cubicBezTo>
                  <a:cubicBezTo>
                    <a:pt x="95" y="3"/>
                    <a:pt x="94" y="3"/>
                    <a:pt x="93" y="4"/>
                  </a:cubicBezTo>
                  <a:cubicBezTo>
                    <a:pt x="92" y="4"/>
                    <a:pt x="92" y="5"/>
                    <a:pt x="91" y="6"/>
                  </a:cubicBezTo>
                  <a:cubicBezTo>
                    <a:pt x="91" y="6"/>
                    <a:pt x="90" y="7"/>
                    <a:pt x="90" y="8"/>
                  </a:cubicBezTo>
                  <a:cubicBezTo>
                    <a:pt x="90" y="9"/>
                    <a:pt x="90" y="10"/>
                    <a:pt x="90" y="11"/>
                  </a:cubicBezTo>
                  <a:cubicBezTo>
                    <a:pt x="90" y="12"/>
                    <a:pt x="90" y="13"/>
                    <a:pt x="90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2" y="17"/>
                    <a:pt x="92" y="18"/>
                    <a:pt x="93" y="18"/>
                  </a:cubicBezTo>
                  <a:cubicBezTo>
                    <a:pt x="94" y="19"/>
                    <a:pt x="95" y="19"/>
                    <a:pt x="96" y="19"/>
                  </a:cubicBezTo>
                  <a:close/>
                  <a:moveTo>
                    <a:pt x="109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4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3"/>
                    <a:pt x="109" y="3"/>
                    <a:pt x="109" y="3"/>
                  </a:cubicBezTo>
                  <a:close/>
                  <a:moveTo>
                    <a:pt x="133" y="15"/>
                  </a:moveTo>
                  <a:cubicBezTo>
                    <a:pt x="133" y="14"/>
                    <a:pt x="133" y="13"/>
                    <a:pt x="132" y="12"/>
                  </a:cubicBezTo>
                  <a:cubicBezTo>
                    <a:pt x="132" y="12"/>
                    <a:pt x="131" y="11"/>
                    <a:pt x="129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0" y="19"/>
                    <a:pt x="131" y="19"/>
                    <a:pt x="131" y="18"/>
                  </a:cubicBezTo>
                  <a:cubicBezTo>
                    <a:pt x="132" y="18"/>
                    <a:pt x="132" y="18"/>
                    <a:pt x="133" y="17"/>
                  </a:cubicBezTo>
                  <a:cubicBezTo>
                    <a:pt x="133" y="17"/>
                    <a:pt x="133" y="17"/>
                    <a:pt x="133" y="16"/>
                  </a:cubicBezTo>
                  <a:cubicBezTo>
                    <a:pt x="133" y="16"/>
                    <a:pt x="133" y="15"/>
                    <a:pt x="133" y="15"/>
                  </a:cubicBezTo>
                  <a:close/>
                  <a:moveTo>
                    <a:pt x="124" y="9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1" y="9"/>
                    <a:pt x="131" y="9"/>
                    <a:pt x="131" y="8"/>
                  </a:cubicBezTo>
                  <a:cubicBezTo>
                    <a:pt x="132" y="8"/>
                    <a:pt x="132" y="8"/>
                    <a:pt x="132" y="7"/>
                  </a:cubicBezTo>
                  <a:cubicBezTo>
                    <a:pt x="132" y="7"/>
                    <a:pt x="132" y="7"/>
                    <a:pt x="132" y="6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1" y="3"/>
                    <a:pt x="130" y="3"/>
                    <a:pt x="129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9"/>
                    <a:pt x="124" y="9"/>
                    <a:pt x="124" y="9"/>
                  </a:cubicBezTo>
                  <a:close/>
                  <a:moveTo>
                    <a:pt x="133" y="10"/>
                  </a:moveTo>
                  <a:cubicBezTo>
                    <a:pt x="133" y="10"/>
                    <a:pt x="134" y="11"/>
                    <a:pt x="134" y="11"/>
                  </a:cubicBezTo>
                  <a:cubicBezTo>
                    <a:pt x="135" y="11"/>
                    <a:pt x="135" y="12"/>
                    <a:pt x="135" y="12"/>
                  </a:cubicBezTo>
                  <a:cubicBezTo>
                    <a:pt x="136" y="13"/>
                    <a:pt x="136" y="13"/>
                    <a:pt x="136" y="14"/>
                  </a:cubicBezTo>
                  <a:cubicBezTo>
                    <a:pt x="136" y="14"/>
                    <a:pt x="136" y="15"/>
                    <a:pt x="136" y="15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5" y="18"/>
                    <a:pt x="135" y="19"/>
                    <a:pt x="134" y="20"/>
                  </a:cubicBezTo>
                  <a:cubicBezTo>
                    <a:pt x="134" y="20"/>
                    <a:pt x="133" y="21"/>
                    <a:pt x="132" y="21"/>
                  </a:cubicBezTo>
                  <a:cubicBezTo>
                    <a:pt x="131" y="21"/>
                    <a:pt x="130" y="21"/>
                    <a:pt x="129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1"/>
                    <a:pt x="122" y="21"/>
                    <a:pt x="121" y="21"/>
                  </a:cubicBezTo>
                  <a:cubicBezTo>
                    <a:pt x="121" y="21"/>
                    <a:pt x="121" y="20"/>
                    <a:pt x="121" y="2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2"/>
                    <a:pt x="121" y="1"/>
                    <a:pt x="121" y="1"/>
                  </a:cubicBezTo>
                  <a:cubicBezTo>
                    <a:pt x="122" y="1"/>
                    <a:pt x="122" y="1"/>
                    <a:pt x="123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1" y="1"/>
                    <a:pt x="132" y="1"/>
                  </a:cubicBezTo>
                  <a:cubicBezTo>
                    <a:pt x="132" y="1"/>
                    <a:pt x="133" y="1"/>
                    <a:pt x="133" y="2"/>
                  </a:cubicBezTo>
                  <a:cubicBezTo>
                    <a:pt x="134" y="2"/>
                    <a:pt x="134" y="3"/>
                    <a:pt x="135" y="3"/>
                  </a:cubicBezTo>
                  <a:cubicBezTo>
                    <a:pt x="135" y="4"/>
                    <a:pt x="135" y="5"/>
                    <a:pt x="135" y="6"/>
                  </a:cubicBezTo>
                  <a:cubicBezTo>
                    <a:pt x="135" y="7"/>
                    <a:pt x="135" y="7"/>
                    <a:pt x="135" y="8"/>
                  </a:cubicBezTo>
                  <a:cubicBezTo>
                    <a:pt x="134" y="9"/>
                    <a:pt x="133" y="9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lose/>
                  <a:moveTo>
                    <a:pt x="157" y="11"/>
                  </a:moveTo>
                  <a:cubicBezTo>
                    <a:pt x="157" y="14"/>
                    <a:pt x="156" y="17"/>
                    <a:pt x="155" y="19"/>
                  </a:cubicBezTo>
                  <a:cubicBezTo>
                    <a:pt x="153" y="21"/>
                    <a:pt x="151" y="22"/>
                    <a:pt x="148" y="22"/>
                  </a:cubicBezTo>
                  <a:cubicBezTo>
                    <a:pt x="145" y="22"/>
                    <a:pt x="143" y="21"/>
                    <a:pt x="141" y="19"/>
                  </a:cubicBezTo>
                  <a:cubicBezTo>
                    <a:pt x="140" y="17"/>
                    <a:pt x="139" y="14"/>
                    <a:pt x="139" y="11"/>
                  </a:cubicBezTo>
                  <a:cubicBezTo>
                    <a:pt x="139" y="9"/>
                    <a:pt x="140" y="8"/>
                    <a:pt x="140" y="7"/>
                  </a:cubicBezTo>
                  <a:cubicBezTo>
                    <a:pt x="140" y="5"/>
                    <a:pt x="141" y="4"/>
                    <a:pt x="142" y="3"/>
                  </a:cubicBezTo>
                  <a:cubicBezTo>
                    <a:pt x="143" y="2"/>
                    <a:pt x="143" y="2"/>
                    <a:pt x="145" y="1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49" y="0"/>
                    <a:pt x="151" y="1"/>
                    <a:pt x="152" y="1"/>
                  </a:cubicBezTo>
                  <a:cubicBezTo>
                    <a:pt x="153" y="2"/>
                    <a:pt x="154" y="2"/>
                    <a:pt x="155" y="3"/>
                  </a:cubicBezTo>
                  <a:cubicBezTo>
                    <a:pt x="155" y="4"/>
                    <a:pt x="156" y="5"/>
                    <a:pt x="156" y="7"/>
                  </a:cubicBezTo>
                  <a:cubicBezTo>
                    <a:pt x="157" y="8"/>
                    <a:pt x="157" y="9"/>
                    <a:pt x="157" y="11"/>
                  </a:cubicBezTo>
                  <a:close/>
                  <a:moveTo>
                    <a:pt x="154" y="11"/>
                  </a:moveTo>
                  <a:cubicBezTo>
                    <a:pt x="154" y="10"/>
                    <a:pt x="154" y="9"/>
                    <a:pt x="154" y="8"/>
                  </a:cubicBezTo>
                  <a:cubicBezTo>
                    <a:pt x="154" y="7"/>
                    <a:pt x="153" y="6"/>
                    <a:pt x="153" y="5"/>
                  </a:cubicBezTo>
                  <a:cubicBezTo>
                    <a:pt x="152" y="5"/>
                    <a:pt x="152" y="4"/>
                    <a:pt x="151" y="4"/>
                  </a:cubicBezTo>
                  <a:cubicBezTo>
                    <a:pt x="150" y="3"/>
                    <a:pt x="149" y="3"/>
                    <a:pt x="148" y="3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5" y="4"/>
                    <a:pt x="144" y="5"/>
                    <a:pt x="143" y="5"/>
                  </a:cubicBezTo>
                  <a:cubicBezTo>
                    <a:pt x="143" y="6"/>
                    <a:pt x="143" y="7"/>
                    <a:pt x="142" y="8"/>
                  </a:cubicBezTo>
                  <a:cubicBezTo>
                    <a:pt x="142" y="9"/>
                    <a:pt x="142" y="10"/>
                    <a:pt x="142" y="11"/>
                  </a:cubicBezTo>
                  <a:cubicBezTo>
                    <a:pt x="142" y="12"/>
                    <a:pt x="142" y="13"/>
                    <a:pt x="142" y="14"/>
                  </a:cubicBezTo>
                  <a:cubicBezTo>
                    <a:pt x="143" y="15"/>
                    <a:pt x="143" y="16"/>
                    <a:pt x="143" y="17"/>
                  </a:cubicBezTo>
                  <a:cubicBezTo>
                    <a:pt x="144" y="18"/>
                    <a:pt x="144" y="18"/>
                    <a:pt x="145" y="19"/>
                  </a:cubicBezTo>
                  <a:cubicBezTo>
                    <a:pt x="146" y="19"/>
                    <a:pt x="147" y="19"/>
                    <a:pt x="148" y="19"/>
                  </a:cubicBezTo>
                  <a:cubicBezTo>
                    <a:pt x="149" y="19"/>
                    <a:pt x="150" y="19"/>
                    <a:pt x="151" y="19"/>
                  </a:cubicBezTo>
                  <a:cubicBezTo>
                    <a:pt x="152" y="18"/>
                    <a:pt x="152" y="17"/>
                    <a:pt x="153" y="17"/>
                  </a:cubicBezTo>
                  <a:cubicBezTo>
                    <a:pt x="153" y="16"/>
                    <a:pt x="154" y="15"/>
                    <a:pt x="154" y="14"/>
                  </a:cubicBezTo>
                  <a:cubicBezTo>
                    <a:pt x="154" y="13"/>
                    <a:pt x="154" y="12"/>
                    <a:pt x="154" y="11"/>
                  </a:cubicBezTo>
                  <a:close/>
                  <a:moveTo>
                    <a:pt x="10" y="52"/>
                  </a:moveTo>
                  <a:cubicBezTo>
                    <a:pt x="11" y="52"/>
                    <a:pt x="12" y="52"/>
                    <a:pt x="13" y="52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5" y="51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5"/>
                    <a:pt x="15" y="55"/>
                    <a:pt x="13" y="56"/>
                  </a:cubicBezTo>
                  <a:cubicBezTo>
                    <a:pt x="12" y="56"/>
                    <a:pt x="11" y="56"/>
                    <a:pt x="10" y="56"/>
                  </a:cubicBezTo>
                  <a:cubicBezTo>
                    <a:pt x="8" y="56"/>
                    <a:pt x="7" y="56"/>
                    <a:pt x="6" y="55"/>
                  </a:cubicBezTo>
                  <a:cubicBezTo>
                    <a:pt x="5" y="55"/>
                    <a:pt x="4" y="54"/>
                    <a:pt x="3" y="53"/>
                  </a:cubicBezTo>
                  <a:cubicBezTo>
                    <a:pt x="2" y="52"/>
                    <a:pt x="2" y="51"/>
                    <a:pt x="1" y="50"/>
                  </a:cubicBezTo>
                  <a:cubicBezTo>
                    <a:pt x="1" y="49"/>
                    <a:pt x="1" y="47"/>
                    <a:pt x="1" y="46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2" y="40"/>
                    <a:pt x="2" y="39"/>
                    <a:pt x="3" y="38"/>
                  </a:cubicBezTo>
                  <a:cubicBezTo>
                    <a:pt x="4" y="37"/>
                    <a:pt x="5" y="36"/>
                    <a:pt x="6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6"/>
                    <a:pt x="16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1" y="39"/>
                    <a:pt x="10" y="39"/>
                  </a:cubicBezTo>
                  <a:cubicBezTo>
                    <a:pt x="10" y="39"/>
                    <a:pt x="9" y="39"/>
                    <a:pt x="8" y="39"/>
                  </a:cubicBezTo>
                  <a:cubicBezTo>
                    <a:pt x="8" y="40"/>
                    <a:pt x="7" y="40"/>
                    <a:pt x="7" y="41"/>
                  </a:cubicBezTo>
                  <a:cubicBezTo>
                    <a:pt x="6" y="41"/>
                    <a:pt x="6" y="42"/>
                    <a:pt x="6" y="43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7" y="51"/>
                    <a:pt x="7" y="51"/>
                    <a:pt x="8" y="52"/>
                  </a:cubicBezTo>
                  <a:cubicBezTo>
                    <a:pt x="9" y="52"/>
                    <a:pt x="9" y="52"/>
                    <a:pt x="10" y="52"/>
                  </a:cubicBezTo>
                  <a:close/>
                  <a:moveTo>
                    <a:pt x="34" y="38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5"/>
                    <a:pt x="24" y="55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41" y="55"/>
                  </a:move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5"/>
                    <a:pt x="38" y="35"/>
                    <a:pt x="3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49" y="36"/>
                  </a:cubicBezTo>
                  <a:cubicBezTo>
                    <a:pt x="50" y="36"/>
                    <a:pt x="50" y="36"/>
                    <a:pt x="51" y="37"/>
                  </a:cubicBezTo>
                  <a:cubicBezTo>
                    <a:pt x="51" y="38"/>
                    <a:pt x="52" y="38"/>
                    <a:pt x="52" y="39"/>
                  </a:cubicBezTo>
                  <a:cubicBezTo>
                    <a:pt x="53" y="40"/>
                    <a:pt x="53" y="41"/>
                    <a:pt x="53" y="42"/>
                  </a:cubicBezTo>
                  <a:cubicBezTo>
                    <a:pt x="53" y="42"/>
                    <a:pt x="53" y="43"/>
                    <a:pt x="52" y="44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8" y="48"/>
                    <a:pt x="47" y="48"/>
                    <a:pt x="45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5"/>
                    <a:pt x="41" y="55"/>
                    <a:pt x="41" y="55"/>
                  </a:cubicBezTo>
                  <a:close/>
                  <a:moveTo>
                    <a:pt x="48" y="42"/>
                  </a:moveTo>
                  <a:cubicBezTo>
                    <a:pt x="48" y="42"/>
                    <a:pt x="48" y="41"/>
                    <a:pt x="48" y="41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5"/>
                    <a:pt x="47" y="44"/>
                    <a:pt x="47" y="44"/>
                  </a:cubicBezTo>
                  <a:cubicBezTo>
                    <a:pt x="48" y="43"/>
                    <a:pt x="48" y="43"/>
                    <a:pt x="48" y="42"/>
                  </a:cubicBezTo>
                  <a:close/>
                  <a:moveTo>
                    <a:pt x="65" y="51"/>
                  </a:moveTo>
                  <a:cubicBezTo>
                    <a:pt x="58" y="51"/>
                    <a:pt x="58" y="51"/>
                    <a:pt x="58" y="5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6"/>
                    <a:pt x="57" y="56"/>
                  </a:cubicBezTo>
                  <a:cubicBezTo>
                    <a:pt x="57" y="56"/>
                    <a:pt x="57" y="56"/>
                    <a:pt x="56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1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5" y="36"/>
                    <a:pt x="65" y="36"/>
                    <a:pt x="65" y="3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5"/>
                    <a:pt x="66" y="55"/>
                  </a:cubicBezTo>
                  <a:cubicBezTo>
                    <a:pt x="65" y="51"/>
                    <a:pt x="65" y="51"/>
                    <a:pt x="65" y="51"/>
                  </a:cubicBezTo>
                  <a:close/>
                  <a:moveTo>
                    <a:pt x="59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87" y="38"/>
                  </a:moveTo>
                  <a:cubicBezTo>
                    <a:pt x="87" y="39"/>
                    <a:pt x="87" y="39"/>
                    <a:pt x="86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6"/>
                    <a:pt x="81" y="56"/>
                  </a:cubicBezTo>
                  <a:cubicBezTo>
                    <a:pt x="81" y="56"/>
                    <a:pt x="81" y="56"/>
                    <a:pt x="8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5"/>
                    <a:pt x="77" y="5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6"/>
                    <a:pt x="87" y="36"/>
                  </a:cubicBezTo>
                  <a:cubicBezTo>
                    <a:pt x="87" y="38"/>
                    <a:pt x="87" y="38"/>
                    <a:pt x="87" y="38"/>
                  </a:cubicBezTo>
                  <a:close/>
                  <a:moveTo>
                    <a:pt x="104" y="55"/>
                  </a:moveTo>
                  <a:cubicBezTo>
                    <a:pt x="104" y="55"/>
                    <a:pt x="104" y="55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4" y="56"/>
                    <a:pt x="93" y="56"/>
                    <a:pt x="92" y="55"/>
                  </a:cubicBezTo>
                  <a:cubicBezTo>
                    <a:pt x="91" y="55"/>
                    <a:pt x="91" y="55"/>
                    <a:pt x="91" y="54"/>
                  </a:cubicBezTo>
                  <a:cubicBezTo>
                    <a:pt x="90" y="54"/>
                    <a:pt x="90" y="53"/>
                    <a:pt x="90" y="52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0"/>
                    <a:pt x="90" y="39"/>
                    <a:pt x="90" y="39"/>
                  </a:cubicBezTo>
                  <a:cubicBezTo>
                    <a:pt x="90" y="38"/>
                    <a:pt x="90" y="37"/>
                    <a:pt x="91" y="37"/>
                  </a:cubicBezTo>
                  <a:cubicBezTo>
                    <a:pt x="91" y="36"/>
                    <a:pt x="92" y="36"/>
                    <a:pt x="92" y="36"/>
                  </a:cubicBezTo>
                  <a:cubicBezTo>
                    <a:pt x="93" y="35"/>
                    <a:pt x="94" y="35"/>
                    <a:pt x="95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4" y="35"/>
                  </a:cubicBezTo>
                  <a:cubicBezTo>
                    <a:pt x="104" y="35"/>
                    <a:pt x="104" y="36"/>
                    <a:pt x="104" y="36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3" y="39"/>
                    <a:pt x="103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5" y="39"/>
                    <a:pt x="95" y="39"/>
                    <a:pt x="94" y="40"/>
                  </a:cubicBezTo>
                  <a:cubicBezTo>
                    <a:pt x="94" y="40"/>
                    <a:pt x="94" y="40"/>
                    <a:pt x="94" y="41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3"/>
                    <a:pt x="103" y="44"/>
                    <a:pt x="103" y="44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7"/>
                    <a:pt x="103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3"/>
                  </a:cubicBezTo>
                  <a:cubicBezTo>
                    <a:pt x="104" y="55"/>
                    <a:pt x="104" y="55"/>
                    <a:pt x="104" y="55"/>
                  </a:cubicBezTo>
                  <a:close/>
                  <a:moveTo>
                    <a:pt x="112" y="55"/>
                  </a:moveTo>
                  <a:cubicBezTo>
                    <a:pt x="112" y="55"/>
                    <a:pt x="112" y="56"/>
                    <a:pt x="112" y="56"/>
                  </a:cubicBezTo>
                  <a:cubicBezTo>
                    <a:pt x="112" y="56"/>
                    <a:pt x="111" y="56"/>
                    <a:pt x="111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0"/>
                    <a:pt x="107" y="39"/>
                    <a:pt x="108" y="39"/>
                  </a:cubicBezTo>
                  <a:cubicBezTo>
                    <a:pt x="108" y="38"/>
                    <a:pt x="108" y="37"/>
                    <a:pt x="109" y="37"/>
                  </a:cubicBezTo>
                  <a:cubicBezTo>
                    <a:pt x="109" y="36"/>
                    <a:pt x="110" y="36"/>
                    <a:pt x="110" y="36"/>
                  </a:cubicBezTo>
                  <a:cubicBezTo>
                    <a:pt x="111" y="35"/>
                    <a:pt x="112" y="35"/>
                    <a:pt x="113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2" y="35"/>
                    <a:pt x="122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9"/>
                    <a:pt x="121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39"/>
                    <a:pt x="112" y="39"/>
                    <a:pt x="112" y="40"/>
                  </a:cubicBezTo>
                  <a:cubicBezTo>
                    <a:pt x="112" y="40"/>
                    <a:pt x="112" y="40"/>
                    <a:pt x="112" y="41"/>
                  </a:cubicBezTo>
                  <a:cubicBezTo>
                    <a:pt x="112" y="55"/>
                    <a:pt x="112" y="55"/>
                    <a:pt x="112" y="55"/>
                  </a:cubicBezTo>
                  <a:close/>
                  <a:moveTo>
                    <a:pt x="137" y="42"/>
                  </a:moveTo>
                  <a:cubicBezTo>
                    <a:pt x="134" y="46"/>
                    <a:pt x="134" y="46"/>
                    <a:pt x="134" y="46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5"/>
                    <a:pt x="129" y="55"/>
                    <a:pt x="129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6"/>
                    <a:pt x="125" y="55"/>
                  </a:cubicBezTo>
                  <a:cubicBezTo>
                    <a:pt x="124" y="55"/>
                    <a:pt x="124" y="54"/>
                    <a:pt x="124" y="54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5"/>
                    <a:pt x="124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9" y="35"/>
                  </a:cubicBezTo>
                  <a:cubicBezTo>
                    <a:pt x="129" y="35"/>
                    <a:pt x="129" y="36"/>
                    <a:pt x="129" y="36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5"/>
                  </a:cubicBezTo>
                  <a:cubicBezTo>
                    <a:pt x="137" y="35"/>
                    <a:pt x="138" y="35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1" y="35"/>
                    <a:pt x="141" y="36"/>
                  </a:cubicBezTo>
                  <a:cubicBezTo>
                    <a:pt x="141" y="36"/>
                    <a:pt x="142" y="36"/>
                    <a:pt x="142" y="37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6"/>
                    <a:pt x="141" y="56"/>
                    <a:pt x="141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8" y="56"/>
                    <a:pt x="137" y="56"/>
                    <a:pt x="137" y="56"/>
                  </a:cubicBezTo>
                  <a:cubicBezTo>
                    <a:pt x="137" y="56"/>
                    <a:pt x="137" y="55"/>
                    <a:pt x="137" y="55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lose/>
                  <a:moveTo>
                    <a:pt x="161" y="55"/>
                  </a:moveTo>
                  <a:cubicBezTo>
                    <a:pt x="161" y="55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5"/>
                    <a:pt x="157" y="55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6" y="49"/>
                    <a:pt x="156" y="49"/>
                    <a:pt x="155" y="49"/>
                  </a:cubicBezTo>
                  <a:cubicBezTo>
                    <a:pt x="154" y="49"/>
                    <a:pt x="154" y="49"/>
                    <a:pt x="153" y="49"/>
                  </a:cubicBezTo>
                  <a:cubicBezTo>
                    <a:pt x="152" y="49"/>
                    <a:pt x="150" y="49"/>
                    <a:pt x="149" y="48"/>
                  </a:cubicBezTo>
                  <a:cubicBezTo>
                    <a:pt x="148" y="48"/>
                    <a:pt x="147" y="47"/>
                    <a:pt x="147" y="47"/>
                  </a:cubicBezTo>
                  <a:cubicBezTo>
                    <a:pt x="146" y="46"/>
                    <a:pt x="146" y="45"/>
                    <a:pt x="145" y="45"/>
                  </a:cubicBezTo>
                  <a:cubicBezTo>
                    <a:pt x="145" y="44"/>
                    <a:pt x="145" y="43"/>
                    <a:pt x="145" y="41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5"/>
                    <a:pt x="145" y="35"/>
                    <a:pt x="146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6"/>
                    <a:pt x="149" y="36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2"/>
                    <a:pt x="150" y="43"/>
                    <a:pt x="151" y="44"/>
                  </a:cubicBezTo>
                  <a:cubicBezTo>
                    <a:pt x="151" y="45"/>
                    <a:pt x="152" y="45"/>
                    <a:pt x="154" y="45"/>
                  </a:cubicBezTo>
                  <a:cubicBezTo>
                    <a:pt x="154" y="45"/>
                    <a:pt x="155" y="45"/>
                    <a:pt x="155" y="45"/>
                  </a:cubicBezTo>
                  <a:cubicBezTo>
                    <a:pt x="156" y="45"/>
                    <a:pt x="156" y="45"/>
                    <a:pt x="157" y="45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6"/>
                    <a:pt x="161" y="36"/>
                  </a:cubicBezTo>
                  <a:cubicBezTo>
                    <a:pt x="161" y="55"/>
                    <a:pt x="161" y="55"/>
                    <a:pt x="161" y="55"/>
                  </a:cubicBezTo>
                  <a:close/>
                  <a:moveTo>
                    <a:pt x="180" y="55"/>
                  </a:moveTo>
                  <a:cubicBezTo>
                    <a:pt x="180" y="55"/>
                    <a:pt x="180" y="55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69" y="56"/>
                    <a:pt x="168" y="55"/>
                  </a:cubicBezTo>
                  <a:cubicBezTo>
                    <a:pt x="168" y="55"/>
                    <a:pt x="167" y="55"/>
                    <a:pt x="167" y="54"/>
                  </a:cubicBezTo>
                  <a:cubicBezTo>
                    <a:pt x="166" y="54"/>
                    <a:pt x="166" y="53"/>
                    <a:pt x="166" y="52"/>
                  </a:cubicBezTo>
                  <a:cubicBezTo>
                    <a:pt x="166" y="52"/>
                    <a:pt x="166" y="51"/>
                    <a:pt x="166" y="50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39"/>
                    <a:pt x="166" y="39"/>
                  </a:cubicBezTo>
                  <a:cubicBezTo>
                    <a:pt x="166" y="38"/>
                    <a:pt x="166" y="37"/>
                    <a:pt x="167" y="37"/>
                  </a:cubicBezTo>
                  <a:cubicBezTo>
                    <a:pt x="167" y="36"/>
                    <a:pt x="168" y="36"/>
                    <a:pt x="168" y="36"/>
                  </a:cubicBezTo>
                  <a:cubicBezTo>
                    <a:pt x="169" y="35"/>
                    <a:pt x="170" y="35"/>
                    <a:pt x="171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6"/>
                    <a:pt x="180" y="36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79" y="39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39"/>
                    <a:pt x="171" y="39"/>
                    <a:pt x="170" y="40"/>
                  </a:cubicBezTo>
                  <a:cubicBezTo>
                    <a:pt x="170" y="40"/>
                    <a:pt x="170" y="40"/>
                    <a:pt x="170" y="41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4"/>
                    <a:pt x="179" y="44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9" y="46"/>
                    <a:pt x="179" y="47"/>
                    <a:pt x="179" y="47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1"/>
                    <a:pt x="170" y="51"/>
                    <a:pt x="171" y="52"/>
                  </a:cubicBezTo>
                  <a:cubicBezTo>
                    <a:pt x="171" y="52"/>
                    <a:pt x="171" y="52"/>
                    <a:pt x="172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3"/>
                  </a:cubicBezTo>
                  <a:cubicBezTo>
                    <a:pt x="180" y="55"/>
                    <a:pt x="180" y="55"/>
                    <a:pt x="180" y="55"/>
                  </a:cubicBezTo>
                  <a:close/>
                  <a:moveTo>
                    <a:pt x="193" y="52"/>
                  </a:moveTo>
                  <a:cubicBezTo>
                    <a:pt x="194" y="52"/>
                    <a:pt x="194" y="52"/>
                    <a:pt x="195" y="52"/>
                  </a:cubicBezTo>
                  <a:cubicBezTo>
                    <a:pt x="196" y="51"/>
                    <a:pt x="197" y="51"/>
                    <a:pt x="197" y="51"/>
                  </a:cubicBezTo>
                  <a:cubicBezTo>
                    <a:pt x="197" y="51"/>
                    <a:pt x="198" y="51"/>
                    <a:pt x="198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5"/>
                    <a:pt x="197" y="55"/>
                    <a:pt x="196" y="56"/>
                  </a:cubicBezTo>
                  <a:cubicBezTo>
                    <a:pt x="194" y="56"/>
                    <a:pt x="193" y="56"/>
                    <a:pt x="192" y="56"/>
                  </a:cubicBezTo>
                  <a:cubicBezTo>
                    <a:pt x="191" y="56"/>
                    <a:pt x="189" y="56"/>
                    <a:pt x="188" y="55"/>
                  </a:cubicBezTo>
                  <a:cubicBezTo>
                    <a:pt x="187" y="55"/>
                    <a:pt x="186" y="54"/>
                    <a:pt x="185" y="53"/>
                  </a:cubicBezTo>
                  <a:cubicBezTo>
                    <a:pt x="184" y="52"/>
                    <a:pt x="184" y="51"/>
                    <a:pt x="183" y="50"/>
                  </a:cubicBezTo>
                  <a:cubicBezTo>
                    <a:pt x="183" y="49"/>
                    <a:pt x="183" y="47"/>
                    <a:pt x="183" y="46"/>
                  </a:cubicBezTo>
                  <a:cubicBezTo>
                    <a:pt x="183" y="44"/>
                    <a:pt x="183" y="43"/>
                    <a:pt x="184" y="41"/>
                  </a:cubicBezTo>
                  <a:cubicBezTo>
                    <a:pt x="184" y="40"/>
                    <a:pt x="185" y="39"/>
                    <a:pt x="186" y="38"/>
                  </a:cubicBezTo>
                  <a:cubicBezTo>
                    <a:pt x="186" y="37"/>
                    <a:pt x="187" y="36"/>
                    <a:pt x="189" y="36"/>
                  </a:cubicBezTo>
                  <a:cubicBezTo>
                    <a:pt x="190" y="35"/>
                    <a:pt x="191" y="35"/>
                    <a:pt x="192" y="35"/>
                  </a:cubicBezTo>
                  <a:cubicBezTo>
                    <a:pt x="193" y="35"/>
                    <a:pt x="194" y="35"/>
                    <a:pt x="195" y="35"/>
                  </a:cubicBezTo>
                  <a:cubicBezTo>
                    <a:pt x="196" y="35"/>
                    <a:pt x="197" y="36"/>
                    <a:pt x="198" y="36"/>
                  </a:cubicBezTo>
                  <a:cubicBezTo>
                    <a:pt x="198" y="36"/>
                    <a:pt x="198" y="36"/>
                    <a:pt x="199" y="37"/>
                  </a:cubicBezTo>
                  <a:cubicBezTo>
                    <a:pt x="199" y="37"/>
                    <a:pt x="198" y="37"/>
                    <a:pt x="198" y="37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6" y="39"/>
                    <a:pt x="195" y="39"/>
                    <a:pt x="195" y="39"/>
                  </a:cubicBezTo>
                  <a:cubicBezTo>
                    <a:pt x="194" y="39"/>
                    <a:pt x="193" y="39"/>
                    <a:pt x="193" y="39"/>
                  </a:cubicBezTo>
                  <a:cubicBezTo>
                    <a:pt x="192" y="39"/>
                    <a:pt x="191" y="39"/>
                    <a:pt x="190" y="39"/>
                  </a:cubicBezTo>
                  <a:cubicBezTo>
                    <a:pt x="190" y="40"/>
                    <a:pt x="189" y="40"/>
                    <a:pt x="189" y="41"/>
                  </a:cubicBezTo>
                  <a:cubicBezTo>
                    <a:pt x="188" y="41"/>
                    <a:pt x="188" y="42"/>
                    <a:pt x="188" y="43"/>
                  </a:cubicBezTo>
                  <a:cubicBezTo>
                    <a:pt x="188" y="44"/>
                    <a:pt x="188" y="45"/>
                    <a:pt x="188" y="46"/>
                  </a:cubicBezTo>
                  <a:cubicBezTo>
                    <a:pt x="188" y="47"/>
                    <a:pt x="188" y="47"/>
                    <a:pt x="188" y="48"/>
                  </a:cubicBezTo>
                  <a:cubicBezTo>
                    <a:pt x="188" y="49"/>
                    <a:pt x="188" y="50"/>
                    <a:pt x="189" y="50"/>
                  </a:cubicBezTo>
                  <a:cubicBezTo>
                    <a:pt x="189" y="51"/>
                    <a:pt x="190" y="51"/>
                    <a:pt x="190" y="52"/>
                  </a:cubicBezTo>
                  <a:cubicBezTo>
                    <a:pt x="191" y="52"/>
                    <a:pt x="192" y="52"/>
                    <a:pt x="193" y="52"/>
                  </a:cubicBezTo>
                  <a:close/>
                  <a:moveTo>
                    <a:pt x="214" y="45"/>
                  </a:moveTo>
                  <a:cubicBezTo>
                    <a:pt x="215" y="45"/>
                    <a:pt x="215" y="45"/>
                    <a:pt x="216" y="45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7" y="46"/>
                    <a:pt x="217" y="47"/>
                    <a:pt x="217" y="47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5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3" y="49"/>
                    <a:pt x="213" y="48"/>
                    <a:pt x="212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0" y="47"/>
                    <a:pt x="210" y="47"/>
                    <a:pt x="209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7" y="55"/>
                    <a:pt x="207" y="56"/>
                    <a:pt x="207" y="56"/>
                  </a:cubicBezTo>
                  <a:cubicBezTo>
                    <a:pt x="207" y="56"/>
                    <a:pt x="206" y="56"/>
                    <a:pt x="206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3" y="56"/>
                    <a:pt x="203" y="56"/>
                    <a:pt x="202" y="56"/>
                  </a:cubicBezTo>
                  <a:cubicBezTo>
                    <a:pt x="202" y="56"/>
                    <a:pt x="202" y="55"/>
                    <a:pt x="202" y="55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207" y="35"/>
                    <a:pt x="207" y="36"/>
                  </a:cubicBezTo>
                  <a:cubicBezTo>
                    <a:pt x="207" y="43"/>
                    <a:pt x="207" y="43"/>
                    <a:pt x="207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0" y="43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43"/>
                    <a:pt x="212" y="42"/>
                    <a:pt x="212" y="42"/>
                  </a:cubicBezTo>
                  <a:cubicBezTo>
                    <a:pt x="212" y="42"/>
                    <a:pt x="212" y="41"/>
                    <a:pt x="212" y="41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6" y="43"/>
                    <a:pt x="216" y="44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lose/>
                  <a:moveTo>
                    <a:pt x="235" y="42"/>
                  </a:moveTo>
                  <a:cubicBezTo>
                    <a:pt x="232" y="46"/>
                    <a:pt x="232" y="46"/>
                    <a:pt x="232" y="46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5"/>
                    <a:pt x="227" y="55"/>
                    <a:pt x="226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6" y="56"/>
                    <a:pt x="225" y="56"/>
                    <a:pt x="225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3" y="56"/>
                    <a:pt x="223" y="56"/>
                    <a:pt x="222" y="55"/>
                  </a:cubicBezTo>
                  <a:cubicBezTo>
                    <a:pt x="222" y="55"/>
                    <a:pt x="222" y="54"/>
                    <a:pt x="222" y="54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2" y="35"/>
                    <a:pt x="222" y="35"/>
                    <a:pt x="223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6"/>
                    <a:pt x="226" y="36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4" y="36"/>
                    <a:pt x="235" y="36"/>
                    <a:pt x="235" y="36"/>
                  </a:cubicBezTo>
                  <a:cubicBezTo>
                    <a:pt x="235" y="36"/>
                    <a:pt x="235" y="36"/>
                    <a:pt x="235" y="35"/>
                  </a:cubicBezTo>
                  <a:cubicBezTo>
                    <a:pt x="235" y="35"/>
                    <a:pt x="235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38" y="35"/>
                    <a:pt x="239" y="35"/>
                    <a:pt x="239" y="36"/>
                  </a:cubicBezTo>
                  <a:cubicBezTo>
                    <a:pt x="239" y="36"/>
                    <a:pt x="239" y="36"/>
                    <a:pt x="239" y="37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5" y="56"/>
                    <a:pt x="235" y="55"/>
                    <a:pt x="235" y="55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5" y="42"/>
                    <a:pt x="235" y="42"/>
                    <a:pt x="235" y="42"/>
                  </a:cubicBezTo>
                  <a:close/>
                  <a:moveTo>
                    <a:pt x="251" y="49"/>
                  </a:move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6"/>
                    <a:pt x="247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42" y="36"/>
                    <a:pt x="242" y="36"/>
                    <a:pt x="242" y="35"/>
                  </a:cubicBezTo>
                  <a:cubicBezTo>
                    <a:pt x="242" y="35"/>
                    <a:pt x="243" y="35"/>
                    <a:pt x="243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6"/>
                    <a:pt x="248" y="36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5"/>
                    <a:pt x="254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59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4" y="55"/>
                    <a:pt x="254" y="55"/>
                  </a:cubicBezTo>
                  <a:cubicBezTo>
                    <a:pt x="251" y="49"/>
                    <a:pt x="251" y="49"/>
                    <a:pt x="251" y="49"/>
                  </a:cubicBezTo>
                  <a:close/>
                  <a:moveTo>
                    <a:pt x="14" y="77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0"/>
                    <a:pt x="1" y="90"/>
                    <a:pt x="1" y="89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2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5" y="71"/>
                    <a:pt x="15" y="71"/>
                  </a:cubicBezTo>
                  <a:cubicBezTo>
                    <a:pt x="15" y="71"/>
                    <a:pt x="15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8" y="71"/>
                    <a:pt x="18" y="71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1"/>
                    <a:pt x="18" y="91"/>
                    <a:pt x="18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0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83" name="Freeform 78"/>
            <p:cNvSpPr>
              <a:spLocks noEditPoints="1"/>
            </p:cNvSpPr>
            <p:nvPr/>
          </p:nvSpPr>
          <p:spPr bwMode="auto">
            <a:xfrm>
              <a:off x="6758" y="588"/>
              <a:ext cx="308" cy="50"/>
            </a:xfrm>
            <a:custGeom>
              <a:avLst/>
              <a:gdLst>
                <a:gd name="T0" fmla="*/ 13 w 160"/>
                <a:gd name="T1" fmla="*/ 21 h 26"/>
                <a:gd name="T2" fmla="*/ 5 w 160"/>
                <a:gd name="T3" fmla="*/ 12 h 26"/>
                <a:gd name="T4" fmla="*/ 1 w 160"/>
                <a:gd name="T5" fmla="*/ 21 h 26"/>
                <a:gd name="T6" fmla="*/ 0 w 160"/>
                <a:gd name="T7" fmla="*/ 1 h 26"/>
                <a:gd name="T8" fmla="*/ 5 w 160"/>
                <a:gd name="T9" fmla="*/ 1 h 26"/>
                <a:gd name="T10" fmla="*/ 13 w 160"/>
                <a:gd name="T11" fmla="*/ 1 h 26"/>
                <a:gd name="T12" fmla="*/ 17 w 160"/>
                <a:gd name="T13" fmla="*/ 1 h 26"/>
                <a:gd name="T14" fmla="*/ 27 w 160"/>
                <a:gd name="T15" fmla="*/ 20 h 26"/>
                <a:gd name="T16" fmla="*/ 24 w 160"/>
                <a:gd name="T17" fmla="*/ 21 h 26"/>
                <a:gd name="T18" fmla="*/ 21 w 160"/>
                <a:gd name="T19" fmla="*/ 1 h 26"/>
                <a:gd name="T20" fmla="*/ 26 w 160"/>
                <a:gd name="T21" fmla="*/ 1 h 26"/>
                <a:gd name="T22" fmla="*/ 33 w 160"/>
                <a:gd name="T23" fmla="*/ 2 h 26"/>
                <a:gd name="T24" fmla="*/ 36 w 160"/>
                <a:gd name="T25" fmla="*/ 1 h 26"/>
                <a:gd name="T26" fmla="*/ 39 w 160"/>
                <a:gd name="T27" fmla="*/ 20 h 26"/>
                <a:gd name="T28" fmla="*/ 34 w 160"/>
                <a:gd name="T29" fmla="*/ 20 h 26"/>
                <a:gd name="T30" fmla="*/ 61 w 160"/>
                <a:gd name="T31" fmla="*/ 17 h 26"/>
                <a:gd name="T32" fmla="*/ 62 w 160"/>
                <a:gd name="T33" fmla="*/ 26 h 26"/>
                <a:gd name="T34" fmla="*/ 45 w 160"/>
                <a:gd name="T35" fmla="*/ 21 h 26"/>
                <a:gd name="T36" fmla="*/ 44 w 160"/>
                <a:gd name="T37" fmla="*/ 1 h 26"/>
                <a:gd name="T38" fmla="*/ 48 w 160"/>
                <a:gd name="T39" fmla="*/ 17 h 26"/>
                <a:gd name="T40" fmla="*/ 59 w 160"/>
                <a:gd name="T41" fmla="*/ 1 h 26"/>
                <a:gd name="T42" fmla="*/ 78 w 160"/>
                <a:gd name="T43" fmla="*/ 7 h 26"/>
                <a:gd name="T44" fmla="*/ 70 w 160"/>
                <a:gd name="T45" fmla="*/ 21 h 26"/>
                <a:gd name="T46" fmla="*/ 66 w 160"/>
                <a:gd name="T47" fmla="*/ 21 h 26"/>
                <a:gd name="T48" fmla="*/ 69 w 160"/>
                <a:gd name="T49" fmla="*/ 1 h 26"/>
                <a:gd name="T50" fmla="*/ 70 w 160"/>
                <a:gd name="T51" fmla="*/ 14 h 26"/>
                <a:gd name="T52" fmla="*/ 78 w 160"/>
                <a:gd name="T53" fmla="*/ 1 h 26"/>
                <a:gd name="T54" fmla="*/ 82 w 160"/>
                <a:gd name="T55" fmla="*/ 1 h 26"/>
                <a:gd name="T56" fmla="*/ 79 w 160"/>
                <a:gd name="T57" fmla="*/ 21 h 26"/>
                <a:gd name="T58" fmla="*/ 78 w 160"/>
                <a:gd name="T59" fmla="*/ 7 h 26"/>
                <a:gd name="T60" fmla="*/ 90 w 160"/>
                <a:gd name="T61" fmla="*/ 21 h 26"/>
                <a:gd name="T62" fmla="*/ 85 w 160"/>
                <a:gd name="T63" fmla="*/ 20 h 26"/>
                <a:gd name="T64" fmla="*/ 93 w 160"/>
                <a:gd name="T65" fmla="*/ 1 h 26"/>
                <a:gd name="T66" fmla="*/ 97 w 160"/>
                <a:gd name="T67" fmla="*/ 1 h 26"/>
                <a:gd name="T68" fmla="*/ 104 w 160"/>
                <a:gd name="T69" fmla="*/ 21 h 26"/>
                <a:gd name="T70" fmla="*/ 99 w 160"/>
                <a:gd name="T71" fmla="*/ 21 h 26"/>
                <a:gd name="T72" fmla="*/ 96 w 160"/>
                <a:gd name="T73" fmla="*/ 9 h 26"/>
                <a:gd name="T74" fmla="*/ 92 w 160"/>
                <a:gd name="T75" fmla="*/ 13 h 26"/>
                <a:gd name="T76" fmla="*/ 114 w 160"/>
                <a:gd name="T77" fmla="*/ 20 h 26"/>
                <a:gd name="T78" fmla="*/ 110 w 160"/>
                <a:gd name="T79" fmla="*/ 21 h 26"/>
                <a:gd name="T80" fmla="*/ 104 w 160"/>
                <a:gd name="T81" fmla="*/ 4 h 26"/>
                <a:gd name="T82" fmla="*/ 119 w 160"/>
                <a:gd name="T83" fmla="*/ 1 h 26"/>
                <a:gd name="T84" fmla="*/ 135 w 160"/>
                <a:gd name="T85" fmla="*/ 7 h 26"/>
                <a:gd name="T86" fmla="*/ 127 w 160"/>
                <a:gd name="T87" fmla="*/ 21 h 26"/>
                <a:gd name="T88" fmla="*/ 123 w 160"/>
                <a:gd name="T89" fmla="*/ 21 h 26"/>
                <a:gd name="T90" fmla="*/ 126 w 160"/>
                <a:gd name="T91" fmla="*/ 1 h 26"/>
                <a:gd name="T92" fmla="*/ 127 w 160"/>
                <a:gd name="T93" fmla="*/ 14 h 26"/>
                <a:gd name="T94" fmla="*/ 135 w 160"/>
                <a:gd name="T95" fmla="*/ 1 h 26"/>
                <a:gd name="T96" fmla="*/ 139 w 160"/>
                <a:gd name="T97" fmla="*/ 1 h 26"/>
                <a:gd name="T98" fmla="*/ 136 w 160"/>
                <a:gd name="T99" fmla="*/ 21 h 26"/>
                <a:gd name="T100" fmla="*/ 135 w 160"/>
                <a:gd name="T101" fmla="*/ 7 h 26"/>
                <a:gd name="T102" fmla="*/ 160 w 160"/>
                <a:gd name="T103" fmla="*/ 13 h 26"/>
                <a:gd name="T104" fmla="*/ 156 w 160"/>
                <a:gd name="T105" fmla="*/ 21 h 26"/>
                <a:gd name="T106" fmla="*/ 144 w 160"/>
                <a:gd name="T107" fmla="*/ 19 h 26"/>
                <a:gd name="T108" fmla="*/ 153 w 160"/>
                <a:gd name="T109" fmla="*/ 1 h 26"/>
                <a:gd name="T110" fmla="*/ 159 w 160"/>
                <a:gd name="T111" fmla="*/ 6 h 26"/>
                <a:gd name="T112" fmla="*/ 156 w 160"/>
                <a:gd name="T113" fmla="*/ 15 h 26"/>
                <a:gd name="T114" fmla="*/ 149 w 160"/>
                <a:gd name="T115" fmla="*/ 17 h 26"/>
                <a:gd name="T116" fmla="*/ 155 w 160"/>
                <a:gd name="T117" fmla="*/ 15 h 26"/>
                <a:gd name="T118" fmla="*/ 153 w 160"/>
                <a:gd name="T119" fmla="*/ 8 h 26"/>
                <a:gd name="T120" fmla="*/ 154 w 160"/>
                <a:gd name="T1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26">
                  <a:moveTo>
                    <a:pt x="17" y="20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4" y="7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60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2" y="17"/>
                    <a:pt x="62" y="17"/>
                    <a:pt x="62" y="18"/>
                  </a:cubicBezTo>
                  <a:cubicBezTo>
                    <a:pt x="62" y="18"/>
                    <a:pt x="62" y="18"/>
                    <a:pt x="62" y="19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6"/>
                    <a:pt x="59" y="2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0"/>
                    <a:pt x="43" y="20"/>
                    <a:pt x="43" y="1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78" y="7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0" y="20"/>
                    <a:pt x="70" y="2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0"/>
                    <a:pt x="65" y="20"/>
                    <a:pt x="65" y="19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1"/>
                    <a:pt x="83" y="2"/>
                    <a:pt x="83" y="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1"/>
                    <a:pt x="83" y="21"/>
                    <a:pt x="82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8" y="21"/>
                    <a:pt x="78" y="21"/>
                    <a:pt x="78" y="2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98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21"/>
                    <a:pt x="90" y="21"/>
                    <a:pt x="89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2"/>
                    <a:pt x="92" y="2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3" y="1"/>
                    <a:pt x="93" y="1"/>
                  </a:cubicBezTo>
                  <a:cubicBezTo>
                    <a:pt x="93" y="1"/>
                    <a:pt x="93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8" y="2"/>
                    <a:pt x="98" y="2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3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17"/>
                    <a:pt x="98" y="17"/>
                    <a:pt x="98" y="17"/>
                  </a:cubicBezTo>
                  <a:close/>
                  <a:moveTo>
                    <a:pt x="92" y="13"/>
                  </a:moveTo>
                  <a:cubicBezTo>
                    <a:pt x="97" y="13"/>
                    <a:pt x="97" y="13"/>
                    <a:pt x="97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4"/>
                    <a:pt x="119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3" y="21"/>
                    <a:pt x="113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20" y="1"/>
                    <a:pt x="120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0" y="4"/>
                    <a:pt x="120" y="4"/>
                    <a:pt x="120" y="4"/>
                  </a:cubicBezTo>
                  <a:close/>
                  <a:moveTo>
                    <a:pt x="135" y="7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3" y="1"/>
                    <a:pt x="123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5" y="2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6" y="1"/>
                    <a:pt x="136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1"/>
                    <a:pt x="139" y="1"/>
                  </a:cubicBezTo>
                  <a:cubicBezTo>
                    <a:pt x="140" y="1"/>
                    <a:pt x="140" y="2"/>
                    <a:pt x="140" y="3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39" y="21"/>
                    <a:pt x="139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1"/>
                    <a:pt x="135" y="21"/>
                  </a:cubicBezTo>
                  <a:cubicBezTo>
                    <a:pt x="135" y="21"/>
                    <a:pt x="135" y="21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lose/>
                  <a:moveTo>
                    <a:pt x="157" y="10"/>
                  </a:moveTo>
                  <a:cubicBezTo>
                    <a:pt x="158" y="10"/>
                    <a:pt x="158" y="10"/>
                    <a:pt x="158" y="11"/>
                  </a:cubicBezTo>
                  <a:cubicBezTo>
                    <a:pt x="159" y="11"/>
                    <a:pt x="159" y="11"/>
                    <a:pt x="159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4"/>
                    <a:pt x="160" y="14"/>
                    <a:pt x="160" y="15"/>
                  </a:cubicBezTo>
                  <a:cubicBezTo>
                    <a:pt x="160" y="16"/>
                    <a:pt x="160" y="17"/>
                    <a:pt x="160" y="17"/>
                  </a:cubicBezTo>
                  <a:cubicBezTo>
                    <a:pt x="159" y="18"/>
                    <a:pt x="159" y="19"/>
                    <a:pt x="158" y="19"/>
                  </a:cubicBezTo>
                  <a:cubicBezTo>
                    <a:pt x="157" y="20"/>
                    <a:pt x="157" y="20"/>
                    <a:pt x="156" y="21"/>
                  </a:cubicBezTo>
                  <a:cubicBezTo>
                    <a:pt x="155" y="21"/>
                    <a:pt x="154" y="21"/>
                    <a:pt x="15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5" y="21"/>
                    <a:pt x="144" y="21"/>
                  </a:cubicBezTo>
                  <a:cubicBezTo>
                    <a:pt x="144" y="20"/>
                    <a:pt x="144" y="20"/>
                    <a:pt x="144" y="19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1"/>
                    <a:pt x="144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4" y="1"/>
                    <a:pt x="155" y="1"/>
                    <a:pt x="155" y="1"/>
                  </a:cubicBezTo>
                  <a:cubicBezTo>
                    <a:pt x="156" y="1"/>
                    <a:pt x="157" y="1"/>
                    <a:pt x="157" y="2"/>
                  </a:cubicBezTo>
                  <a:cubicBezTo>
                    <a:pt x="158" y="2"/>
                    <a:pt x="158" y="3"/>
                    <a:pt x="159" y="3"/>
                  </a:cubicBezTo>
                  <a:cubicBezTo>
                    <a:pt x="159" y="4"/>
                    <a:pt x="159" y="5"/>
                    <a:pt x="159" y="6"/>
                  </a:cubicBezTo>
                  <a:cubicBezTo>
                    <a:pt x="159" y="7"/>
                    <a:pt x="159" y="7"/>
                    <a:pt x="159" y="8"/>
                  </a:cubicBezTo>
                  <a:cubicBezTo>
                    <a:pt x="158" y="9"/>
                    <a:pt x="158" y="9"/>
                    <a:pt x="157" y="10"/>
                  </a:cubicBezTo>
                  <a:cubicBezTo>
                    <a:pt x="157" y="10"/>
                    <a:pt x="157" y="10"/>
                    <a:pt x="157" y="10"/>
                  </a:cubicBezTo>
                  <a:close/>
                  <a:moveTo>
                    <a:pt x="156" y="15"/>
                  </a:moveTo>
                  <a:cubicBezTo>
                    <a:pt x="156" y="14"/>
                    <a:pt x="155" y="13"/>
                    <a:pt x="155" y="13"/>
                  </a:cubicBezTo>
                  <a:cubicBezTo>
                    <a:pt x="154" y="12"/>
                    <a:pt x="154" y="12"/>
                    <a:pt x="153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7"/>
                    <a:pt x="154" y="17"/>
                  </a:cubicBezTo>
                  <a:cubicBezTo>
                    <a:pt x="154" y="17"/>
                    <a:pt x="155" y="17"/>
                    <a:pt x="155" y="16"/>
                  </a:cubicBezTo>
                  <a:cubicBezTo>
                    <a:pt x="155" y="16"/>
                    <a:pt x="155" y="16"/>
                    <a:pt x="155" y="15"/>
                  </a:cubicBezTo>
                  <a:cubicBezTo>
                    <a:pt x="156" y="15"/>
                    <a:pt x="156" y="15"/>
                    <a:pt x="156" y="15"/>
                  </a:cubicBezTo>
                  <a:close/>
                  <a:moveTo>
                    <a:pt x="149" y="8"/>
                  </a:moveTo>
                  <a:cubicBezTo>
                    <a:pt x="152" y="8"/>
                    <a:pt x="152" y="8"/>
                    <a:pt x="152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5" y="6"/>
                    <a:pt x="154" y="5"/>
                    <a:pt x="154" y="5"/>
                  </a:cubicBezTo>
                  <a:cubicBezTo>
                    <a:pt x="154" y="5"/>
                    <a:pt x="153" y="4"/>
                    <a:pt x="153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8"/>
                    <a:pt x="149" y="8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" y="2847060"/>
            <a:ext cx="7120935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66" y="4429134"/>
            <a:ext cx="7120935" cy="1314450"/>
          </a:xfrm>
        </p:spPr>
        <p:txBody>
          <a:bodyPr/>
          <a:lstStyle>
            <a:lvl1pPr marL="0" indent="0" algn="l">
              <a:buNone/>
              <a:defRPr sz="1350" b="0" i="0">
                <a:solidFill>
                  <a:schemeClr val="bg1">
                    <a:lumMod val="65000"/>
                  </a:schemeClr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06375" y="6416675"/>
            <a:ext cx="4540250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65000"/>
                  </a:schemeClr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8588" y="487363"/>
            <a:ext cx="12604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288925" y="6416675"/>
            <a:ext cx="3333750" cy="0"/>
            <a:chOff x="658813" y="800103"/>
            <a:chExt cx="3334254" cy="8"/>
          </a:xfrm>
        </p:grpSpPr>
        <p:cxnSp>
          <p:nvCxnSpPr>
            <p:cNvPr id="6" name="Прямая соединительная линия 17"/>
            <p:cNvCxnSpPr/>
            <p:nvPr/>
          </p:nvCxnSpPr>
          <p:spPr>
            <a:xfrm flipV="1">
              <a:off x="288673" y="6416675"/>
              <a:ext cx="3334254" cy="0"/>
            </a:xfrm>
            <a:prstGeom prst="line">
              <a:avLst/>
            </a:prstGeom>
            <a:ln>
              <a:solidFill>
                <a:srgbClr val="FFFFFF">
                  <a:alpha val="29804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8"/>
            <p:cNvCxnSpPr/>
            <p:nvPr/>
          </p:nvCxnSpPr>
          <p:spPr>
            <a:xfrm>
              <a:off x="288876" y="6416675"/>
              <a:ext cx="647798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3"/>
          <p:cNvGrpSpPr>
            <a:grpSpLocks/>
          </p:cNvGrpSpPr>
          <p:nvPr/>
        </p:nvGrpSpPr>
        <p:grpSpPr bwMode="auto">
          <a:xfrm>
            <a:off x="276225" y="415925"/>
            <a:ext cx="2984500" cy="862013"/>
            <a:chOff x="276416" y="416049"/>
            <a:chExt cx="2984500" cy="861948"/>
          </a:xfrm>
        </p:grpSpPr>
        <p:pic>
          <p:nvPicPr>
            <p:cNvPr id="9" name="Изображение 23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416" y="416049"/>
              <a:ext cx="2984500" cy="498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Изображение 15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648" y="1169195"/>
              <a:ext cx="1320809" cy="10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9"/>
            <p:cNvCxnSpPr/>
            <p:nvPr userDrawn="1"/>
          </p:nvCxnSpPr>
          <p:spPr>
            <a:xfrm>
              <a:off x="287529" y="1065288"/>
              <a:ext cx="35560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9"/>
            <p:cNvCxnSpPr/>
            <p:nvPr userDrawn="1"/>
          </p:nvCxnSpPr>
          <p:spPr>
            <a:xfrm>
              <a:off x="639954" y="1065288"/>
              <a:ext cx="460375" cy="0"/>
            </a:xfrm>
            <a:prstGeom prst="line">
              <a:avLst/>
            </a:prstGeom>
            <a:ln w="9525">
              <a:solidFill>
                <a:srgbClr val="FFFFFF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603" y="2487585"/>
            <a:ext cx="7120935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603" y="4069658"/>
            <a:ext cx="7120935" cy="131445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050" b="0" i="0">
                <a:solidFill>
                  <a:schemeClr val="bg2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06375" y="6416675"/>
            <a:ext cx="4540250" cy="365125"/>
          </a:xfrm>
        </p:spPr>
        <p:txBody>
          <a:bodyPr/>
          <a:lstStyle>
            <a:lvl1pPr algn="l">
              <a:defRPr b="0" i="0">
                <a:solidFill>
                  <a:schemeClr val="bg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8588" y="487363"/>
            <a:ext cx="12604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276225" y="415925"/>
            <a:ext cx="2984500" cy="862013"/>
            <a:chOff x="276225" y="415925"/>
            <a:chExt cx="2984500" cy="862013"/>
          </a:xfrm>
        </p:grpSpPr>
        <p:cxnSp>
          <p:nvCxnSpPr>
            <p:cNvPr id="6" name="Прямая соединительная линия 14"/>
            <p:cNvCxnSpPr/>
            <p:nvPr userDrawn="1"/>
          </p:nvCxnSpPr>
          <p:spPr>
            <a:xfrm>
              <a:off x="287338" y="1065213"/>
              <a:ext cx="355600" cy="0"/>
            </a:xfrm>
            <a:prstGeom prst="line">
              <a:avLst/>
            </a:prstGeom>
            <a:ln w="9525">
              <a:solidFill>
                <a:srgbClr val="F759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20"/>
            <p:cNvCxnSpPr/>
            <p:nvPr userDrawn="1"/>
          </p:nvCxnSpPr>
          <p:spPr>
            <a:xfrm>
              <a:off x="639763" y="1065213"/>
              <a:ext cx="461962" cy="0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"/>
            <p:cNvGrpSpPr>
              <a:grpSpLocks noChangeAspect="1"/>
            </p:cNvGrpSpPr>
            <p:nvPr userDrawn="1"/>
          </p:nvGrpSpPr>
          <p:grpSpPr bwMode="auto">
            <a:xfrm>
              <a:off x="276225" y="415925"/>
              <a:ext cx="2984500" cy="498475"/>
              <a:chOff x="174" y="262"/>
              <a:chExt cx="1880" cy="314"/>
            </a:xfrm>
            <a:solidFill>
              <a:srgbClr val="F75931"/>
            </a:solidFill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86" y="262"/>
                <a:ext cx="75" cy="109"/>
              </a:xfrm>
              <a:custGeom>
                <a:avLst/>
                <a:gdLst>
                  <a:gd name="T0" fmla="*/ 42 w 51"/>
                  <a:gd name="T1" fmla="*/ 4 h 74"/>
                  <a:gd name="T2" fmla="*/ 47 w 51"/>
                  <a:gd name="T3" fmla="*/ 0 h 74"/>
                  <a:gd name="T4" fmla="*/ 51 w 51"/>
                  <a:gd name="T5" fmla="*/ 4 h 74"/>
                  <a:gd name="T6" fmla="*/ 51 w 51"/>
                  <a:gd name="T7" fmla="*/ 70 h 74"/>
                  <a:gd name="T8" fmla="*/ 47 w 51"/>
                  <a:gd name="T9" fmla="*/ 74 h 74"/>
                  <a:gd name="T10" fmla="*/ 42 w 51"/>
                  <a:gd name="T11" fmla="*/ 70 h 74"/>
                  <a:gd name="T12" fmla="*/ 42 w 51"/>
                  <a:gd name="T13" fmla="*/ 42 h 74"/>
                  <a:gd name="T14" fmla="*/ 9 w 51"/>
                  <a:gd name="T15" fmla="*/ 42 h 74"/>
                  <a:gd name="T16" fmla="*/ 9 w 51"/>
                  <a:gd name="T17" fmla="*/ 70 h 74"/>
                  <a:gd name="T18" fmla="*/ 4 w 51"/>
                  <a:gd name="T19" fmla="*/ 74 h 74"/>
                  <a:gd name="T20" fmla="*/ 0 w 51"/>
                  <a:gd name="T21" fmla="*/ 70 h 74"/>
                  <a:gd name="T22" fmla="*/ 0 w 51"/>
                  <a:gd name="T23" fmla="*/ 4 h 74"/>
                  <a:gd name="T24" fmla="*/ 4 w 51"/>
                  <a:gd name="T25" fmla="*/ 0 h 74"/>
                  <a:gd name="T26" fmla="*/ 9 w 51"/>
                  <a:gd name="T27" fmla="*/ 4 h 74"/>
                  <a:gd name="T28" fmla="*/ 9 w 51"/>
                  <a:gd name="T29" fmla="*/ 34 h 74"/>
                  <a:gd name="T30" fmla="*/ 42 w 51"/>
                  <a:gd name="T31" fmla="*/ 34 h 74"/>
                  <a:gd name="T32" fmla="*/ 42 w 51"/>
                  <a:gd name="T33" fmla="*/ 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4">
                    <a:moveTo>
                      <a:pt x="42" y="4"/>
                    </a:moveTo>
                    <a:cubicBezTo>
                      <a:pt x="42" y="2"/>
                      <a:pt x="44" y="0"/>
                      <a:pt x="47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2"/>
                      <a:pt x="49" y="74"/>
                      <a:pt x="47" y="74"/>
                    </a:cubicBezTo>
                    <a:cubicBezTo>
                      <a:pt x="44" y="74"/>
                      <a:pt x="42" y="72"/>
                      <a:pt x="42" y="7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2"/>
                      <a:pt x="7" y="74"/>
                      <a:pt x="4" y="74"/>
                    </a:cubicBezTo>
                    <a:cubicBezTo>
                      <a:pt x="2" y="74"/>
                      <a:pt x="0" y="72"/>
                      <a:pt x="0" y="7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280" y="294"/>
                <a:ext cx="63" cy="77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29 w 43"/>
                  <a:gd name="T15" fmla="*/ 22 h 52"/>
                  <a:gd name="T16" fmla="*/ 29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1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29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29 w 43"/>
                  <a:gd name="T51" fmla="*/ 35 h 52"/>
                  <a:gd name="T52" fmla="*/ 29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6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7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2"/>
                      <a:pt x="28" y="8"/>
                      <a:pt x="19" y="8"/>
                    </a:cubicBezTo>
                    <a:cubicBezTo>
                      <a:pt x="14" y="8"/>
                      <a:pt x="11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1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2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29" y="42"/>
                      <a:pt x="29" y="35"/>
                    </a:cubicBezTo>
                    <a:lnTo>
                      <a:pt x="29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359" y="296"/>
                <a:ext cx="70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2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442" y="296"/>
                <a:ext cx="59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9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6" name="Freeform 9"/>
              <p:cNvSpPr>
                <a:spLocks noEditPoints="1"/>
              </p:cNvSpPr>
              <p:nvPr/>
            </p:nvSpPr>
            <p:spPr bwMode="auto">
              <a:xfrm>
                <a:off x="520" y="294"/>
                <a:ext cx="60" cy="77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599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4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4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8" name="Freeform 11"/>
              <p:cNvSpPr>
                <a:spLocks noEditPoints="1"/>
              </p:cNvSpPr>
              <p:nvPr/>
            </p:nvSpPr>
            <p:spPr bwMode="auto">
              <a:xfrm>
                <a:off x="671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743" y="296"/>
                <a:ext cx="65" cy="77"/>
              </a:xfrm>
              <a:custGeom>
                <a:avLst/>
                <a:gdLst>
                  <a:gd name="T0" fmla="*/ 40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40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2 w 44"/>
                  <a:gd name="T17" fmla="*/ 45 h 52"/>
                  <a:gd name="T18" fmla="*/ 5 w 44"/>
                  <a:gd name="T19" fmla="*/ 51 h 52"/>
                  <a:gd name="T20" fmla="*/ 0 w 44"/>
                  <a:gd name="T21" fmla="*/ 47 h 52"/>
                  <a:gd name="T22" fmla="*/ 5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2 w 44"/>
                  <a:gd name="T29" fmla="*/ 0 h 52"/>
                  <a:gd name="T30" fmla="*/ 40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40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40" y="52"/>
                    </a:cubicBezTo>
                    <a:cubicBezTo>
                      <a:pt x="37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15" y="38"/>
                      <a:pt x="12" y="45"/>
                    </a:cubicBezTo>
                    <a:cubicBezTo>
                      <a:pt x="9" y="50"/>
                      <a:pt x="7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5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2" y="0"/>
                    </a:cubicBezTo>
                    <a:lnTo>
                      <a:pt x="4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830" y="296"/>
                <a:ext cx="52" cy="75"/>
              </a:xfrm>
              <a:custGeom>
                <a:avLst/>
                <a:gdLst>
                  <a:gd name="T0" fmla="*/ 0 w 36"/>
                  <a:gd name="T1" fmla="*/ 4 h 51"/>
                  <a:gd name="T2" fmla="*/ 4 w 36"/>
                  <a:gd name="T3" fmla="*/ 0 h 51"/>
                  <a:gd name="T4" fmla="*/ 9 w 36"/>
                  <a:gd name="T5" fmla="*/ 4 h 51"/>
                  <a:gd name="T6" fmla="*/ 9 w 36"/>
                  <a:gd name="T7" fmla="*/ 20 h 51"/>
                  <a:gd name="T8" fmla="*/ 18 w 36"/>
                  <a:gd name="T9" fmla="*/ 20 h 51"/>
                  <a:gd name="T10" fmla="*/ 36 w 36"/>
                  <a:gd name="T11" fmla="*/ 34 h 51"/>
                  <a:gd name="T12" fmla="*/ 36 w 36"/>
                  <a:gd name="T13" fmla="*/ 37 h 51"/>
                  <a:gd name="T14" fmla="*/ 20 w 36"/>
                  <a:gd name="T15" fmla="*/ 51 h 51"/>
                  <a:gd name="T16" fmla="*/ 4 w 36"/>
                  <a:gd name="T17" fmla="*/ 51 h 51"/>
                  <a:gd name="T18" fmla="*/ 0 w 36"/>
                  <a:gd name="T19" fmla="*/ 46 h 51"/>
                  <a:gd name="T20" fmla="*/ 0 w 36"/>
                  <a:gd name="T21" fmla="*/ 4 h 51"/>
                  <a:gd name="T22" fmla="*/ 9 w 36"/>
                  <a:gd name="T23" fmla="*/ 43 h 51"/>
                  <a:gd name="T24" fmla="*/ 19 w 36"/>
                  <a:gd name="T25" fmla="*/ 43 h 51"/>
                  <a:gd name="T26" fmla="*/ 27 w 36"/>
                  <a:gd name="T27" fmla="*/ 36 h 51"/>
                  <a:gd name="T28" fmla="*/ 27 w 36"/>
                  <a:gd name="T29" fmla="*/ 34 h 51"/>
                  <a:gd name="T30" fmla="*/ 18 w 36"/>
                  <a:gd name="T31" fmla="*/ 28 h 51"/>
                  <a:gd name="T32" fmla="*/ 9 w 36"/>
                  <a:gd name="T33" fmla="*/ 28 h 51"/>
                  <a:gd name="T34" fmla="*/ 9 w 36"/>
                  <a:gd name="T3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1">
                    <a:moveTo>
                      <a:pt x="0" y="4"/>
                    </a:move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30" y="20"/>
                      <a:pt x="36" y="26"/>
                      <a:pt x="36" y="34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1" y="51"/>
                      <a:pt x="20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6"/>
                    </a:cubicBezTo>
                    <a:lnTo>
                      <a:pt x="0" y="4"/>
                    </a:lnTo>
                    <a:close/>
                    <a:moveTo>
                      <a:pt x="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26" y="43"/>
                      <a:pt x="27" y="40"/>
                      <a:pt x="27" y="36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0"/>
                      <a:pt x="24" y="28"/>
                      <a:pt x="18" y="28"/>
                    </a:cubicBezTo>
                    <a:cubicBezTo>
                      <a:pt x="9" y="28"/>
                      <a:pt x="9" y="28"/>
                      <a:pt x="9" y="28"/>
                    </a:cubicBezTo>
                    <a:lnTo>
                      <a:pt x="9" y="4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901" y="294"/>
                <a:ext cx="56" cy="77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973" y="294"/>
                <a:ext cx="63" cy="77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1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3" name="Freeform 16"/>
              <p:cNvSpPr>
                <a:spLocks noEditPoints="1"/>
              </p:cNvSpPr>
              <p:nvPr/>
            </p:nvSpPr>
            <p:spPr bwMode="auto">
              <a:xfrm>
                <a:off x="1050" y="296"/>
                <a:ext cx="52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7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0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>
                <a:off x="174" y="477"/>
                <a:ext cx="59" cy="77"/>
              </a:xfrm>
              <a:custGeom>
                <a:avLst/>
                <a:gdLst>
                  <a:gd name="T0" fmla="*/ 37 w 40"/>
                  <a:gd name="T1" fmla="*/ 0 h 52"/>
                  <a:gd name="T2" fmla="*/ 40 w 40"/>
                  <a:gd name="T3" fmla="*/ 4 h 52"/>
                  <a:gd name="T4" fmla="*/ 37 w 40"/>
                  <a:gd name="T5" fmla="*/ 7 h 52"/>
                  <a:gd name="T6" fmla="*/ 25 w 40"/>
                  <a:gd name="T7" fmla="*/ 7 h 52"/>
                  <a:gd name="T8" fmla="*/ 25 w 40"/>
                  <a:gd name="T9" fmla="*/ 47 h 52"/>
                  <a:gd name="T10" fmla="*/ 20 w 40"/>
                  <a:gd name="T11" fmla="*/ 52 h 52"/>
                  <a:gd name="T12" fmla="*/ 16 w 40"/>
                  <a:gd name="T13" fmla="*/ 47 h 52"/>
                  <a:gd name="T14" fmla="*/ 16 w 40"/>
                  <a:gd name="T15" fmla="*/ 7 h 52"/>
                  <a:gd name="T16" fmla="*/ 4 w 40"/>
                  <a:gd name="T17" fmla="*/ 7 h 52"/>
                  <a:gd name="T18" fmla="*/ 0 w 40"/>
                  <a:gd name="T19" fmla="*/ 4 h 52"/>
                  <a:gd name="T20" fmla="*/ 4 w 40"/>
                  <a:gd name="T21" fmla="*/ 0 h 52"/>
                  <a:gd name="T22" fmla="*/ 37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7" y="0"/>
                    </a:moveTo>
                    <a:cubicBezTo>
                      <a:pt x="39" y="0"/>
                      <a:pt x="40" y="2"/>
                      <a:pt x="40" y="4"/>
                    </a:cubicBezTo>
                    <a:cubicBezTo>
                      <a:pt x="40" y="6"/>
                      <a:pt x="39" y="7"/>
                      <a:pt x="37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50"/>
                      <a:pt x="22" y="52"/>
                      <a:pt x="20" y="52"/>
                    </a:cubicBezTo>
                    <a:cubicBezTo>
                      <a:pt x="18" y="52"/>
                      <a:pt x="16" y="50"/>
                      <a:pt x="16" y="4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243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1 w 39"/>
                  <a:gd name="T29" fmla="*/ 20 h 52"/>
                  <a:gd name="T30" fmla="*/ 20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1 w 39"/>
                  <a:gd name="T37" fmla="*/ 22 h 52"/>
                  <a:gd name="T38" fmla="*/ 31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1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1" y="20"/>
                    </a:moveTo>
                    <a:cubicBezTo>
                      <a:pt x="31" y="12"/>
                      <a:pt x="28" y="7"/>
                      <a:pt x="20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1" y="22"/>
                      <a:pt x="31" y="22"/>
                      <a:pt x="31" y="22"/>
                    </a:cubicBez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310" y="476"/>
                <a:ext cx="59" cy="76"/>
              </a:xfrm>
              <a:custGeom>
                <a:avLst/>
                <a:gdLst>
                  <a:gd name="T0" fmla="*/ 35 w 40"/>
                  <a:gd name="T1" fmla="*/ 52 h 52"/>
                  <a:gd name="T2" fmla="*/ 32 w 40"/>
                  <a:gd name="T3" fmla="*/ 50 h 52"/>
                  <a:gd name="T4" fmla="*/ 20 w 40"/>
                  <a:gd name="T5" fmla="*/ 32 h 52"/>
                  <a:gd name="T6" fmla="*/ 8 w 40"/>
                  <a:gd name="T7" fmla="*/ 50 h 52"/>
                  <a:gd name="T8" fmla="*/ 5 w 40"/>
                  <a:gd name="T9" fmla="*/ 52 h 52"/>
                  <a:gd name="T10" fmla="*/ 0 w 40"/>
                  <a:gd name="T11" fmla="*/ 48 h 52"/>
                  <a:gd name="T12" fmla="*/ 1 w 40"/>
                  <a:gd name="T13" fmla="*/ 46 h 52"/>
                  <a:gd name="T14" fmla="*/ 15 w 40"/>
                  <a:gd name="T15" fmla="*/ 26 h 52"/>
                  <a:gd name="T16" fmla="*/ 2 w 40"/>
                  <a:gd name="T17" fmla="*/ 7 h 52"/>
                  <a:gd name="T18" fmla="*/ 2 w 40"/>
                  <a:gd name="T19" fmla="*/ 5 h 52"/>
                  <a:gd name="T20" fmla="*/ 6 w 40"/>
                  <a:gd name="T21" fmla="*/ 0 h 52"/>
                  <a:gd name="T22" fmla="*/ 10 w 40"/>
                  <a:gd name="T23" fmla="*/ 3 h 52"/>
                  <a:gd name="T24" fmla="*/ 20 w 40"/>
                  <a:gd name="T25" fmla="*/ 19 h 52"/>
                  <a:gd name="T26" fmla="*/ 31 w 40"/>
                  <a:gd name="T27" fmla="*/ 3 h 52"/>
                  <a:gd name="T28" fmla="*/ 34 w 40"/>
                  <a:gd name="T29" fmla="*/ 0 h 52"/>
                  <a:gd name="T30" fmla="*/ 39 w 40"/>
                  <a:gd name="T31" fmla="*/ 4 h 52"/>
                  <a:gd name="T32" fmla="*/ 38 w 40"/>
                  <a:gd name="T33" fmla="*/ 6 h 52"/>
                  <a:gd name="T34" fmla="*/ 26 w 40"/>
                  <a:gd name="T35" fmla="*/ 25 h 52"/>
                  <a:gd name="T36" fmla="*/ 40 w 40"/>
                  <a:gd name="T37" fmla="*/ 46 h 52"/>
                  <a:gd name="T38" fmla="*/ 40 w 40"/>
                  <a:gd name="T39" fmla="*/ 48 h 52"/>
                  <a:gd name="T40" fmla="*/ 35 w 40"/>
                  <a:gd name="T4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2">
                    <a:moveTo>
                      <a:pt x="35" y="52"/>
                    </a:moveTo>
                    <a:cubicBezTo>
                      <a:pt x="34" y="52"/>
                      <a:pt x="32" y="52"/>
                      <a:pt x="32" y="50"/>
                    </a:cubicBezTo>
                    <a:cubicBezTo>
                      <a:pt x="28" y="44"/>
                      <a:pt x="25" y="39"/>
                      <a:pt x="20" y="32"/>
                    </a:cubicBezTo>
                    <a:cubicBezTo>
                      <a:pt x="16" y="38"/>
                      <a:pt x="11" y="44"/>
                      <a:pt x="8" y="50"/>
                    </a:cubicBezTo>
                    <a:cubicBezTo>
                      <a:pt x="7" y="52"/>
                      <a:pt x="6" y="52"/>
                      <a:pt x="5" y="52"/>
                    </a:cubicBezTo>
                    <a:cubicBezTo>
                      <a:pt x="2" y="52"/>
                      <a:pt x="0" y="51"/>
                      <a:pt x="0" y="48"/>
                    </a:cubicBezTo>
                    <a:cubicBezTo>
                      <a:pt x="0" y="48"/>
                      <a:pt x="0" y="47"/>
                      <a:pt x="1" y="46"/>
                    </a:cubicBezTo>
                    <a:cubicBezTo>
                      <a:pt x="5" y="39"/>
                      <a:pt x="10" y="32"/>
                      <a:pt x="15" y="26"/>
                    </a:cubicBezTo>
                    <a:cubicBezTo>
                      <a:pt x="10" y="20"/>
                      <a:pt x="6" y="13"/>
                      <a:pt x="2" y="7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3" y="8"/>
                      <a:pt x="16" y="14"/>
                      <a:pt x="20" y="19"/>
                    </a:cubicBezTo>
                    <a:cubicBezTo>
                      <a:pt x="24" y="13"/>
                      <a:pt x="28" y="8"/>
                      <a:pt x="31" y="3"/>
                    </a:cubicBezTo>
                    <a:cubicBezTo>
                      <a:pt x="31" y="1"/>
                      <a:pt x="33" y="0"/>
                      <a:pt x="34" y="0"/>
                    </a:cubicBezTo>
                    <a:cubicBezTo>
                      <a:pt x="36" y="0"/>
                      <a:pt x="39" y="2"/>
                      <a:pt x="39" y="4"/>
                    </a:cubicBezTo>
                    <a:cubicBezTo>
                      <a:pt x="39" y="5"/>
                      <a:pt x="38" y="6"/>
                      <a:pt x="38" y="6"/>
                    </a:cubicBezTo>
                    <a:cubicBezTo>
                      <a:pt x="35" y="13"/>
                      <a:pt x="30" y="19"/>
                      <a:pt x="26" y="25"/>
                    </a:cubicBezTo>
                    <a:cubicBezTo>
                      <a:pt x="31" y="33"/>
                      <a:pt x="36" y="39"/>
                      <a:pt x="40" y="46"/>
                    </a:cubicBezTo>
                    <a:cubicBezTo>
                      <a:pt x="40" y="47"/>
                      <a:pt x="40" y="47"/>
                      <a:pt x="40" y="48"/>
                    </a:cubicBezTo>
                    <a:cubicBezTo>
                      <a:pt x="40" y="50"/>
                      <a:pt x="38" y="52"/>
                      <a:pt x="35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>
                <a:off x="384" y="476"/>
                <a:ext cx="54" cy="76"/>
              </a:xfrm>
              <a:custGeom>
                <a:avLst/>
                <a:gdLst>
                  <a:gd name="T0" fmla="*/ 37 w 37"/>
                  <a:gd name="T1" fmla="*/ 48 h 52"/>
                  <a:gd name="T2" fmla="*/ 33 w 37"/>
                  <a:gd name="T3" fmla="*/ 52 h 52"/>
                  <a:gd name="T4" fmla="*/ 28 w 37"/>
                  <a:gd name="T5" fmla="*/ 48 h 52"/>
                  <a:gd name="T6" fmla="*/ 28 w 37"/>
                  <a:gd name="T7" fmla="*/ 29 h 52"/>
                  <a:gd name="T8" fmla="*/ 8 w 37"/>
                  <a:gd name="T9" fmla="*/ 29 h 52"/>
                  <a:gd name="T10" fmla="*/ 8 w 37"/>
                  <a:gd name="T11" fmla="*/ 48 h 52"/>
                  <a:gd name="T12" fmla="*/ 4 w 37"/>
                  <a:gd name="T13" fmla="*/ 52 h 52"/>
                  <a:gd name="T14" fmla="*/ 0 w 37"/>
                  <a:gd name="T15" fmla="*/ 48 h 52"/>
                  <a:gd name="T16" fmla="*/ 0 w 37"/>
                  <a:gd name="T17" fmla="*/ 5 h 52"/>
                  <a:gd name="T18" fmla="*/ 4 w 37"/>
                  <a:gd name="T19" fmla="*/ 0 h 52"/>
                  <a:gd name="T20" fmla="*/ 8 w 37"/>
                  <a:gd name="T21" fmla="*/ 5 h 52"/>
                  <a:gd name="T22" fmla="*/ 8 w 37"/>
                  <a:gd name="T23" fmla="*/ 21 h 52"/>
                  <a:gd name="T24" fmla="*/ 28 w 37"/>
                  <a:gd name="T25" fmla="*/ 21 h 52"/>
                  <a:gd name="T26" fmla="*/ 28 w 37"/>
                  <a:gd name="T27" fmla="*/ 5 h 52"/>
                  <a:gd name="T28" fmla="*/ 33 w 37"/>
                  <a:gd name="T29" fmla="*/ 0 h 52"/>
                  <a:gd name="T30" fmla="*/ 37 w 37"/>
                  <a:gd name="T31" fmla="*/ 5 h 52"/>
                  <a:gd name="T32" fmla="*/ 37 w 37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2">
                    <a:moveTo>
                      <a:pt x="37" y="48"/>
                    </a:moveTo>
                    <a:cubicBezTo>
                      <a:pt x="37" y="50"/>
                      <a:pt x="35" y="52"/>
                      <a:pt x="33" y="52"/>
                    </a:cubicBezTo>
                    <a:cubicBezTo>
                      <a:pt x="30" y="52"/>
                      <a:pt x="28" y="50"/>
                      <a:pt x="28" y="4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7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8" y="2"/>
                      <a:pt x="8" y="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30" y="0"/>
                      <a:pt x="33" y="0"/>
                    </a:cubicBezTo>
                    <a:cubicBezTo>
                      <a:pt x="35" y="0"/>
                      <a:pt x="37" y="2"/>
                      <a:pt x="37" y="5"/>
                    </a:cubicBezTo>
                    <a:lnTo>
                      <a:pt x="37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8" name="Freeform 21"/>
              <p:cNvSpPr>
                <a:spLocks noEditPoints="1"/>
              </p:cNvSpPr>
              <p:nvPr/>
            </p:nvSpPr>
            <p:spPr bwMode="auto">
              <a:xfrm>
                <a:off x="457" y="476"/>
                <a:ext cx="60" cy="76"/>
              </a:xfrm>
              <a:custGeom>
                <a:avLst/>
                <a:gdLst>
                  <a:gd name="T0" fmla="*/ 21 w 41"/>
                  <a:gd name="T1" fmla="*/ 52 h 52"/>
                  <a:gd name="T2" fmla="*/ 0 w 41"/>
                  <a:gd name="T3" fmla="*/ 31 h 52"/>
                  <a:gd name="T4" fmla="*/ 0 w 41"/>
                  <a:gd name="T5" fmla="*/ 21 h 52"/>
                  <a:gd name="T6" fmla="*/ 21 w 41"/>
                  <a:gd name="T7" fmla="*/ 0 h 52"/>
                  <a:gd name="T8" fmla="*/ 41 w 41"/>
                  <a:gd name="T9" fmla="*/ 21 h 52"/>
                  <a:gd name="T10" fmla="*/ 41 w 41"/>
                  <a:gd name="T11" fmla="*/ 31 h 52"/>
                  <a:gd name="T12" fmla="*/ 21 w 41"/>
                  <a:gd name="T13" fmla="*/ 52 h 52"/>
                  <a:gd name="T14" fmla="*/ 32 w 41"/>
                  <a:gd name="T15" fmla="*/ 21 h 52"/>
                  <a:gd name="T16" fmla="*/ 21 w 41"/>
                  <a:gd name="T17" fmla="*/ 8 h 52"/>
                  <a:gd name="T18" fmla="*/ 9 w 41"/>
                  <a:gd name="T19" fmla="*/ 21 h 52"/>
                  <a:gd name="T20" fmla="*/ 9 w 41"/>
                  <a:gd name="T21" fmla="*/ 31 h 52"/>
                  <a:gd name="T22" fmla="*/ 21 w 41"/>
                  <a:gd name="T23" fmla="*/ 44 h 52"/>
                  <a:gd name="T24" fmla="*/ 32 w 41"/>
                  <a:gd name="T25" fmla="*/ 31 h 52"/>
                  <a:gd name="T26" fmla="*/ 32 w 41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52">
                    <a:moveTo>
                      <a:pt x="21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43"/>
                      <a:pt x="35" y="52"/>
                      <a:pt x="21" y="52"/>
                    </a:cubicBezTo>
                    <a:close/>
                    <a:moveTo>
                      <a:pt x="32" y="21"/>
                    </a:moveTo>
                    <a:cubicBezTo>
                      <a:pt x="32" y="13"/>
                      <a:pt x="29" y="8"/>
                      <a:pt x="21" y="8"/>
                    </a:cubicBezTo>
                    <a:cubicBezTo>
                      <a:pt x="13" y="8"/>
                      <a:pt x="9" y="13"/>
                      <a:pt x="9" y="2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9"/>
                      <a:pt x="13" y="44"/>
                      <a:pt x="21" y="44"/>
                    </a:cubicBezTo>
                    <a:cubicBezTo>
                      <a:pt x="29" y="44"/>
                      <a:pt x="32" y="39"/>
                      <a:pt x="32" y="31"/>
                    </a:cubicBezTo>
                    <a:lnTo>
                      <a:pt x="32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49" name="Freeform 22"/>
              <p:cNvSpPr>
                <a:spLocks/>
              </p:cNvSpPr>
              <p:nvPr/>
            </p:nvSpPr>
            <p:spPr bwMode="auto">
              <a:xfrm>
                <a:off x="464" y="468"/>
                <a:ext cx="46" cy="90"/>
              </a:xfrm>
              <a:custGeom>
                <a:avLst/>
                <a:gdLst>
                  <a:gd name="T0" fmla="*/ 3 w 31"/>
                  <a:gd name="T1" fmla="*/ 61 h 61"/>
                  <a:gd name="T2" fmla="*/ 2 w 31"/>
                  <a:gd name="T3" fmla="*/ 60 h 61"/>
                  <a:gd name="T4" fmla="*/ 1 w 31"/>
                  <a:gd name="T5" fmla="*/ 57 h 61"/>
                  <a:gd name="T6" fmla="*/ 25 w 31"/>
                  <a:gd name="T7" fmla="*/ 2 h 61"/>
                  <a:gd name="T8" fmla="*/ 29 w 31"/>
                  <a:gd name="T9" fmla="*/ 1 h 61"/>
                  <a:gd name="T10" fmla="*/ 30 w 31"/>
                  <a:gd name="T11" fmla="*/ 4 h 61"/>
                  <a:gd name="T12" fmla="*/ 6 w 31"/>
                  <a:gd name="T13" fmla="*/ 59 h 61"/>
                  <a:gd name="T14" fmla="*/ 3 w 31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61">
                    <a:moveTo>
                      <a:pt x="3" y="61"/>
                    </a:moveTo>
                    <a:cubicBezTo>
                      <a:pt x="3" y="61"/>
                      <a:pt x="2" y="61"/>
                      <a:pt x="2" y="60"/>
                    </a:cubicBezTo>
                    <a:cubicBezTo>
                      <a:pt x="1" y="60"/>
                      <a:pt x="0" y="58"/>
                      <a:pt x="1" y="57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7" y="0"/>
                      <a:pt x="29" y="1"/>
                    </a:cubicBezTo>
                    <a:cubicBezTo>
                      <a:pt x="30" y="1"/>
                      <a:pt x="31" y="3"/>
                      <a:pt x="30" y="4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5" y="60"/>
                      <a:pt x="4" y="61"/>
                      <a:pt x="3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0" name="Freeform 23"/>
              <p:cNvSpPr>
                <a:spLocks/>
              </p:cNvSpPr>
              <p:nvPr/>
            </p:nvSpPr>
            <p:spPr bwMode="auto">
              <a:xfrm>
                <a:off x="529" y="477"/>
                <a:ext cx="64" cy="77"/>
              </a:xfrm>
              <a:custGeom>
                <a:avLst/>
                <a:gdLst>
                  <a:gd name="T0" fmla="*/ 39 w 44"/>
                  <a:gd name="T1" fmla="*/ 0 h 52"/>
                  <a:gd name="T2" fmla="*/ 44 w 44"/>
                  <a:gd name="T3" fmla="*/ 4 h 52"/>
                  <a:gd name="T4" fmla="*/ 44 w 44"/>
                  <a:gd name="T5" fmla="*/ 47 h 52"/>
                  <a:gd name="T6" fmla="*/ 39 w 44"/>
                  <a:gd name="T7" fmla="*/ 52 h 52"/>
                  <a:gd name="T8" fmla="*/ 35 w 44"/>
                  <a:gd name="T9" fmla="*/ 47 h 52"/>
                  <a:gd name="T10" fmla="*/ 35 w 44"/>
                  <a:gd name="T11" fmla="*/ 8 h 52"/>
                  <a:gd name="T12" fmla="*/ 16 w 44"/>
                  <a:gd name="T13" fmla="*/ 8 h 52"/>
                  <a:gd name="T14" fmla="*/ 16 w 44"/>
                  <a:gd name="T15" fmla="*/ 17 h 52"/>
                  <a:gd name="T16" fmla="*/ 11 w 44"/>
                  <a:gd name="T17" fmla="*/ 45 h 52"/>
                  <a:gd name="T18" fmla="*/ 4 w 44"/>
                  <a:gd name="T19" fmla="*/ 51 h 52"/>
                  <a:gd name="T20" fmla="*/ 0 w 44"/>
                  <a:gd name="T21" fmla="*/ 47 h 52"/>
                  <a:gd name="T22" fmla="*/ 4 w 44"/>
                  <a:gd name="T23" fmla="*/ 38 h 52"/>
                  <a:gd name="T24" fmla="*/ 7 w 44"/>
                  <a:gd name="T25" fmla="*/ 16 h 52"/>
                  <a:gd name="T26" fmla="*/ 7 w 44"/>
                  <a:gd name="T27" fmla="*/ 4 h 52"/>
                  <a:gd name="T28" fmla="*/ 11 w 44"/>
                  <a:gd name="T29" fmla="*/ 0 h 52"/>
                  <a:gd name="T30" fmla="*/ 39 w 44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2">
                    <a:moveTo>
                      <a:pt x="39" y="0"/>
                    </a:moveTo>
                    <a:cubicBezTo>
                      <a:pt x="42" y="0"/>
                      <a:pt x="44" y="2"/>
                      <a:pt x="44" y="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50"/>
                      <a:pt x="42" y="52"/>
                      <a:pt x="39" y="52"/>
                    </a:cubicBezTo>
                    <a:cubicBezTo>
                      <a:pt x="36" y="52"/>
                      <a:pt x="35" y="50"/>
                      <a:pt x="35" y="4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7"/>
                      <a:pt x="15" y="38"/>
                      <a:pt x="11" y="45"/>
                    </a:cubicBezTo>
                    <a:cubicBezTo>
                      <a:pt x="9" y="50"/>
                      <a:pt x="7" y="51"/>
                      <a:pt x="4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4"/>
                      <a:pt x="3" y="43"/>
                      <a:pt x="4" y="38"/>
                    </a:cubicBezTo>
                    <a:cubicBezTo>
                      <a:pt x="7" y="32"/>
                      <a:pt x="7" y="25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1" name="Freeform 24"/>
              <p:cNvSpPr>
                <a:spLocks noEditPoints="1"/>
              </p:cNvSpPr>
              <p:nvPr/>
            </p:nvSpPr>
            <p:spPr bwMode="auto">
              <a:xfrm>
                <a:off x="613" y="476"/>
                <a:ext cx="58" cy="76"/>
              </a:xfrm>
              <a:custGeom>
                <a:avLst/>
                <a:gdLst>
                  <a:gd name="T0" fmla="*/ 20 w 40"/>
                  <a:gd name="T1" fmla="*/ 52 h 52"/>
                  <a:gd name="T2" fmla="*/ 0 w 40"/>
                  <a:gd name="T3" fmla="*/ 31 h 52"/>
                  <a:gd name="T4" fmla="*/ 0 w 40"/>
                  <a:gd name="T5" fmla="*/ 21 h 52"/>
                  <a:gd name="T6" fmla="*/ 20 w 40"/>
                  <a:gd name="T7" fmla="*/ 0 h 52"/>
                  <a:gd name="T8" fmla="*/ 40 w 40"/>
                  <a:gd name="T9" fmla="*/ 21 h 52"/>
                  <a:gd name="T10" fmla="*/ 40 w 40"/>
                  <a:gd name="T11" fmla="*/ 31 h 52"/>
                  <a:gd name="T12" fmla="*/ 20 w 40"/>
                  <a:gd name="T13" fmla="*/ 52 h 52"/>
                  <a:gd name="T14" fmla="*/ 31 w 40"/>
                  <a:gd name="T15" fmla="*/ 21 h 52"/>
                  <a:gd name="T16" fmla="*/ 20 w 40"/>
                  <a:gd name="T17" fmla="*/ 8 h 52"/>
                  <a:gd name="T18" fmla="*/ 8 w 40"/>
                  <a:gd name="T19" fmla="*/ 21 h 52"/>
                  <a:gd name="T20" fmla="*/ 8 w 40"/>
                  <a:gd name="T21" fmla="*/ 31 h 52"/>
                  <a:gd name="T22" fmla="*/ 20 w 40"/>
                  <a:gd name="T23" fmla="*/ 44 h 52"/>
                  <a:gd name="T24" fmla="*/ 31 w 40"/>
                  <a:gd name="T25" fmla="*/ 31 h 52"/>
                  <a:gd name="T26" fmla="*/ 31 w 40"/>
                  <a:gd name="T27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52">
                    <a:moveTo>
                      <a:pt x="20" y="52"/>
                    </a:moveTo>
                    <a:cubicBezTo>
                      <a:pt x="6" y="52"/>
                      <a:pt x="0" y="43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6" y="0"/>
                      <a:pt x="20" y="0"/>
                    </a:cubicBezTo>
                    <a:cubicBezTo>
                      <a:pt x="34" y="0"/>
                      <a:pt x="40" y="10"/>
                      <a:pt x="40" y="2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43"/>
                      <a:pt x="34" y="52"/>
                      <a:pt x="20" y="52"/>
                    </a:cubicBezTo>
                    <a:close/>
                    <a:moveTo>
                      <a:pt x="31" y="21"/>
                    </a:moveTo>
                    <a:cubicBezTo>
                      <a:pt x="31" y="13"/>
                      <a:pt x="28" y="8"/>
                      <a:pt x="20" y="8"/>
                    </a:cubicBezTo>
                    <a:cubicBezTo>
                      <a:pt x="12" y="8"/>
                      <a:pt x="8" y="13"/>
                      <a:pt x="8" y="2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9"/>
                      <a:pt x="12" y="44"/>
                      <a:pt x="20" y="44"/>
                    </a:cubicBezTo>
                    <a:cubicBezTo>
                      <a:pt x="28" y="44"/>
                      <a:pt x="31" y="39"/>
                      <a:pt x="31" y="31"/>
                    </a:cubicBezTo>
                    <a:lnTo>
                      <a:pt x="31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2" name="Freeform 25"/>
              <p:cNvSpPr>
                <a:spLocks/>
              </p:cNvSpPr>
              <p:nvPr/>
            </p:nvSpPr>
            <p:spPr bwMode="auto">
              <a:xfrm>
                <a:off x="690" y="477"/>
                <a:ext cx="50" cy="75"/>
              </a:xfrm>
              <a:custGeom>
                <a:avLst/>
                <a:gdLst>
                  <a:gd name="T0" fmla="*/ 30 w 34"/>
                  <a:gd name="T1" fmla="*/ 8 h 51"/>
                  <a:gd name="T2" fmla="*/ 9 w 34"/>
                  <a:gd name="T3" fmla="*/ 8 h 51"/>
                  <a:gd name="T4" fmla="*/ 9 w 34"/>
                  <a:gd name="T5" fmla="*/ 47 h 51"/>
                  <a:gd name="T6" fmla="*/ 4 w 34"/>
                  <a:gd name="T7" fmla="*/ 51 h 51"/>
                  <a:gd name="T8" fmla="*/ 0 w 34"/>
                  <a:gd name="T9" fmla="*/ 47 h 51"/>
                  <a:gd name="T10" fmla="*/ 0 w 34"/>
                  <a:gd name="T11" fmla="*/ 4 h 51"/>
                  <a:gd name="T12" fmla="*/ 4 w 34"/>
                  <a:gd name="T13" fmla="*/ 0 h 51"/>
                  <a:gd name="T14" fmla="*/ 30 w 34"/>
                  <a:gd name="T15" fmla="*/ 0 h 51"/>
                  <a:gd name="T16" fmla="*/ 34 w 34"/>
                  <a:gd name="T17" fmla="*/ 4 h 51"/>
                  <a:gd name="T18" fmla="*/ 30 w 34"/>
                  <a:gd name="T19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1">
                    <a:moveTo>
                      <a:pt x="30" y="8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2"/>
                      <a:pt x="34" y="4"/>
                    </a:cubicBezTo>
                    <a:cubicBezTo>
                      <a:pt x="34" y="6"/>
                      <a:pt x="32" y="8"/>
                      <a:pt x="3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752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5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5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7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5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7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832" y="477"/>
                <a:ext cx="55" cy="75"/>
              </a:xfrm>
              <a:custGeom>
                <a:avLst/>
                <a:gdLst>
                  <a:gd name="T0" fmla="*/ 37 w 37"/>
                  <a:gd name="T1" fmla="*/ 47 h 51"/>
                  <a:gd name="T2" fmla="*/ 33 w 37"/>
                  <a:gd name="T3" fmla="*/ 51 h 51"/>
                  <a:gd name="T4" fmla="*/ 29 w 37"/>
                  <a:gd name="T5" fmla="*/ 47 h 51"/>
                  <a:gd name="T6" fmla="*/ 29 w 37"/>
                  <a:gd name="T7" fmla="*/ 31 h 51"/>
                  <a:gd name="T8" fmla="*/ 17 w 37"/>
                  <a:gd name="T9" fmla="*/ 33 h 51"/>
                  <a:gd name="T10" fmla="*/ 0 w 37"/>
                  <a:gd name="T11" fmla="*/ 17 h 51"/>
                  <a:gd name="T12" fmla="*/ 0 w 37"/>
                  <a:gd name="T13" fmla="*/ 4 h 51"/>
                  <a:gd name="T14" fmla="*/ 5 w 37"/>
                  <a:gd name="T15" fmla="*/ 0 h 51"/>
                  <a:gd name="T16" fmla="*/ 9 w 37"/>
                  <a:gd name="T17" fmla="*/ 4 h 51"/>
                  <a:gd name="T18" fmla="*/ 9 w 37"/>
                  <a:gd name="T19" fmla="*/ 16 h 51"/>
                  <a:gd name="T20" fmla="*/ 19 w 37"/>
                  <a:gd name="T21" fmla="*/ 25 h 51"/>
                  <a:gd name="T22" fmla="*/ 29 w 37"/>
                  <a:gd name="T23" fmla="*/ 23 h 51"/>
                  <a:gd name="T24" fmla="*/ 29 w 37"/>
                  <a:gd name="T25" fmla="*/ 4 h 51"/>
                  <a:gd name="T26" fmla="*/ 33 w 37"/>
                  <a:gd name="T27" fmla="*/ 0 h 51"/>
                  <a:gd name="T28" fmla="*/ 37 w 37"/>
                  <a:gd name="T29" fmla="*/ 4 h 51"/>
                  <a:gd name="T30" fmla="*/ 37 w 37"/>
                  <a:gd name="T31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51">
                    <a:moveTo>
                      <a:pt x="37" y="47"/>
                    </a:moveTo>
                    <a:cubicBezTo>
                      <a:pt x="37" y="49"/>
                      <a:pt x="35" y="51"/>
                      <a:pt x="33" y="51"/>
                    </a:cubicBezTo>
                    <a:cubicBezTo>
                      <a:pt x="31" y="51"/>
                      <a:pt x="29" y="49"/>
                      <a:pt x="29" y="47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5" y="32"/>
                      <a:pt x="21" y="33"/>
                      <a:pt x="17" y="33"/>
                    </a:cubicBezTo>
                    <a:cubicBezTo>
                      <a:pt x="6" y="33"/>
                      <a:pt x="0" y="28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3"/>
                      <a:pt x="13" y="25"/>
                      <a:pt x="19" y="25"/>
                    </a:cubicBezTo>
                    <a:cubicBezTo>
                      <a:pt x="22" y="25"/>
                      <a:pt x="25" y="24"/>
                      <a:pt x="29" y="2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1"/>
                      <a:pt x="37" y="4"/>
                    </a:cubicBezTo>
                    <a:lnTo>
                      <a:pt x="37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5" name="Freeform 28"/>
              <p:cNvSpPr>
                <a:spLocks noEditPoints="1"/>
              </p:cNvSpPr>
              <p:nvPr/>
            </p:nvSpPr>
            <p:spPr bwMode="auto">
              <a:xfrm>
                <a:off x="907" y="476"/>
                <a:ext cx="57" cy="76"/>
              </a:xfrm>
              <a:custGeom>
                <a:avLst/>
                <a:gdLst>
                  <a:gd name="T0" fmla="*/ 36 w 39"/>
                  <a:gd name="T1" fmla="*/ 29 h 52"/>
                  <a:gd name="T2" fmla="*/ 8 w 39"/>
                  <a:gd name="T3" fmla="*/ 29 h 52"/>
                  <a:gd name="T4" fmla="*/ 8 w 39"/>
                  <a:gd name="T5" fmla="*/ 32 h 52"/>
                  <a:gd name="T6" fmla="*/ 20 w 39"/>
                  <a:gd name="T7" fmla="*/ 45 h 52"/>
                  <a:gd name="T8" fmla="*/ 32 w 39"/>
                  <a:gd name="T9" fmla="*/ 42 h 52"/>
                  <a:gd name="T10" fmla="*/ 37 w 39"/>
                  <a:gd name="T11" fmla="*/ 44 h 52"/>
                  <a:gd name="T12" fmla="*/ 35 w 39"/>
                  <a:gd name="T13" fmla="*/ 49 h 52"/>
                  <a:gd name="T14" fmla="*/ 19 w 39"/>
                  <a:gd name="T15" fmla="*/ 52 h 52"/>
                  <a:gd name="T16" fmla="*/ 0 w 39"/>
                  <a:gd name="T17" fmla="*/ 31 h 52"/>
                  <a:gd name="T18" fmla="*/ 0 w 39"/>
                  <a:gd name="T19" fmla="*/ 22 h 52"/>
                  <a:gd name="T20" fmla="*/ 19 w 39"/>
                  <a:gd name="T21" fmla="*/ 0 h 52"/>
                  <a:gd name="T22" fmla="*/ 39 w 39"/>
                  <a:gd name="T23" fmla="*/ 21 h 52"/>
                  <a:gd name="T24" fmla="*/ 39 w 39"/>
                  <a:gd name="T25" fmla="*/ 25 h 52"/>
                  <a:gd name="T26" fmla="*/ 36 w 39"/>
                  <a:gd name="T27" fmla="*/ 29 h 52"/>
                  <a:gd name="T28" fmla="*/ 30 w 39"/>
                  <a:gd name="T29" fmla="*/ 20 h 52"/>
                  <a:gd name="T30" fmla="*/ 19 w 39"/>
                  <a:gd name="T31" fmla="*/ 7 h 52"/>
                  <a:gd name="T32" fmla="*/ 8 w 39"/>
                  <a:gd name="T33" fmla="*/ 20 h 52"/>
                  <a:gd name="T34" fmla="*/ 8 w 39"/>
                  <a:gd name="T35" fmla="*/ 22 h 52"/>
                  <a:gd name="T36" fmla="*/ 30 w 39"/>
                  <a:gd name="T37" fmla="*/ 22 h 52"/>
                  <a:gd name="T38" fmla="*/ 30 w 39"/>
                  <a:gd name="T3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52">
                    <a:moveTo>
                      <a:pt x="36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40"/>
                      <a:pt x="12" y="45"/>
                      <a:pt x="20" y="45"/>
                    </a:cubicBezTo>
                    <a:cubicBezTo>
                      <a:pt x="25" y="45"/>
                      <a:pt x="29" y="44"/>
                      <a:pt x="32" y="42"/>
                    </a:cubicBezTo>
                    <a:cubicBezTo>
                      <a:pt x="34" y="41"/>
                      <a:pt x="36" y="42"/>
                      <a:pt x="37" y="44"/>
                    </a:cubicBezTo>
                    <a:cubicBezTo>
                      <a:pt x="38" y="46"/>
                      <a:pt x="37" y="48"/>
                      <a:pt x="35" y="49"/>
                    </a:cubicBezTo>
                    <a:cubicBezTo>
                      <a:pt x="30" y="51"/>
                      <a:pt x="25" y="52"/>
                      <a:pt x="19" y="52"/>
                    </a:cubicBezTo>
                    <a:cubicBezTo>
                      <a:pt x="5" y="52"/>
                      <a:pt x="0" y="42"/>
                      <a:pt x="0" y="3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5" y="0"/>
                      <a:pt x="19" y="0"/>
                    </a:cubicBezTo>
                    <a:cubicBezTo>
                      <a:pt x="34" y="0"/>
                      <a:pt x="39" y="10"/>
                      <a:pt x="39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8"/>
                      <a:pt x="38" y="29"/>
                      <a:pt x="36" y="29"/>
                    </a:cubicBezTo>
                    <a:close/>
                    <a:moveTo>
                      <a:pt x="30" y="20"/>
                    </a:moveTo>
                    <a:cubicBezTo>
                      <a:pt x="30" y="12"/>
                      <a:pt x="28" y="7"/>
                      <a:pt x="19" y="7"/>
                    </a:cubicBezTo>
                    <a:cubicBezTo>
                      <a:pt x="12" y="7"/>
                      <a:pt x="8" y="13"/>
                      <a:pt x="8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6" name="Freeform 29"/>
              <p:cNvSpPr>
                <a:spLocks/>
              </p:cNvSpPr>
              <p:nvPr/>
            </p:nvSpPr>
            <p:spPr bwMode="auto">
              <a:xfrm>
                <a:off x="981" y="476"/>
                <a:ext cx="51" cy="76"/>
              </a:xfrm>
              <a:custGeom>
                <a:avLst/>
                <a:gdLst>
                  <a:gd name="T0" fmla="*/ 29 w 35"/>
                  <a:gd name="T1" fmla="*/ 10 h 52"/>
                  <a:gd name="T2" fmla="*/ 20 w 35"/>
                  <a:gd name="T3" fmla="*/ 8 h 52"/>
                  <a:gd name="T4" fmla="*/ 9 w 35"/>
                  <a:gd name="T5" fmla="*/ 22 h 52"/>
                  <a:gd name="T6" fmla="*/ 9 w 35"/>
                  <a:gd name="T7" fmla="*/ 30 h 52"/>
                  <a:gd name="T8" fmla="*/ 20 w 35"/>
                  <a:gd name="T9" fmla="*/ 45 h 52"/>
                  <a:gd name="T10" fmla="*/ 29 w 35"/>
                  <a:gd name="T11" fmla="*/ 43 h 52"/>
                  <a:gd name="T12" fmla="*/ 34 w 35"/>
                  <a:gd name="T13" fmla="*/ 44 h 52"/>
                  <a:gd name="T14" fmla="*/ 32 w 35"/>
                  <a:gd name="T15" fmla="*/ 49 h 52"/>
                  <a:gd name="T16" fmla="*/ 20 w 35"/>
                  <a:gd name="T17" fmla="*/ 52 h 52"/>
                  <a:gd name="T18" fmla="*/ 0 w 35"/>
                  <a:gd name="T19" fmla="*/ 30 h 52"/>
                  <a:gd name="T20" fmla="*/ 0 w 35"/>
                  <a:gd name="T21" fmla="*/ 23 h 52"/>
                  <a:gd name="T22" fmla="*/ 20 w 35"/>
                  <a:gd name="T23" fmla="*/ 0 h 52"/>
                  <a:gd name="T24" fmla="*/ 32 w 35"/>
                  <a:gd name="T25" fmla="*/ 3 h 52"/>
                  <a:gd name="T26" fmla="*/ 34 w 35"/>
                  <a:gd name="T27" fmla="*/ 8 h 52"/>
                  <a:gd name="T28" fmla="*/ 29 w 35"/>
                  <a:gd name="T2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52">
                    <a:moveTo>
                      <a:pt x="29" y="10"/>
                    </a:moveTo>
                    <a:cubicBezTo>
                      <a:pt x="26" y="8"/>
                      <a:pt x="24" y="8"/>
                      <a:pt x="20" y="8"/>
                    </a:cubicBezTo>
                    <a:cubicBezTo>
                      <a:pt x="13" y="8"/>
                      <a:pt x="9" y="14"/>
                      <a:pt x="9" y="2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9"/>
                      <a:pt x="12" y="45"/>
                      <a:pt x="20" y="45"/>
                    </a:cubicBezTo>
                    <a:cubicBezTo>
                      <a:pt x="23" y="45"/>
                      <a:pt x="26" y="44"/>
                      <a:pt x="29" y="43"/>
                    </a:cubicBezTo>
                    <a:cubicBezTo>
                      <a:pt x="31" y="42"/>
                      <a:pt x="33" y="43"/>
                      <a:pt x="34" y="44"/>
                    </a:cubicBezTo>
                    <a:cubicBezTo>
                      <a:pt x="35" y="46"/>
                      <a:pt x="34" y="48"/>
                      <a:pt x="32" y="49"/>
                    </a:cubicBezTo>
                    <a:cubicBezTo>
                      <a:pt x="28" y="51"/>
                      <a:pt x="24" y="52"/>
                      <a:pt x="20" y="52"/>
                    </a:cubicBezTo>
                    <a:cubicBezTo>
                      <a:pt x="6" y="52"/>
                      <a:pt x="0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1"/>
                      <a:pt x="6" y="0"/>
                      <a:pt x="20" y="0"/>
                    </a:cubicBezTo>
                    <a:cubicBezTo>
                      <a:pt x="24" y="0"/>
                      <a:pt x="29" y="1"/>
                      <a:pt x="32" y="3"/>
                    </a:cubicBezTo>
                    <a:cubicBezTo>
                      <a:pt x="34" y="4"/>
                      <a:pt x="35" y="6"/>
                      <a:pt x="34" y="8"/>
                    </a:cubicBezTo>
                    <a:cubicBezTo>
                      <a:pt x="33" y="10"/>
                      <a:pt x="31" y="11"/>
                      <a:pt x="2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1047" y="476"/>
                <a:ext cx="52" cy="76"/>
              </a:xfrm>
              <a:custGeom>
                <a:avLst/>
                <a:gdLst>
                  <a:gd name="T0" fmla="*/ 8 w 36"/>
                  <a:gd name="T1" fmla="*/ 22 h 52"/>
                  <a:gd name="T2" fmla="*/ 14 w 36"/>
                  <a:gd name="T3" fmla="*/ 22 h 52"/>
                  <a:gd name="T4" fmla="*/ 28 w 36"/>
                  <a:gd name="T5" fmla="*/ 3 h 52"/>
                  <a:gd name="T6" fmla="*/ 32 w 36"/>
                  <a:gd name="T7" fmla="*/ 0 h 52"/>
                  <a:gd name="T8" fmla="*/ 36 w 36"/>
                  <a:gd name="T9" fmla="*/ 5 h 52"/>
                  <a:gd name="T10" fmla="*/ 35 w 36"/>
                  <a:gd name="T11" fmla="*/ 7 h 52"/>
                  <a:gd name="T12" fmla="*/ 21 w 36"/>
                  <a:gd name="T13" fmla="*/ 26 h 52"/>
                  <a:gd name="T14" fmla="*/ 36 w 36"/>
                  <a:gd name="T15" fmla="*/ 46 h 52"/>
                  <a:gd name="T16" fmla="*/ 36 w 36"/>
                  <a:gd name="T17" fmla="*/ 48 h 52"/>
                  <a:gd name="T18" fmla="*/ 32 w 36"/>
                  <a:gd name="T19" fmla="*/ 52 h 52"/>
                  <a:gd name="T20" fmla="*/ 28 w 36"/>
                  <a:gd name="T21" fmla="*/ 50 h 52"/>
                  <a:gd name="T22" fmla="*/ 14 w 36"/>
                  <a:gd name="T23" fmla="*/ 30 h 52"/>
                  <a:gd name="T24" fmla="*/ 8 w 36"/>
                  <a:gd name="T25" fmla="*/ 30 h 52"/>
                  <a:gd name="T26" fmla="*/ 8 w 36"/>
                  <a:gd name="T27" fmla="*/ 48 h 52"/>
                  <a:gd name="T28" fmla="*/ 4 w 36"/>
                  <a:gd name="T29" fmla="*/ 52 h 52"/>
                  <a:gd name="T30" fmla="*/ 0 w 36"/>
                  <a:gd name="T31" fmla="*/ 48 h 52"/>
                  <a:gd name="T32" fmla="*/ 0 w 36"/>
                  <a:gd name="T33" fmla="*/ 5 h 52"/>
                  <a:gd name="T34" fmla="*/ 4 w 36"/>
                  <a:gd name="T35" fmla="*/ 1 h 52"/>
                  <a:gd name="T36" fmla="*/ 8 w 36"/>
                  <a:gd name="T37" fmla="*/ 5 h 52"/>
                  <a:gd name="T38" fmla="*/ 8 w 36"/>
                  <a:gd name="T3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52">
                    <a:moveTo>
                      <a:pt x="8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35" y="0"/>
                      <a:pt x="36" y="3"/>
                      <a:pt x="36" y="5"/>
                    </a:cubicBezTo>
                    <a:cubicBezTo>
                      <a:pt x="36" y="6"/>
                      <a:pt x="36" y="7"/>
                      <a:pt x="35" y="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6" y="33"/>
                      <a:pt x="31" y="39"/>
                      <a:pt x="36" y="46"/>
                    </a:cubicBezTo>
                    <a:cubicBezTo>
                      <a:pt x="36" y="46"/>
                      <a:pt x="36" y="47"/>
                      <a:pt x="36" y="48"/>
                    </a:cubicBezTo>
                    <a:cubicBezTo>
                      <a:pt x="36" y="50"/>
                      <a:pt x="35" y="52"/>
                      <a:pt x="32" y="52"/>
                    </a:cubicBezTo>
                    <a:cubicBezTo>
                      <a:pt x="30" y="52"/>
                      <a:pt x="29" y="51"/>
                      <a:pt x="28" y="50"/>
                    </a:cubicBezTo>
                    <a:cubicBezTo>
                      <a:pt x="23" y="43"/>
                      <a:pt x="19" y="37"/>
                      <a:pt x="14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0"/>
                      <a:pt x="6" y="52"/>
                      <a:pt x="4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8" y="2"/>
                      <a:pt x="8" y="5"/>
                    </a:cubicBez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8" name="Freeform 31"/>
              <p:cNvSpPr>
                <a:spLocks noEditPoints="1"/>
              </p:cNvSpPr>
              <p:nvPr/>
            </p:nvSpPr>
            <p:spPr bwMode="auto">
              <a:xfrm>
                <a:off x="1108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6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2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6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5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2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1184" y="477"/>
                <a:ext cx="53" cy="75"/>
              </a:xfrm>
              <a:custGeom>
                <a:avLst/>
                <a:gdLst>
                  <a:gd name="T0" fmla="*/ 36 w 36"/>
                  <a:gd name="T1" fmla="*/ 47 h 51"/>
                  <a:gd name="T2" fmla="*/ 31 w 36"/>
                  <a:gd name="T3" fmla="*/ 51 h 51"/>
                  <a:gd name="T4" fmla="*/ 27 w 36"/>
                  <a:gd name="T5" fmla="*/ 47 h 51"/>
                  <a:gd name="T6" fmla="*/ 27 w 36"/>
                  <a:gd name="T7" fmla="*/ 30 h 51"/>
                  <a:gd name="T8" fmla="*/ 19 w 36"/>
                  <a:gd name="T9" fmla="*/ 30 h 51"/>
                  <a:gd name="T10" fmla="*/ 9 w 36"/>
                  <a:gd name="T11" fmla="*/ 49 h 51"/>
                  <a:gd name="T12" fmla="*/ 5 w 36"/>
                  <a:gd name="T13" fmla="*/ 51 h 51"/>
                  <a:gd name="T14" fmla="*/ 0 w 36"/>
                  <a:gd name="T15" fmla="*/ 47 h 51"/>
                  <a:gd name="T16" fmla="*/ 1 w 36"/>
                  <a:gd name="T17" fmla="*/ 44 h 51"/>
                  <a:gd name="T18" fmla="*/ 10 w 36"/>
                  <a:gd name="T19" fmla="*/ 29 h 51"/>
                  <a:gd name="T20" fmla="*/ 1 w 36"/>
                  <a:gd name="T21" fmla="*/ 16 h 51"/>
                  <a:gd name="T22" fmla="*/ 1 w 36"/>
                  <a:gd name="T23" fmla="*/ 13 h 51"/>
                  <a:gd name="T24" fmla="*/ 18 w 36"/>
                  <a:gd name="T25" fmla="*/ 0 h 51"/>
                  <a:gd name="T26" fmla="*/ 31 w 36"/>
                  <a:gd name="T27" fmla="*/ 0 h 51"/>
                  <a:gd name="T28" fmla="*/ 36 w 36"/>
                  <a:gd name="T29" fmla="*/ 4 h 51"/>
                  <a:gd name="T30" fmla="*/ 36 w 36"/>
                  <a:gd name="T31" fmla="*/ 47 h 51"/>
                  <a:gd name="T32" fmla="*/ 27 w 36"/>
                  <a:gd name="T33" fmla="*/ 23 h 51"/>
                  <a:gd name="T34" fmla="*/ 27 w 36"/>
                  <a:gd name="T35" fmla="*/ 7 h 51"/>
                  <a:gd name="T36" fmla="*/ 18 w 36"/>
                  <a:gd name="T37" fmla="*/ 7 h 51"/>
                  <a:gd name="T38" fmla="*/ 10 w 36"/>
                  <a:gd name="T39" fmla="*/ 14 h 51"/>
                  <a:gd name="T40" fmla="*/ 10 w 36"/>
                  <a:gd name="T41" fmla="*/ 16 h 51"/>
                  <a:gd name="T42" fmla="*/ 18 w 36"/>
                  <a:gd name="T43" fmla="*/ 23 h 51"/>
                  <a:gd name="T44" fmla="*/ 27 w 36"/>
                  <a:gd name="T4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51">
                    <a:moveTo>
                      <a:pt x="36" y="47"/>
                    </a:moveTo>
                    <a:cubicBezTo>
                      <a:pt x="36" y="49"/>
                      <a:pt x="34" y="51"/>
                      <a:pt x="31" y="51"/>
                    </a:cubicBezTo>
                    <a:cubicBezTo>
                      <a:pt x="29" y="51"/>
                      <a:pt x="27" y="49"/>
                      <a:pt x="27" y="47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6"/>
                      <a:pt x="12" y="43"/>
                      <a:pt x="9" y="49"/>
                    </a:cubicBezTo>
                    <a:cubicBezTo>
                      <a:pt x="8" y="51"/>
                      <a:pt x="6" y="51"/>
                      <a:pt x="5" y="51"/>
                    </a:cubicBezTo>
                    <a:cubicBezTo>
                      <a:pt x="2" y="51"/>
                      <a:pt x="0" y="50"/>
                      <a:pt x="0" y="47"/>
                    </a:cubicBezTo>
                    <a:cubicBezTo>
                      <a:pt x="0" y="46"/>
                      <a:pt x="1" y="46"/>
                      <a:pt x="1" y="44"/>
                    </a:cubicBezTo>
                    <a:cubicBezTo>
                      <a:pt x="4" y="39"/>
                      <a:pt x="7" y="34"/>
                      <a:pt x="10" y="29"/>
                    </a:cubicBezTo>
                    <a:cubicBezTo>
                      <a:pt x="4" y="27"/>
                      <a:pt x="1" y="22"/>
                      <a:pt x="1" y="1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6" y="0"/>
                      <a:pt x="1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0"/>
                      <a:pt x="36" y="2"/>
                      <a:pt x="36" y="4"/>
                    </a:cubicBezTo>
                    <a:lnTo>
                      <a:pt x="36" y="47"/>
                    </a:lnTo>
                    <a:close/>
                    <a:moveTo>
                      <a:pt x="27" y="23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0" y="11"/>
                      <a:pt x="10" y="1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9"/>
                      <a:pt x="12" y="23"/>
                      <a:pt x="1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1303" y="477"/>
                <a:ext cx="59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1" name="Freeform 34"/>
              <p:cNvSpPr>
                <a:spLocks/>
              </p:cNvSpPr>
              <p:nvPr/>
            </p:nvSpPr>
            <p:spPr bwMode="auto">
              <a:xfrm>
                <a:off x="1384" y="476"/>
                <a:ext cx="56" cy="76"/>
              </a:xfrm>
              <a:custGeom>
                <a:avLst/>
                <a:gdLst>
                  <a:gd name="T0" fmla="*/ 38 w 38"/>
                  <a:gd name="T1" fmla="*/ 48 h 52"/>
                  <a:gd name="T2" fmla="*/ 33 w 38"/>
                  <a:gd name="T3" fmla="*/ 52 h 52"/>
                  <a:gd name="T4" fmla="*/ 29 w 38"/>
                  <a:gd name="T5" fmla="*/ 48 h 52"/>
                  <a:gd name="T6" fmla="*/ 29 w 38"/>
                  <a:gd name="T7" fmla="*/ 29 h 52"/>
                  <a:gd name="T8" fmla="*/ 9 w 38"/>
                  <a:gd name="T9" fmla="*/ 29 h 52"/>
                  <a:gd name="T10" fmla="*/ 9 w 38"/>
                  <a:gd name="T11" fmla="*/ 48 h 52"/>
                  <a:gd name="T12" fmla="*/ 5 w 38"/>
                  <a:gd name="T13" fmla="*/ 52 h 52"/>
                  <a:gd name="T14" fmla="*/ 0 w 38"/>
                  <a:gd name="T15" fmla="*/ 48 h 52"/>
                  <a:gd name="T16" fmla="*/ 0 w 38"/>
                  <a:gd name="T17" fmla="*/ 5 h 52"/>
                  <a:gd name="T18" fmla="*/ 5 w 38"/>
                  <a:gd name="T19" fmla="*/ 0 h 52"/>
                  <a:gd name="T20" fmla="*/ 9 w 38"/>
                  <a:gd name="T21" fmla="*/ 5 h 52"/>
                  <a:gd name="T22" fmla="*/ 9 w 38"/>
                  <a:gd name="T23" fmla="*/ 21 h 52"/>
                  <a:gd name="T24" fmla="*/ 29 w 38"/>
                  <a:gd name="T25" fmla="*/ 21 h 52"/>
                  <a:gd name="T26" fmla="*/ 29 w 38"/>
                  <a:gd name="T27" fmla="*/ 5 h 52"/>
                  <a:gd name="T28" fmla="*/ 33 w 38"/>
                  <a:gd name="T29" fmla="*/ 0 h 52"/>
                  <a:gd name="T30" fmla="*/ 38 w 38"/>
                  <a:gd name="T31" fmla="*/ 5 h 52"/>
                  <a:gd name="T32" fmla="*/ 38 w 38"/>
                  <a:gd name="T33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2">
                    <a:moveTo>
                      <a:pt x="38" y="48"/>
                    </a:moveTo>
                    <a:cubicBezTo>
                      <a:pt x="38" y="50"/>
                      <a:pt x="36" y="52"/>
                      <a:pt x="33" y="52"/>
                    </a:cubicBezTo>
                    <a:cubicBezTo>
                      <a:pt x="31" y="52"/>
                      <a:pt x="29" y="50"/>
                      <a:pt x="29" y="48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0"/>
                      <a:pt x="7" y="52"/>
                      <a:pt x="5" y="52"/>
                    </a:cubicBezTo>
                    <a:cubicBezTo>
                      <a:pt x="2" y="52"/>
                      <a:pt x="0" y="50"/>
                      <a:pt x="0" y="4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6" y="0"/>
                      <a:pt x="38" y="2"/>
                      <a:pt x="38" y="5"/>
                    </a:cubicBezTo>
                    <a:lnTo>
                      <a:pt x="38" y="4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2" name="Freeform 35"/>
              <p:cNvSpPr>
                <a:spLocks/>
              </p:cNvSpPr>
              <p:nvPr/>
            </p:nvSpPr>
            <p:spPr bwMode="auto">
              <a:xfrm>
                <a:off x="1462" y="477"/>
                <a:ext cx="58" cy="75"/>
              </a:xfrm>
              <a:custGeom>
                <a:avLst/>
                <a:gdLst>
                  <a:gd name="T0" fmla="*/ 8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8 w 40"/>
                  <a:gd name="T11" fmla="*/ 4 h 51"/>
                  <a:gd name="T12" fmla="*/ 8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8 w 40"/>
                  <a:gd name="T31" fmla="*/ 44 h 51"/>
                  <a:gd name="T32" fmla="*/ 8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8" y="47"/>
                    </a:moveTo>
                    <a:cubicBezTo>
                      <a:pt x="8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8" y="1"/>
                      <a:pt x="8" y="4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8" y="44"/>
                      <a:pt x="8" y="44"/>
                      <a:pt x="8" y="44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3" name="Freeform 36"/>
              <p:cNvSpPr>
                <a:spLocks/>
              </p:cNvSpPr>
              <p:nvPr/>
            </p:nvSpPr>
            <p:spPr bwMode="auto">
              <a:xfrm>
                <a:off x="1542" y="477"/>
                <a:ext cx="71" cy="99"/>
              </a:xfrm>
              <a:custGeom>
                <a:avLst/>
                <a:gdLst>
                  <a:gd name="T0" fmla="*/ 40 w 48"/>
                  <a:gd name="T1" fmla="*/ 51 h 67"/>
                  <a:gd name="T2" fmla="*/ 4 w 48"/>
                  <a:gd name="T3" fmla="*/ 51 h 67"/>
                  <a:gd name="T4" fmla="*/ 0 w 48"/>
                  <a:gd name="T5" fmla="*/ 47 h 67"/>
                  <a:gd name="T6" fmla="*/ 0 w 48"/>
                  <a:gd name="T7" fmla="*/ 4 h 67"/>
                  <a:gd name="T8" fmla="*/ 5 w 48"/>
                  <a:gd name="T9" fmla="*/ 0 h 67"/>
                  <a:gd name="T10" fmla="*/ 9 w 48"/>
                  <a:gd name="T11" fmla="*/ 4 h 67"/>
                  <a:gd name="T12" fmla="*/ 9 w 48"/>
                  <a:gd name="T13" fmla="*/ 43 h 67"/>
                  <a:gd name="T14" fmla="*/ 30 w 48"/>
                  <a:gd name="T15" fmla="*/ 43 h 67"/>
                  <a:gd name="T16" fmla="*/ 30 w 48"/>
                  <a:gd name="T17" fmla="*/ 4 h 67"/>
                  <a:gd name="T18" fmla="*/ 35 w 48"/>
                  <a:gd name="T19" fmla="*/ 0 h 67"/>
                  <a:gd name="T20" fmla="*/ 39 w 48"/>
                  <a:gd name="T21" fmla="*/ 4 h 67"/>
                  <a:gd name="T22" fmla="*/ 39 w 48"/>
                  <a:gd name="T23" fmla="*/ 43 h 67"/>
                  <a:gd name="T24" fmla="*/ 44 w 48"/>
                  <a:gd name="T25" fmla="*/ 43 h 67"/>
                  <a:gd name="T26" fmla="*/ 48 w 48"/>
                  <a:gd name="T27" fmla="*/ 46 h 67"/>
                  <a:gd name="T28" fmla="*/ 48 w 48"/>
                  <a:gd name="T29" fmla="*/ 63 h 67"/>
                  <a:gd name="T30" fmla="*/ 44 w 48"/>
                  <a:gd name="T31" fmla="*/ 67 h 67"/>
                  <a:gd name="T32" fmla="*/ 40 w 48"/>
                  <a:gd name="T33" fmla="*/ 63 h 67"/>
                  <a:gd name="T34" fmla="*/ 40 w 48"/>
                  <a:gd name="T35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67">
                    <a:moveTo>
                      <a:pt x="40" y="51"/>
                    </a:moveTo>
                    <a:cubicBezTo>
                      <a:pt x="4" y="51"/>
                      <a:pt x="4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32" y="0"/>
                      <a:pt x="35" y="0"/>
                    </a:cubicBezTo>
                    <a:cubicBezTo>
                      <a:pt x="37" y="0"/>
                      <a:pt x="39" y="1"/>
                      <a:pt x="39" y="4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6" y="43"/>
                      <a:pt x="48" y="44"/>
                      <a:pt x="48" y="46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41" y="67"/>
                      <a:pt x="40" y="65"/>
                      <a:pt x="40" y="63"/>
                    </a:cubicBezTo>
                    <a:lnTo>
                      <a:pt x="40" y="5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1626" y="477"/>
                <a:ext cx="58" cy="75"/>
              </a:xfrm>
              <a:custGeom>
                <a:avLst/>
                <a:gdLst>
                  <a:gd name="T0" fmla="*/ 9 w 40"/>
                  <a:gd name="T1" fmla="*/ 47 h 51"/>
                  <a:gd name="T2" fmla="*/ 4 w 40"/>
                  <a:gd name="T3" fmla="*/ 51 h 51"/>
                  <a:gd name="T4" fmla="*/ 0 w 40"/>
                  <a:gd name="T5" fmla="*/ 47 h 51"/>
                  <a:gd name="T6" fmla="*/ 0 w 40"/>
                  <a:gd name="T7" fmla="*/ 4 h 51"/>
                  <a:gd name="T8" fmla="*/ 4 w 40"/>
                  <a:gd name="T9" fmla="*/ 0 h 51"/>
                  <a:gd name="T10" fmla="*/ 9 w 40"/>
                  <a:gd name="T11" fmla="*/ 4 h 51"/>
                  <a:gd name="T12" fmla="*/ 9 w 40"/>
                  <a:gd name="T13" fmla="*/ 32 h 51"/>
                  <a:gd name="T14" fmla="*/ 31 w 40"/>
                  <a:gd name="T15" fmla="*/ 7 h 51"/>
                  <a:gd name="T16" fmla="*/ 31 w 40"/>
                  <a:gd name="T17" fmla="*/ 4 h 51"/>
                  <a:gd name="T18" fmla="*/ 36 w 40"/>
                  <a:gd name="T19" fmla="*/ 0 h 51"/>
                  <a:gd name="T20" fmla="*/ 40 w 40"/>
                  <a:gd name="T21" fmla="*/ 4 h 51"/>
                  <a:gd name="T22" fmla="*/ 40 w 40"/>
                  <a:gd name="T23" fmla="*/ 47 h 51"/>
                  <a:gd name="T24" fmla="*/ 36 w 40"/>
                  <a:gd name="T25" fmla="*/ 51 h 51"/>
                  <a:gd name="T26" fmla="*/ 31 w 40"/>
                  <a:gd name="T27" fmla="*/ 47 h 51"/>
                  <a:gd name="T28" fmla="*/ 31 w 40"/>
                  <a:gd name="T29" fmla="*/ 18 h 51"/>
                  <a:gd name="T30" fmla="*/ 9 w 40"/>
                  <a:gd name="T31" fmla="*/ 44 h 51"/>
                  <a:gd name="T32" fmla="*/ 9 w 40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1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8" y="0"/>
                      <a:pt x="40" y="1"/>
                      <a:pt x="40" y="4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9"/>
                      <a:pt x="38" y="51"/>
                      <a:pt x="36" y="51"/>
                    </a:cubicBezTo>
                    <a:cubicBezTo>
                      <a:pt x="33" y="51"/>
                      <a:pt x="31" y="49"/>
                      <a:pt x="31" y="4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5" name="Freeform 38"/>
              <p:cNvSpPr>
                <a:spLocks noEditPoints="1"/>
              </p:cNvSpPr>
              <p:nvPr/>
            </p:nvSpPr>
            <p:spPr bwMode="auto">
              <a:xfrm>
                <a:off x="1702" y="476"/>
                <a:ext cx="63" cy="76"/>
              </a:xfrm>
              <a:custGeom>
                <a:avLst/>
                <a:gdLst>
                  <a:gd name="T0" fmla="*/ 38 w 43"/>
                  <a:gd name="T1" fmla="*/ 52 h 52"/>
                  <a:gd name="T2" fmla="*/ 33 w 43"/>
                  <a:gd name="T3" fmla="*/ 50 h 52"/>
                  <a:gd name="T4" fmla="*/ 31 w 43"/>
                  <a:gd name="T5" fmla="*/ 47 h 52"/>
                  <a:gd name="T6" fmla="*/ 17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8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19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3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8 w 43"/>
                  <a:gd name="T31" fmla="*/ 20 h 52"/>
                  <a:gd name="T32" fmla="*/ 38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8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8 w 43"/>
                  <a:gd name="T45" fmla="*/ 37 h 52"/>
                  <a:gd name="T46" fmla="*/ 8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8" y="52"/>
                    </a:moveTo>
                    <a:cubicBezTo>
                      <a:pt x="37" y="52"/>
                      <a:pt x="34" y="51"/>
                      <a:pt x="33" y="50"/>
                    </a:cubicBezTo>
                    <a:cubicBezTo>
                      <a:pt x="32" y="49"/>
                      <a:pt x="32" y="48"/>
                      <a:pt x="31" y="47"/>
                    </a:cubicBezTo>
                    <a:cubicBezTo>
                      <a:pt x="28" y="51"/>
                      <a:pt x="22" y="52"/>
                      <a:pt x="17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5" y="22"/>
                      <a:pt x="18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19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9" y="1"/>
                      <a:pt x="14" y="0"/>
                      <a:pt x="20" y="0"/>
                    </a:cubicBezTo>
                    <a:cubicBezTo>
                      <a:pt x="34" y="0"/>
                      <a:pt x="38" y="7"/>
                      <a:pt x="38" y="2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3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8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8" y="33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2"/>
                      <a:pt x="11" y="45"/>
                      <a:pt x="19" y="45"/>
                    </a:cubicBezTo>
                    <a:cubicBezTo>
                      <a:pt x="25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6" name="Freeform 39"/>
              <p:cNvSpPr>
                <a:spLocks/>
              </p:cNvSpPr>
              <p:nvPr/>
            </p:nvSpPr>
            <p:spPr bwMode="auto">
              <a:xfrm>
                <a:off x="1772" y="477"/>
                <a:ext cx="59" cy="77"/>
              </a:xfrm>
              <a:custGeom>
                <a:avLst/>
                <a:gdLst>
                  <a:gd name="T0" fmla="*/ 36 w 40"/>
                  <a:gd name="T1" fmla="*/ 0 h 52"/>
                  <a:gd name="T2" fmla="*/ 40 w 40"/>
                  <a:gd name="T3" fmla="*/ 4 h 52"/>
                  <a:gd name="T4" fmla="*/ 36 w 40"/>
                  <a:gd name="T5" fmla="*/ 7 h 52"/>
                  <a:gd name="T6" fmla="*/ 24 w 40"/>
                  <a:gd name="T7" fmla="*/ 7 h 52"/>
                  <a:gd name="T8" fmla="*/ 24 w 40"/>
                  <a:gd name="T9" fmla="*/ 47 h 52"/>
                  <a:gd name="T10" fmla="*/ 20 w 40"/>
                  <a:gd name="T11" fmla="*/ 52 h 52"/>
                  <a:gd name="T12" fmla="*/ 15 w 40"/>
                  <a:gd name="T13" fmla="*/ 47 h 52"/>
                  <a:gd name="T14" fmla="*/ 15 w 40"/>
                  <a:gd name="T15" fmla="*/ 7 h 52"/>
                  <a:gd name="T16" fmla="*/ 3 w 40"/>
                  <a:gd name="T17" fmla="*/ 7 h 52"/>
                  <a:gd name="T18" fmla="*/ 0 w 40"/>
                  <a:gd name="T19" fmla="*/ 4 h 52"/>
                  <a:gd name="T20" fmla="*/ 3 w 40"/>
                  <a:gd name="T21" fmla="*/ 0 h 52"/>
                  <a:gd name="T22" fmla="*/ 36 w 4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52">
                    <a:moveTo>
                      <a:pt x="36" y="0"/>
                    </a:move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7"/>
                      <a:pt x="3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50"/>
                      <a:pt x="22" y="52"/>
                      <a:pt x="20" y="52"/>
                    </a:cubicBezTo>
                    <a:cubicBezTo>
                      <a:pt x="17" y="52"/>
                      <a:pt x="15" y="50"/>
                      <a:pt x="15" y="4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7" name="Freeform 40"/>
              <p:cNvSpPr>
                <a:spLocks/>
              </p:cNvSpPr>
              <p:nvPr/>
            </p:nvSpPr>
            <p:spPr bwMode="auto">
              <a:xfrm>
                <a:off x="1843" y="477"/>
                <a:ext cx="60" cy="75"/>
              </a:xfrm>
              <a:custGeom>
                <a:avLst/>
                <a:gdLst>
                  <a:gd name="T0" fmla="*/ 9 w 41"/>
                  <a:gd name="T1" fmla="*/ 47 h 51"/>
                  <a:gd name="T2" fmla="*/ 4 w 41"/>
                  <a:gd name="T3" fmla="*/ 51 h 51"/>
                  <a:gd name="T4" fmla="*/ 0 w 41"/>
                  <a:gd name="T5" fmla="*/ 47 h 51"/>
                  <a:gd name="T6" fmla="*/ 0 w 41"/>
                  <a:gd name="T7" fmla="*/ 4 h 51"/>
                  <a:gd name="T8" fmla="*/ 4 w 41"/>
                  <a:gd name="T9" fmla="*/ 0 h 51"/>
                  <a:gd name="T10" fmla="*/ 9 w 41"/>
                  <a:gd name="T11" fmla="*/ 4 h 51"/>
                  <a:gd name="T12" fmla="*/ 9 w 41"/>
                  <a:gd name="T13" fmla="*/ 32 h 51"/>
                  <a:gd name="T14" fmla="*/ 32 w 41"/>
                  <a:gd name="T15" fmla="*/ 7 h 51"/>
                  <a:gd name="T16" fmla="*/ 32 w 41"/>
                  <a:gd name="T17" fmla="*/ 4 h 51"/>
                  <a:gd name="T18" fmla="*/ 36 w 41"/>
                  <a:gd name="T19" fmla="*/ 0 h 51"/>
                  <a:gd name="T20" fmla="*/ 41 w 41"/>
                  <a:gd name="T21" fmla="*/ 4 h 51"/>
                  <a:gd name="T22" fmla="*/ 41 w 41"/>
                  <a:gd name="T23" fmla="*/ 47 h 51"/>
                  <a:gd name="T24" fmla="*/ 36 w 41"/>
                  <a:gd name="T25" fmla="*/ 51 h 51"/>
                  <a:gd name="T26" fmla="*/ 32 w 41"/>
                  <a:gd name="T27" fmla="*/ 47 h 51"/>
                  <a:gd name="T28" fmla="*/ 32 w 41"/>
                  <a:gd name="T29" fmla="*/ 18 h 51"/>
                  <a:gd name="T30" fmla="*/ 9 w 41"/>
                  <a:gd name="T31" fmla="*/ 44 h 51"/>
                  <a:gd name="T32" fmla="*/ 9 w 41"/>
                  <a:gd name="T3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1">
                    <a:moveTo>
                      <a:pt x="9" y="47"/>
                    </a:moveTo>
                    <a:cubicBezTo>
                      <a:pt x="9" y="49"/>
                      <a:pt x="7" y="51"/>
                      <a:pt x="4" y="51"/>
                    </a:cubicBezTo>
                    <a:cubicBezTo>
                      <a:pt x="2" y="51"/>
                      <a:pt x="0" y="49"/>
                      <a:pt x="0" y="4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7" y="0"/>
                      <a:pt x="9" y="1"/>
                      <a:pt x="9" y="4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9" y="0"/>
                      <a:pt x="41" y="1"/>
                      <a:pt x="41" y="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9"/>
                      <a:pt x="39" y="51"/>
                      <a:pt x="36" y="51"/>
                    </a:cubicBezTo>
                    <a:cubicBezTo>
                      <a:pt x="34" y="51"/>
                      <a:pt x="32" y="49"/>
                      <a:pt x="32" y="4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9" y="44"/>
                      <a:pt x="9" y="44"/>
                      <a:pt x="9" y="44"/>
                    </a:cubicBezTo>
                    <a:lnTo>
                      <a:pt x="9" y="4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8" name="Freeform 41"/>
              <p:cNvSpPr>
                <a:spLocks noEditPoints="1"/>
              </p:cNvSpPr>
              <p:nvPr/>
            </p:nvSpPr>
            <p:spPr bwMode="auto">
              <a:xfrm>
                <a:off x="1924" y="477"/>
                <a:ext cx="52" cy="75"/>
              </a:xfrm>
              <a:custGeom>
                <a:avLst/>
                <a:gdLst>
                  <a:gd name="T0" fmla="*/ 5 w 36"/>
                  <a:gd name="T1" fmla="*/ 51 h 51"/>
                  <a:gd name="T2" fmla="*/ 0 w 36"/>
                  <a:gd name="T3" fmla="*/ 46 h 51"/>
                  <a:gd name="T4" fmla="*/ 0 w 36"/>
                  <a:gd name="T5" fmla="*/ 4 h 51"/>
                  <a:gd name="T6" fmla="*/ 5 w 36"/>
                  <a:gd name="T7" fmla="*/ 0 h 51"/>
                  <a:gd name="T8" fmla="*/ 19 w 36"/>
                  <a:gd name="T9" fmla="*/ 0 h 51"/>
                  <a:gd name="T10" fmla="*/ 34 w 36"/>
                  <a:gd name="T11" fmla="*/ 13 h 51"/>
                  <a:gd name="T12" fmla="*/ 34 w 36"/>
                  <a:gd name="T13" fmla="*/ 15 h 51"/>
                  <a:gd name="T14" fmla="*/ 29 w 36"/>
                  <a:gd name="T15" fmla="*/ 24 h 51"/>
                  <a:gd name="T16" fmla="*/ 36 w 36"/>
                  <a:gd name="T17" fmla="*/ 35 h 51"/>
                  <a:gd name="T18" fmla="*/ 36 w 36"/>
                  <a:gd name="T19" fmla="*/ 37 h 51"/>
                  <a:gd name="T20" fmla="*/ 20 w 36"/>
                  <a:gd name="T21" fmla="*/ 51 h 51"/>
                  <a:gd name="T22" fmla="*/ 5 w 36"/>
                  <a:gd name="T23" fmla="*/ 51 h 51"/>
                  <a:gd name="T24" fmla="*/ 9 w 36"/>
                  <a:gd name="T25" fmla="*/ 7 h 51"/>
                  <a:gd name="T26" fmla="*/ 9 w 36"/>
                  <a:gd name="T27" fmla="*/ 21 h 51"/>
                  <a:gd name="T28" fmla="*/ 17 w 36"/>
                  <a:gd name="T29" fmla="*/ 21 h 51"/>
                  <a:gd name="T30" fmla="*/ 26 w 36"/>
                  <a:gd name="T31" fmla="*/ 15 h 51"/>
                  <a:gd name="T32" fmla="*/ 26 w 36"/>
                  <a:gd name="T33" fmla="*/ 14 h 51"/>
                  <a:gd name="T34" fmla="*/ 18 w 36"/>
                  <a:gd name="T35" fmla="*/ 7 h 51"/>
                  <a:gd name="T36" fmla="*/ 9 w 36"/>
                  <a:gd name="T37" fmla="*/ 7 h 51"/>
                  <a:gd name="T38" fmla="*/ 9 w 36"/>
                  <a:gd name="T39" fmla="*/ 29 h 51"/>
                  <a:gd name="T40" fmla="*/ 9 w 36"/>
                  <a:gd name="T41" fmla="*/ 43 h 51"/>
                  <a:gd name="T42" fmla="*/ 20 w 36"/>
                  <a:gd name="T43" fmla="*/ 43 h 51"/>
                  <a:gd name="T44" fmla="*/ 28 w 36"/>
                  <a:gd name="T45" fmla="*/ 37 h 51"/>
                  <a:gd name="T46" fmla="*/ 28 w 36"/>
                  <a:gd name="T47" fmla="*/ 35 h 51"/>
                  <a:gd name="T48" fmla="*/ 19 w 36"/>
                  <a:gd name="T49" fmla="*/ 29 h 51"/>
                  <a:gd name="T50" fmla="*/ 9 w 36"/>
                  <a:gd name="T5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51">
                    <a:moveTo>
                      <a:pt x="5" y="51"/>
                    </a:moveTo>
                    <a:cubicBezTo>
                      <a:pt x="2" y="51"/>
                      <a:pt x="0" y="49"/>
                      <a:pt x="0" y="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0" y="0"/>
                      <a:pt x="34" y="6"/>
                      <a:pt x="34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8"/>
                      <a:pt x="33" y="22"/>
                      <a:pt x="29" y="24"/>
                    </a:cubicBezTo>
                    <a:cubicBezTo>
                      <a:pt x="35" y="27"/>
                      <a:pt x="36" y="31"/>
                      <a:pt x="36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45"/>
                      <a:pt x="32" y="51"/>
                      <a:pt x="20" y="51"/>
                    </a:cubicBezTo>
                    <a:lnTo>
                      <a:pt x="5" y="51"/>
                    </a:lnTo>
                    <a:close/>
                    <a:moveTo>
                      <a:pt x="9" y="7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3" y="21"/>
                      <a:pt x="26" y="19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0"/>
                      <a:pt x="24" y="7"/>
                      <a:pt x="18" y="7"/>
                    </a:cubicBezTo>
                    <a:lnTo>
                      <a:pt x="9" y="7"/>
                    </a:lnTo>
                    <a:close/>
                    <a:moveTo>
                      <a:pt x="9" y="29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6" y="43"/>
                      <a:pt x="28" y="41"/>
                      <a:pt x="28" y="3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1"/>
                      <a:pt x="25" y="29"/>
                      <a:pt x="19" y="29"/>
                    </a:cubicBezTo>
                    <a:lnTo>
                      <a:pt x="9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69" name="Freeform 42"/>
              <p:cNvSpPr>
                <a:spLocks noEditPoints="1"/>
              </p:cNvSpPr>
              <p:nvPr/>
            </p:nvSpPr>
            <p:spPr bwMode="auto">
              <a:xfrm>
                <a:off x="1991" y="476"/>
                <a:ext cx="63" cy="76"/>
              </a:xfrm>
              <a:custGeom>
                <a:avLst/>
                <a:gdLst>
                  <a:gd name="T0" fmla="*/ 39 w 43"/>
                  <a:gd name="T1" fmla="*/ 52 h 52"/>
                  <a:gd name="T2" fmla="*/ 34 w 43"/>
                  <a:gd name="T3" fmla="*/ 50 h 52"/>
                  <a:gd name="T4" fmla="*/ 32 w 43"/>
                  <a:gd name="T5" fmla="*/ 47 h 52"/>
                  <a:gd name="T6" fmla="*/ 18 w 43"/>
                  <a:gd name="T7" fmla="*/ 52 h 52"/>
                  <a:gd name="T8" fmla="*/ 0 w 43"/>
                  <a:gd name="T9" fmla="*/ 37 h 52"/>
                  <a:gd name="T10" fmla="*/ 0 w 43"/>
                  <a:gd name="T11" fmla="*/ 37 h 52"/>
                  <a:gd name="T12" fmla="*/ 19 w 43"/>
                  <a:gd name="T13" fmla="*/ 22 h 52"/>
                  <a:gd name="T14" fmla="*/ 30 w 43"/>
                  <a:gd name="T15" fmla="*/ 22 h 52"/>
                  <a:gd name="T16" fmla="*/ 30 w 43"/>
                  <a:gd name="T17" fmla="*/ 20 h 52"/>
                  <a:gd name="T18" fmla="*/ 20 w 43"/>
                  <a:gd name="T19" fmla="*/ 8 h 52"/>
                  <a:gd name="T20" fmla="*/ 9 w 43"/>
                  <a:gd name="T21" fmla="*/ 10 h 52"/>
                  <a:gd name="T22" fmla="*/ 7 w 43"/>
                  <a:gd name="T23" fmla="*/ 11 h 52"/>
                  <a:gd name="T24" fmla="*/ 4 w 43"/>
                  <a:gd name="T25" fmla="*/ 7 h 52"/>
                  <a:gd name="T26" fmla="*/ 5 w 43"/>
                  <a:gd name="T27" fmla="*/ 4 h 52"/>
                  <a:gd name="T28" fmla="*/ 20 w 43"/>
                  <a:gd name="T29" fmla="*/ 0 h 52"/>
                  <a:gd name="T30" fmla="*/ 39 w 43"/>
                  <a:gd name="T31" fmla="*/ 20 h 52"/>
                  <a:gd name="T32" fmla="*/ 39 w 43"/>
                  <a:gd name="T33" fmla="*/ 39 h 52"/>
                  <a:gd name="T34" fmla="*/ 41 w 43"/>
                  <a:gd name="T35" fmla="*/ 45 h 52"/>
                  <a:gd name="T36" fmla="*/ 43 w 43"/>
                  <a:gd name="T37" fmla="*/ 48 h 52"/>
                  <a:gd name="T38" fmla="*/ 39 w 43"/>
                  <a:gd name="T39" fmla="*/ 52 h 52"/>
                  <a:gd name="T40" fmla="*/ 30 w 43"/>
                  <a:gd name="T41" fmla="*/ 29 h 52"/>
                  <a:gd name="T42" fmla="*/ 19 w 43"/>
                  <a:gd name="T43" fmla="*/ 29 h 52"/>
                  <a:gd name="T44" fmla="*/ 9 w 43"/>
                  <a:gd name="T45" fmla="*/ 37 h 52"/>
                  <a:gd name="T46" fmla="*/ 9 w 43"/>
                  <a:gd name="T47" fmla="*/ 38 h 52"/>
                  <a:gd name="T48" fmla="*/ 19 w 43"/>
                  <a:gd name="T49" fmla="*/ 45 h 52"/>
                  <a:gd name="T50" fmla="*/ 30 w 43"/>
                  <a:gd name="T51" fmla="*/ 35 h 52"/>
                  <a:gd name="T52" fmla="*/ 30 w 43"/>
                  <a:gd name="T53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52">
                    <a:moveTo>
                      <a:pt x="39" y="52"/>
                    </a:moveTo>
                    <a:cubicBezTo>
                      <a:pt x="37" y="52"/>
                      <a:pt x="35" y="51"/>
                      <a:pt x="34" y="50"/>
                    </a:cubicBezTo>
                    <a:cubicBezTo>
                      <a:pt x="33" y="49"/>
                      <a:pt x="32" y="48"/>
                      <a:pt x="32" y="47"/>
                    </a:cubicBezTo>
                    <a:cubicBezTo>
                      <a:pt x="28" y="51"/>
                      <a:pt x="22" y="52"/>
                      <a:pt x="18" y="52"/>
                    </a:cubicBezTo>
                    <a:cubicBezTo>
                      <a:pt x="5" y="52"/>
                      <a:pt x="0" y="46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8"/>
                      <a:pt x="6" y="22"/>
                      <a:pt x="1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2"/>
                      <a:pt x="28" y="8"/>
                      <a:pt x="20" y="8"/>
                    </a:cubicBezTo>
                    <a:cubicBezTo>
                      <a:pt x="15" y="8"/>
                      <a:pt x="12" y="9"/>
                      <a:pt x="9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9" y="1"/>
                      <a:pt x="15" y="0"/>
                      <a:pt x="20" y="0"/>
                    </a:cubicBezTo>
                    <a:cubicBezTo>
                      <a:pt x="34" y="0"/>
                      <a:pt x="39" y="7"/>
                      <a:pt x="39" y="20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40" y="44"/>
                      <a:pt x="41" y="45"/>
                    </a:cubicBezTo>
                    <a:cubicBezTo>
                      <a:pt x="43" y="46"/>
                      <a:pt x="43" y="47"/>
                      <a:pt x="43" y="48"/>
                    </a:cubicBezTo>
                    <a:cubicBezTo>
                      <a:pt x="43" y="51"/>
                      <a:pt x="41" y="52"/>
                      <a:pt x="39" y="52"/>
                    </a:cubicBezTo>
                    <a:close/>
                    <a:moveTo>
                      <a:pt x="30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11" y="29"/>
                      <a:pt x="9" y="33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2"/>
                      <a:pt x="11" y="45"/>
                      <a:pt x="19" y="45"/>
                    </a:cubicBezTo>
                    <a:cubicBezTo>
                      <a:pt x="26" y="45"/>
                      <a:pt x="30" y="42"/>
                      <a:pt x="30" y="35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</p:grpSp>
        <p:grpSp>
          <p:nvGrpSpPr>
            <p:cNvPr id="9" name="Group 45"/>
            <p:cNvGrpSpPr>
              <a:grpSpLocks noChangeAspect="1"/>
            </p:cNvGrpSpPr>
            <p:nvPr userDrawn="1"/>
          </p:nvGrpSpPr>
          <p:grpSpPr bwMode="auto">
            <a:xfrm>
              <a:off x="288925" y="1169988"/>
              <a:ext cx="1320800" cy="107950"/>
              <a:chOff x="182" y="737"/>
              <a:chExt cx="832" cy="68"/>
            </a:xfrm>
            <a:solidFill>
              <a:srgbClr val="F75931"/>
            </a:solidFill>
          </p:grpSpPr>
          <p:sp>
            <p:nvSpPr>
              <p:cNvPr id="10" name="Freeform 46"/>
              <p:cNvSpPr>
                <a:spLocks/>
              </p:cNvSpPr>
              <p:nvPr/>
            </p:nvSpPr>
            <p:spPr bwMode="auto">
              <a:xfrm>
                <a:off x="182" y="737"/>
                <a:ext cx="38" cy="55"/>
              </a:xfrm>
              <a:custGeom>
                <a:avLst/>
                <a:gdLst>
                  <a:gd name="T0" fmla="*/ 24 w 27"/>
                  <a:gd name="T1" fmla="*/ 39 h 39"/>
                  <a:gd name="T2" fmla="*/ 22 w 27"/>
                  <a:gd name="T3" fmla="*/ 36 h 39"/>
                  <a:gd name="T4" fmla="*/ 22 w 27"/>
                  <a:gd name="T5" fmla="*/ 4 h 39"/>
                  <a:gd name="T6" fmla="*/ 5 w 27"/>
                  <a:gd name="T7" fmla="*/ 4 h 39"/>
                  <a:gd name="T8" fmla="*/ 5 w 27"/>
                  <a:gd name="T9" fmla="*/ 36 h 39"/>
                  <a:gd name="T10" fmla="*/ 2 w 27"/>
                  <a:gd name="T11" fmla="*/ 39 h 39"/>
                  <a:gd name="T12" fmla="*/ 0 w 27"/>
                  <a:gd name="T13" fmla="*/ 36 h 39"/>
                  <a:gd name="T14" fmla="*/ 0 w 27"/>
                  <a:gd name="T15" fmla="*/ 2 h 39"/>
                  <a:gd name="T16" fmla="*/ 2 w 27"/>
                  <a:gd name="T17" fmla="*/ 0 h 39"/>
                  <a:gd name="T18" fmla="*/ 24 w 27"/>
                  <a:gd name="T19" fmla="*/ 0 h 39"/>
                  <a:gd name="T20" fmla="*/ 27 w 27"/>
                  <a:gd name="T21" fmla="*/ 2 h 39"/>
                  <a:gd name="T22" fmla="*/ 27 w 27"/>
                  <a:gd name="T23" fmla="*/ 36 h 39"/>
                  <a:gd name="T24" fmla="*/ 24 w 27"/>
                  <a:gd name="T2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9">
                    <a:moveTo>
                      <a:pt x="24" y="39"/>
                    </a:moveTo>
                    <a:cubicBezTo>
                      <a:pt x="23" y="39"/>
                      <a:pt x="22" y="38"/>
                      <a:pt x="22" y="3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8"/>
                      <a:pt x="4" y="39"/>
                      <a:pt x="2" y="39"/>
                    </a:cubicBezTo>
                    <a:cubicBezTo>
                      <a:pt x="1" y="39"/>
                      <a:pt x="0" y="38"/>
                      <a:pt x="0" y="3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8"/>
                      <a:pt x="26" y="39"/>
                      <a:pt x="2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1" name="Freeform 47"/>
              <p:cNvSpPr>
                <a:spLocks noEditPoints="1"/>
              </p:cNvSpPr>
              <p:nvPr/>
            </p:nvSpPr>
            <p:spPr bwMode="auto">
              <a:xfrm>
                <a:off x="229" y="753"/>
                <a:ext cx="32" cy="52"/>
              </a:xfrm>
              <a:custGeom>
                <a:avLst/>
                <a:gdLst>
                  <a:gd name="T0" fmla="*/ 13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2 w 23"/>
                  <a:gd name="T9" fmla="*/ 35 h 37"/>
                  <a:gd name="T10" fmla="*/ 2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2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3 w 23"/>
                  <a:gd name="T29" fmla="*/ 28 h 37"/>
                  <a:gd name="T30" fmla="*/ 18 w 23"/>
                  <a:gd name="T31" fmla="*/ 11 h 37"/>
                  <a:gd name="T32" fmla="*/ 12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2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3" y="28"/>
                    </a:moveTo>
                    <a:cubicBezTo>
                      <a:pt x="11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3" y="37"/>
                      <a:pt x="2" y="36"/>
                      <a:pt x="2" y="3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3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2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2" y="24"/>
                    </a:cubicBezTo>
                    <a:cubicBezTo>
                      <a:pt x="16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2" name="Freeform 48"/>
              <p:cNvSpPr>
                <a:spLocks noEditPoints="1"/>
              </p:cNvSpPr>
              <p:nvPr/>
            </p:nvSpPr>
            <p:spPr bwMode="auto">
              <a:xfrm>
                <a:off x="268" y="753"/>
                <a:ext cx="31" cy="39"/>
              </a:xfrm>
              <a:custGeom>
                <a:avLst/>
                <a:gdLst>
                  <a:gd name="T0" fmla="*/ 11 w 22"/>
                  <a:gd name="T1" fmla="*/ 28 h 28"/>
                  <a:gd name="T2" fmla="*/ 0 w 22"/>
                  <a:gd name="T3" fmla="*/ 17 h 28"/>
                  <a:gd name="T4" fmla="*/ 0 w 22"/>
                  <a:gd name="T5" fmla="*/ 11 h 28"/>
                  <a:gd name="T6" fmla="*/ 11 w 22"/>
                  <a:gd name="T7" fmla="*/ 0 h 28"/>
                  <a:gd name="T8" fmla="*/ 22 w 22"/>
                  <a:gd name="T9" fmla="*/ 11 h 28"/>
                  <a:gd name="T10" fmla="*/ 22 w 22"/>
                  <a:gd name="T11" fmla="*/ 17 h 28"/>
                  <a:gd name="T12" fmla="*/ 11 w 22"/>
                  <a:gd name="T13" fmla="*/ 28 h 28"/>
                  <a:gd name="T14" fmla="*/ 17 w 22"/>
                  <a:gd name="T15" fmla="*/ 11 h 28"/>
                  <a:gd name="T16" fmla="*/ 11 w 22"/>
                  <a:gd name="T17" fmla="*/ 5 h 28"/>
                  <a:gd name="T18" fmla="*/ 5 w 22"/>
                  <a:gd name="T19" fmla="*/ 11 h 28"/>
                  <a:gd name="T20" fmla="*/ 5 w 22"/>
                  <a:gd name="T21" fmla="*/ 17 h 28"/>
                  <a:gd name="T22" fmla="*/ 11 w 22"/>
                  <a:gd name="T23" fmla="*/ 23 h 28"/>
                  <a:gd name="T24" fmla="*/ 17 w 22"/>
                  <a:gd name="T25" fmla="*/ 17 h 28"/>
                  <a:gd name="T26" fmla="*/ 17 w 22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2" y="5"/>
                      <a:pt x="22" y="11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3" name="Freeform 49"/>
              <p:cNvSpPr>
                <a:spLocks/>
              </p:cNvSpPr>
              <p:nvPr/>
            </p:nvSpPr>
            <p:spPr bwMode="auto">
              <a:xfrm>
                <a:off x="307" y="753"/>
                <a:ext cx="26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2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4" name="Freeform 50"/>
              <p:cNvSpPr>
                <a:spLocks/>
              </p:cNvSpPr>
              <p:nvPr/>
            </p:nvSpPr>
            <p:spPr bwMode="auto">
              <a:xfrm>
                <a:off x="335" y="754"/>
                <a:ext cx="30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5" name="Freeform 51"/>
              <p:cNvSpPr>
                <a:spLocks noEditPoints="1"/>
              </p:cNvSpPr>
              <p:nvPr/>
            </p:nvSpPr>
            <p:spPr bwMode="auto">
              <a:xfrm>
                <a:off x="367" y="753"/>
                <a:ext cx="33" cy="52"/>
              </a:xfrm>
              <a:custGeom>
                <a:avLst/>
                <a:gdLst>
                  <a:gd name="T0" fmla="*/ 14 w 23"/>
                  <a:gd name="T1" fmla="*/ 28 h 37"/>
                  <a:gd name="T2" fmla="*/ 7 w 23"/>
                  <a:gd name="T3" fmla="*/ 25 h 37"/>
                  <a:gd name="T4" fmla="*/ 7 w 23"/>
                  <a:gd name="T5" fmla="*/ 35 h 37"/>
                  <a:gd name="T6" fmla="*/ 5 w 23"/>
                  <a:gd name="T7" fmla="*/ 37 h 37"/>
                  <a:gd name="T8" fmla="*/ 3 w 23"/>
                  <a:gd name="T9" fmla="*/ 35 h 37"/>
                  <a:gd name="T10" fmla="*/ 3 w 23"/>
                  <a:gd name="T11" fmla="*/ 7 h 37"/>
                  <a:gd name="T12" fmla="*/ 1 w 23"/>
                  <a:gd name="T13" fmla="*/ 4 h 37"/>
                  <a:gd name="T14" fmla="*/ 0 w 23"/>
                  <a:gd name="T15" fmla="*/ 2 h 37"/>
                  <a:gd name="T16" fmla="*/ 3 w 23"/>
                  <a:gd name="T17" fmla="*/ 0 h 37"/>
                  <a:gd name="T18" fmla="*/ 5 w 23"/>
                  <a:gd name="T19" fmla="*/ 1 h 37"/>
                  <a:gd name="T20" fmla="*/ 6 w 23"/>
                  <a:gd name="T21" fmla="*/ 3 h 37"/>
                  <a:gd name="T22" fmla="*/ 13 w 23"/>
                  <a:gd name="T23" fmla="*/ 0 h 37"/>
                  <a:gd name="T24" fmla="*/ 23 w 23"/>
                  <a:gd name="T25" fmla="*/ 11 h 37"/>
                  <a:gd name="T26" fmla="*/ 23 w 23"/>
                  <a:gd name="T27" fmla="*/ 16 h 37"/>
                  <a:gd name="T28" fmla="*/ 14 w 23"/>
                  <a:gd name="T29" fmla="*/ 28 h 37"/>
                  <a:gd name="T30" fmla="*/ 18 w 23"/>
                  <a:gd name="T31" fmla="*/ 11 h 37"/>
                  <a:gd name="T32" fmla="*/ 13 w 23"/>
                  <a:gd name="T33" fmla="*/ 4 h 37"/>
                  <a:gd name="T34" fmla="*/ 7 w 23"/>
                  <a:gd name="T35" fmla="*/ 6 h 37"/>
                  <a:gd name="T36" fmla="*/ 7 w 23"/>
                  <a:gd name="T37" fmla="*/ 21 h 37"/>
                  <a:gd name="T38" fmla="*/ 13 w 23"/>
                  <a:gd name="T39" fmla="*/ 24 h 37"/>
                  <a:gd name="T40" fmla="*/ 18 w 23"/>
                  <a:gd name="T41" fmla="*/ 16 h 37"/>
                  <a:gd name="T42" fmla="*/ 18 w 23"/>
                  <a:gd name="T43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37">
                    <a:moveTo>
                      <a:pt x="14" y="28"/>
                    </a:moveTo>
                    <a:cubicBezTo>
                      <a:pt x="12" y="28"/>
                      <a:pt x="9" y="27"/>
                      <a:pt x="7" y="2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5" y="37"/>
                    </a:cubicBezTo>
                    <a:cubicBezTo>
                      <a:pt x="4" y="37"/>
                      <a:pt x="3" y="36"/>
                      <a:pt x="3" y="3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20" y="0"/>
                      <a:pt x="23" y="4"/>
                      <a:pt x="23" y="11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23"/>
                      <a:pt x="20" y="28"/>
                      <a:pt x="14" y="28"/>
                    </a:cubicBezTo>
                    <a:close/>
                    <a:moveTo>
                      <a:pt x="18" y="11"/>
                    </a:moveTo>
                    <a:cubicBezTo>
                      <a:pt x="18" y="6"/>
                      <a:pt x="17" y="4"/>
                      <a:pt x="13" y="4"/>
                    </a:cubicBezTo>
                    <a:cubicBezTo>
                      <a:pt x="11" y="4"/>
                      <a:pt x="9" y="5"/>
                      <a:pt x="7" y="6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3"/>
                      <a:pt x="11" y="24"/>
                      <a:pt x="13" y="24"/>
                    </a:cubicBezTo>
                    <a:cubicBezTo>
                      <a:pt x="17" y="24"/>
                      <a:pt x="18" y="21"/>
                      <a:pt x="18" y="16"/>
                    </a:cubicBezTo>
                    <a:lnTo>
                      <a:pt x="18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6" name="Freeform 52"/>
              <p:cNvSpPr>
                <a:spLocks noEditPoints="1"/>
              </p:cNvSpPr>
              <p:nvPr/>
            </p:nvSpPr>
            <p:spPr bwMode="auto">
              <a:xfrm>
                <a:off x="407" y="753"/>
                <a:ext cx="31" cy="39"/>
              </a:xfrm>
              <a:custGeom>
                <a:avLst/>
                <a:gdLst>
                  <a:gd name="T0" fmla="*/ 20 w 22"/>
                  <a:gd name="T1" fmla="*/ 28 h 28"/>
                  <a:gd name="T2" fmla="*/ 17 w 22"/>
                  <a:gd name="T3" fmla="*/ 26 h 28"/>
                  <a:gd name="T4" fmla="*/ 16 w 22"/>
                  <a:gd name="T5" fmla="*/ 25 h 28"/>
                  <a:gd name="T6" fmla="*/ 9 w 22"/>
                  <a:gd name="T7" fmla="*/ 28 h 28"/>
                  <a:gd name="T8" fmla="*/ 0 w 22"/>
                  <a:gd name="T9" fmla="*/ 20 h 28"/>
                  <a:gd name="T10" fmla="*/ 0 w 22"/>
                  <a:gd name="T11" fmla="*/ 19 h 28"/>
                  <a:gd name="T12" fmla="*/ 10 w 22"/>
                  <a:gd name="T13" fmla="*/ 12 h 28"/>
                  <a:gd name="T14" fmla="*/ 15 w 22"/>
                  <a:gd name="T15" fmla="*/ 12 h 28"/>
                  <a:gd name="T16" fmla="*/ 15 w 22"/>
                  <a:gd name="T17" fmla="*/ 10 h 28"/>
                  <a:gd name="T18" fmla="*/ 10 w 22"/>
                  <a:gd name="T19" fmla="*/ 4 h 28"/>
                  <a:gd name="T20" fmla="*/ 5 w 22"/>
                  <a:gd name="T21" fmla="*/ 5 h 28"/>
                  <a:gd name="T22" fmla="*/ 4 w 22"/>
                  <a:gd name="T23" fmla="*/ 6 h 28"/>
                  <a:gd name="T24" fmla="*/ 2 w 22"/>
                  <a:gd name="T25" fmla="*/ 4 h 28"/>
                  <a:gd name="T26" fmla="*/ 3 w 22"/>
                  <a:gd name="T27" fmla="*/ 2 h 28"/>
                  <a:gd name="T28" fmla="*/ 10 w 22"/>
                  <a:gd name="T29" fmla="*/ 0 h 28"/>
                  <a:gd name="T30" fmla="*/ 20 w 22"/>
                  <a:gd name="T31" fmla="*/ 11 h 28"/>
                  <a:gd name="T32" fmla="*/ 20 w 22"/>
                  <a:gd name="T33" fmla="*/ 21 h 28"/>
                  <a:gd name="T34" fmla="*/ 22 w 22"/>
                  <a:gd name="T35" fmla="*/ 24 h 28"/>
                  <a:gd name="T36" fmla="*/ 22 w 22"/>
                  <a:gd name="T37" fmla="*/ 26 h 28"/>
                  <a:gd name="T38" fmla="*/ 20 w 22"/>
                  <a:gd name="T39" fmla="*/ 28 h 28"/>
                  <a:gd name="T40" fmla="*/ 15 w 22"/>
                  <a:gd name="T41" fmla="*/ 15 h 28"/>
                  <a:gd name="T42" fmla="*/ 10 w 22"/>
                  <a:gd name="T43" fmla="*/ 15 h 28"/>
                  <a:gd name="T44" fmla="*/ 4 w 22"/>
                  <a:gd name="T45" fmla="*/ 19 h 28"/>
                  <a:gd name="T46" fmla="*/ 4 w 22"/>
                  <a:gd name="T47" fmla="*/ 20 h 28"/>
                  <a:gd name="T48" fmla="*/ 10 w 22"/>
                  <a:gd name="T49" fmla="*/ 24 h 28"/>
                  <a:gd name="T50" fmla="*/ 15 w 22"/>
                  <a:gd name="T51" fmla="*/ 18 h 28"/>
                  <a:gd name="T52" fmla="*/ 15 w 22"/>
                  <a:gd name="T53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20" y="28"/>
                    </a:moveTo>
                    <a:cubicBezTo>
                      <a:pt x="19" y="28"/>
                      <a:pt x="18" y="27"/>
                      <a:pt x="17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4" y="27"/>
                      <a:pt x="11" y="28"/>
                      <a:pt x="9" y="28"/>
                    </a:cubicBezTo>
                    <a:cubicBezTo>
                      <a:pt x="3" y="28"/>
                      <a:pt x="0" y="24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5"/>
                      <a:pt x="3" y="12"/>
                      <a:pt x="10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4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8" y="0"/>
                      <a:pt x="20" y="4"/>
                      <a:pt x="20" y="1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1" y="23"/>
                      <a:pt x="22" y="24"/>
                    </a:cubicBezTo>
                    <a:cubicBezTo>
                      <a:pt x="22" y="24"/>
                      <a:pt x="22" y="25"/>
                      <a:pt x="22" y="26"/>
                    </a:cubicBezTo>
                    <a:cubicBezTo>
                      <a:pt x="22" y="27"/>
                      <a:pt x="21" y="28"/>
                      <a:pt x="20" y="28"/>
                    </a:cubicBezTo>
                    <a:close/>
                    <a:moveTo>
                      <a:pt x="15" y="15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6" y="15"/>
                      <a:pt x="4" y="17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2"/>
                      <a:pt x="6" y="24"/>
                      <a:pt x="10" y="24"/>
                    </a:cubicBezTo>
                    <a:cubicBezTo>
                      <a:pt x="13" y="24"/>
                      <a:pt x="15" y="22"/>
                      <a:pt x="15" y="18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7" name="Freeform 53"/>
              <p:cNvSpPr>
                <a:spLocks/>
              </p:cNvSpPr>
              <p:nvPr/>
            </p:nvSpPr>
            <p:spPr bwMode="auto">
              <a:xfrm>
                <a:off x="447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7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2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2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7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7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8" name="Freeform 54"/>
              <p:cNvSpPr>
                <a:spLocks/>
              </p:cNvSpPr>
              <p:nvPr/>
            </p:nvSpPr>
            <p:spPr bwMode="auto">
              <a:xfrm>
                <a:off x="483" y="753"/>
                <a:ext cx="27" cy="39"/>
              </a:xfrm>
              <a:custGeom>
                <a:avLst/>
                <a:gdLst>
                  <a:gd name="T0" fmla="*/ 16 w 19"/>
                  <a:gd name="T1" fmla="*/ 5 h 28"/>
                  <a:gd name="T2" fmla="*/ 11 w 19"/>
                  <a:gd name="T3" fmla="*/ 4 h 28"/>
                  <a:gd name="T4" fmla="*/ 5 w 19"/>
                  <a:gd name="T5" fmla="*/ 12 h 28"/>
                  <a:gd name="T6" fmla="*/ 5 w 19"/>
                  <a:gd name="T7" fmla="*/ 16 h 28"/>
                  <a:gd name="T8" fmla="*/ 11 w 19"/>
                  <a:gd name="T9" fmla="*/ 24 h 28"/>
                  <a:gd name="T10" fmla="*/ 16 w 19"/>
                  <a:gd name="T11" fmla="*/ 22 h 28"/>
                  <a:gd name="T12" fmla="*/ 18 w 19"/>
                  <a:gd name="T13" fmla="*/ 23 h 28"/>
                  <a:gd name="T14" fmla="*/ 17 w 19"/>
                  <a:gd name="T15" fmla="*/ 26 h 28"/>
                  <a:gd name="T16" fmla="*/ 11 w 19"/>
                  <a:gd name="T17" fmla="*/ 28 h 28"/>
                  <a:gd name="T18" fmla="*/ 0 w 19"/>
                  <a:gd name="T19" fmla="*/ 16 h 28"/>
                  <a:gd name="T20" fmla="*/ 0 w 19"/>
                  <a:gd name="T21" fmla="*/ 12 h 28"/>
                  <a:gd name="T22" fmla="*/ 11 w 19"/>
                  <a:gd name="T23" fmla="*/ 0 h 28"/>
                  <a:gd name="T24" fmla="*/ 17 w 19"/>
                  <a:gd name="T25" fmla="*/ 2 h 28"/>
                  <a:gd name="T26" fmla="*/ 18 w 19"/>
                  <a:gd name="T27" fmla="*/ 4 h 28"/>
                  <a:gd name="T28" fmla="*/ 16 w 19"/>
                  <a:gd name="T2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8">
                    <a:moveTo>
                      <a:pt x="16" y="5"/>
                    </a:moveTo>
                    <a:cubicBezTo>
                      <a:pt x="14" y="5"/>
                      <a:pt x="13" y="4"/>
                      <a:pt x="11" y="4"/>
                    </a:cubicBezTo>
                    <a:cubicBezTo>
                      <a:pt x="7" y="4"/>
                      <a:pt x="5" y="7"/>
                      <a:pt x="5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1"/>
                      <a:pt x="7" y="24"/>
                      <a:pt x="11" y="24"/>
                    </a:cubicBezTo>
                    <a:cubicBezTo>
                      <a:pt x="13" y="24"/>
                      <a:pt x="14" y="23"/>
                      <a:pt x="16" y="22"/>
                    </a:cubicBezTo>
                    <a:cubicBezTo>
                      <a:pt x="17" y="22"/>
                      <a:pt x="18" y="22"/>
                      <a:pt x="18" y="23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3" y="28"/>
                      <a:pt x="11" y="28"/>
                    </a:cubicBezTo>
                    <a:cubicBezTo>
                      <a:pt x="3" y="28"/>
                      <a:pt x="0" y="23"/>
                      <a:pt x="0" y="1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1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8" y="2"/>
                      <a:pt x="19" y="3"/>
                      <a:pt x="18" y="4"/>
                    </a:cubicBezTo>
                    <a:cubicBezTo>
                      <a:pt x="18" y="5"/>
                      <a:pt x="17" y="6"/>
                      <a:pt x="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19" name="Freeform 55"/>
              <p:cNvSpPr>
                <a:spLocks/>
              </p:cNvSpPr>
              <p:nvPr/>
            </p:nvSpPr>
            <p:spPr bwMode="auto">
              <a:xfrm>
                <a:off x="512" y="754"/>
                <a:ext cx="29" cy="38"/>
              </a:xfrm>
              <a:custGeom>
                <a:avLst/>
                <a:gdLst>
                  <a:gd name="T0" fmla="*/ 19 w 21"/>
                  <a:gd name="T1" fmla="*/ 0 h 27"/>
                  <a:gd name="T2" fmla="*/ 21 w 21"/>
                  <a:gd name="T3" fmla="*/ 2 h 27"/>
                  <a:gd name="T4" fmla="*/ 19 w 21"/>
                  <a:gd name="T5" fmla="*/ 4 h 27"/>
                  <a:gd name="T6" fmla="*/ 13 w 21"/>
                  <a:gd name="T7" fmla="*/ 4 h 27"/>
                  <a:gd name="T8" fmla="*/ 13 w 21"/>
                  <a:gd name="T9" fmla="*/ 24 h 27"/>
                  <a:gd name="T10" fmla="*/ 11 w 21"/>
                  <a:gd name="T11" fmla="*/ 27 h 27"/>
                  <a:gd name="T12" fmla="*/ 8 w 21"/>
                  <a:gd name="T13" fmla="*/ 24 h 27"/>
                  <a:gd name="T14" fmla="*/ 8 w 21"/>
                  <a:gd name="T15" fmla="*/ 4 h 27"/>
                  <a:gd name="T16" fmla="*/ 2 w 21"/>
                  <a:gd name="T17" fmla="*/ 4 h 27"/>
                  <a:gd name="T18" fmla="*/ 0 w 21"/>
                  <a:gd name="T19" fmla="*/ 2 h 27"/>
                  <a:gd name="T20" fmla="*/ 2 w 21"/>
                  <a:gd name="T21" fmla="*/ 0 h 27"/>
                  <a:gd name="T22" fmla="*/ 19 w 21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9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1" y="3"/>
                      <a:pt x="20" y="4"/>
                      <a:pt x="19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2" y="27"/>
                      <a:pt x="11" y="27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0" name="Freeform 56"/>
              <p:cNvSpPr>
                <a:spLocks noEditPoints="1"/>
              </p:cNvSpPr>
              <p:nvPr/>
            </p:nvSpPr>
            <p:spPr bwMode="auto">
              <a:xfrm>
                <a:off x="547" y="754"/>
                <a:ext cx="27" cy="37"/>
              </a:xfrm>
              <a:custGeom>
                <a:avLst/>
                <a:gdLst>
                  <a:gd name="T0" fmla="*/ 3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3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1 w 19"/>
                  <a:gd name="T21" fmla="*/ 26 h 26"/>
                  <a:gd name="T22" fmla="*/ 3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4 w 19"/>
                  <a:gd name="T31" fmla="*/ 8 h 26"/>
                  <a:gd name="T32" fmla="*/ 14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5 w 19"/>
                  <a:gd name="T45" fmla="*/ 19 h 26"/>
                  <a:gd name="T46" fmla="*/ 15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3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8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1" y="26"/>
                    </a:cubicBezTo>
                    <a:lnTo>
                      <a:pt x="3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4" y="10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5"/>
                      <a:pt x="13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2"/>
                      <a:pt x="15" y="21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1" name="Freeform 57"/>
              <p:cNvSpPr>
                <a:spLocks noEditPoints="1"/>
              </p:cNvSpPr>
              <p:nvPr/>
            </p:nvSpPr>
            <p:spPr bwMode="auto">
              <a:xfrm>
                <a:off x="582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5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5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2" name="Freeform 58"/>
              <p:cNvSpPr>
                <a:spLocks noEditPoints="1"/>
              </p:cNvSpPr>
              <p:nvPr/>
            </p:nvSpPr>
            <p:spPr bwMode="auto">
              <a:xfrm>
                <a:off x="643" y="754"/>
                <a:ext cx="27" cy="37"/>
              </a:xfrm>
              <a:custGeom>
                <a:avLst/>
                <a:gdLst>
                  <a:gd name="T0" fmla="*/ 2 w 19"/>
                  <a:gd name="T1" fmla="*/ 26 h 26"/>
                  <a:gd name="T2" fmla="*/ 0 w 19"/>
                  <a:gd name="T3" fmla="*/ 24 h 26"/>
                  <a:gd name="T4" fmla="*/ 0 w 19"/>
                  <a:gd name="T5" fmla="*/ 2 h 26"/>
                  <a:gd name="T6" fmla="*/ 2 w 19"/>
                  <a:gd name="T7" fmla="*/ 0 h 26"/>
                  <a:gd name="T8" fmla="*/ 10 w 19"/>
                  <a:gd name="T9" fmla="*/ 0 h 26"/>
                  <a:gd name="T10" fmla="*/ 18 w 19"/>
                  <a:gd name="T11" fmla="*/ 7 h 26"/>
                  <a:gd name="T12" fmla="*/ 18 w 19"/>
                  <a:gd name="T13" fmla="*/ 7 h 26"/>
                  <a:gd name="T14" fmla="*/ 15 w 19"/>
                  <a:gd name="T15" fmla="*/ 12 h 26"/>
                  <a:gd name="T16" fmla="*/ 19 w 19"/>
                  <a:gd name="T17" fmla="*/ 18 h 26"/>
                  <a:gd name="T18" fmla="*/ 19 w 19"/>
                  <a:gd name="T19" fmla="*/ 19 h 26"/>
                  <a:gd name="T20" fmla="*/ 10 w 19"/>
                  <a:gd name="T21" fmla="*/ 26 h 26"/>
                  <a:gd name="T22" fmla="*/ 2 w 19"/>
                  <a:gd name="T23" fmla="*/ 26 h 26"/>
                  <a:gd name="T24" fmla="*/ 5 w 19"/>
                  <a:gd name="T25" fmla="*/ 3 h 26"/>
                  <a:gd name="T26" fmla="*/ 5 w 19"/>
                  <a:gd name="T27" fmla="*/ 11 h 26"/>
                  <a:gd name="T28" fmla="*/ 9 w 19"/>
                  <a:gd name="T29" fmla="*/ 11 h 26"/>
                  <a:gd name="T30" fmla="*/ 13 w 19"/>
                  <a:gd name="T31" fmla="*/ 8 h 26"/>
                  <a:gd name="T32" fmla="*/ 13 w 19"/>
                  <a:gd name="T33" fmla="*/ 7 h 26"/>
                  <a:gd name="T34" fmla="*/ 9 w 19"/>
                  <a:gd name="T35" fmla="*/ 3 h 26"/>
                  <a:gd name="T36" fmla="*/ 5 w 19"/>
                  <a:gd name="T37" fmla="*/ 3 h 26"/>
                  <a:gd name="T38" fmla="*/ 5 w 19"/>
                  <a:gd name="T39" fmla="*/ 15 h 26"/>
                  <a:gd name="T40" fmla="*/ 5 w 19"/>
                  <a:gd name="T41" fmla="*/ 22 h 26"/>
                  <a:gd name="T42" fmla="*/ 10 w 19"/>
                  <a:gd name="T43" fmla="*/ 22 h 26"/>
                  <a:gd name="T44" fmla="*/ 14 w 19"/>
                  <a:gd name="T45" fmla="*/ 19 h 26"/>
                  <a:gd name="T46" fmla="*/ 14 w 19"/>
                  <a:gd name="T47" fmla="*/ 18 h 26"/>
                  <a:gd name="T48" fmla="*/ 10 w 19"/>
                  <a:gd name="T49" fmla="*/ 15 h 26"/>
                  <a:gd name="T50" fmla="*/ 5 w 19"/>
                  <a:gd name="T51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26">
                    <a:moveTo>
                      <a:pt x="2" y="26"/>
                    </a:moveTo>
                    <a:cubicBezTo>
                      <a:pt x="1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8" y="3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9"/>
                      <a:pt x="17" y="11"/>
                      <a:pt x="15" y="12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3"/>
                      <a:pt x="17" y="26"/>
                      <a:pt x="10" y="26"/>
                    </a:cubicBezTo>
                    <a:lnTo>
                      <a:pt x="2" y="26"/>
                    </a:lnTo>
                    <a:close/>
                    <a:moveTo>
                      <a:pt x="5" y="3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3"/>
                      <a:pt x="9" y="3"/>
                    </a:cubicBezTo>
                    <a:lnTo>
                      <a:pt x="5" y="3"/>
                    </a:lnTo>
                    <a:close/>
                    <a:moveTo>
                      <a:pt x="5" y="15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2"/>
                      <a:pt x="14" y="21"/>
                      <a:pt x="14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3" y="15"/>
                      <a:pt x="10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3" name="Freeform 59"/>
              <p:cNvSpPr>
                <a:spLocks noEditPoints="1"/>
              </p:cNvSpPr>
              <p:nvPr/>
            </p:nvSpPr>
            <p:spPr bwMode="auto">
              <a:xfrm>
                <a:off x="679" y="753"/>
                <a:ext cx="29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4" name="Freeform 60"/>
              <p:cNvSpPr>
                <a:spLocks/>
              </p:cNvSpPr>
              <p:nvPr/>
            </p:nvSpPr>
            <p:spPr bwMode="auto">
              <a:xfrm>
                <a:off x="714" y="753"/>
                <a:ext cx="24" cy="39"/>
              </a:xfrm>
              <a:custGeom>
                <a:avLst/>
                <a:gdLst>
                  <a:gd name="T0" fmla="*/ 12 w 17"/>
                  <a:gd name="T1" fmla="*/ 20 h 28"/>
                  <a:gd name="T2" fmla="*/ 7 w 17"/>
                  <a:gd name="T3" fmla="*/ 15 h 28"/>
                  <a:gd name="T4" fmla="*/ 5 w 17"/>
                  <a:gd name="T5" fmla="*/ 15 h 28"/>
                  <a:gd name="T6" fmla="*/ 4 w 17"/>
                  <a:gd name="T7" fmla="*/ 14 h 28"/>
                  <a:gd name="T8" fmla="*/ 5 w 17"/>
                  <a:gd name="T9" fmla="*/ 12 h 28"/>
                  <a:gd name="T10" fmla="*/ 7 w 17"/>
                  <a:gd name="T11" fmla="*/ 12 h 28"/>
                  <a:gd name="T12" fmla="*/ 12 w 17"/>
                  <a:gd name="T13" fmla="*/ 8 h 28"/>
                  <a:gd name="T14" fmla="*/ 8 w 17"/>
                  <a:gd name="T15" fmla="*/ 4 h 28"/>
                  <a:gd name="T16" fmla="*/ 5 w 17"/>
                  <a:gd name="T17" fmla="*/ 5 h 28"/>
                  <a:gd name="T18" fmla="*/ 2 w 17"/>
                  <a:gd name="T19" fmla="*/ 6 h 28"/>
                  <a:gd name="T20" fmla="*/ 0 w 17"/>
                  <a:gd name="T21" fmla="*/ 4 h 28"/>
                  <a:gd name="T22" fmla="*/ 1 w 17"/>
                  <a:gd name="T23" fmla="*/ 3 h 28"/>
                  <a:gd name="T24" fmla="*/ 8 w 17"/>
                  <a:gd name="T25" fmla="*/ 0 h 28"/>
                  <a:gd name="T26" fmla="*/ 16 w 17"/>
                  <a:gd name="T27" fmla="*/ 8 h 28"/>
                  <a:gd name="T28" fmla="*/ 12 w 17"/>
                  <a:gd name="T29" fmla="*/ 13 h 28"/>
                  <a:gd name="T30" fmla="*/ 17 w 17"/>
                  <a:gd name="T31" fmla="*/ 20 h 28"/>
                  <a:gd name="T32" fmla="*/ 8 w 17"/>
                  <a:gd name="T33" fmla="*/ 28 h 28"/>
                  <a:gd name="T34" fmla="*/ 1 w 17"/>
                  <a:gd name="T35" fmla="*/ 25 h 28"/>
                  <a:gd name="T36" fmla="*/ 0 w 17"/>
                  <a:gd name="T37" fmla="*/ 24 h 28"/>
                  <a:gd name="T38" fmla="*/ 2 w 17"/>
                  <a:gd name="T39" fmla="*/ 22 h 28"/>
                  <a:gd name="T40" fmla="*/ 4 w 17"/>
                  <a:gd name="T41" fmla="*/ 23 h 28"/>
                  <a:gd name="T42" fmla="*/ 8 w 17"/>
                  <a:gd name="T43" fmla="*/ 24 h 28"/>
                  <a:gd name="T44" fmla="*/ 12 w 17"/>
                  <a:gd name="T45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8">
                    <a:moveTo>
                      <a:pt x="12" y="20"/>
                    </a:moveTo>
                    <a:cubicBezTo>
                      <a:pt x="12" y="17"/>
                      <a:pt x="10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2" y="11"/>
                      <a:pt x="12" y="8"/>
                    </a:cubicBezTo>
                    <a:cubicBezTo>
                      <a:pt x="12" y="6"/>
                      <a:pt x="11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4" y="0"/>
                      <a:pt x="16" y="4"/>
                      <a:pt x="16" y="8"/>
                    </a:cubicBezTo>
                    <a:cubicBezTo>
                      <a:pt x="16" y="11"/>
                      <a:pt x="15" y="12"/>
                      <a:pt x="12" y="13"/>
                    </a:cubicBezTo>
                    <a:cubicBezTo>
                      <a:pt x="15" y="14"/>
                      <a:pt x="17" y="16"/>
                      <a:pt x="17" y="20"/>
                    </a:cubicBezTo>
                    <a:cubicBezTo>
                      <a:pt x="17" y="24"/>
                      <a:pt x="14" y="28"/>
                      <a:pt x="8" y="28"/>
                    </a:cubicBezTo>
                    <a:cubicBezTo>
                      <a:pt x="5" y="28"/>
                      <a:pt x="3" y="27"/>
                      <a:pt x="1" y="25"/>
                    </a:cubicBezTo>
                    <a:cubicBezTo>
                      <a:pt x="0" y="25"/>
                      <a:pt x="0" y="24"/>
                      <a:pt x="0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2" y="22"/>
                      <a:pt x="3" y="22"/>
                      <a:pt x="4" y="23"/>
                    </a:cubicBezTo>
                    <a:cubicBezTo>
                      <a:pt x="5" y="24"/>
                      <a:pt x="6" y="24"/>
                      <a:pt x="8" y="24"/>
                    </a:cubicBezTo>
                    <a:cubicBezTo>
                      <a:pt x="11" y="24"/>
                      <a:pt x="12" y="22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5" name="Freeform 61"/>
              <p:cNvSpPr>
                <a:spLocks/>
              </p:cNvSpPr>
              <p:nvPr/>
            </p:nvSpPr>
            <p:spPr bwMode="auto">
              <a:xfrm>
                <a:off x="747" y="753"/>
                <a:ext cx="34" cy="39"/>
              </a:xfrm>
              <a:custGeom>
                <a:avLst/>
                <a:gdLst>
                  <a:gd name="T0" fmla="*/ 24 w 24"/>
                  <a:gd name="T1" fmla="*/ 26 h 28"/>
                  <a:gd name="T2" fmla="*/ 21 w 24"/>
                  <a:gd name="T3" fmla="*/ 28 h 28"/>
                  <a:gd name="T4" fmla="*/ 19 w 24"/>
                  <a:gd name="T5" fmla="*/ 26 h 28"/>
                  <a:gd name="T6" fmla="*/ 19 w 24"/>
                  <a:gd name="T7" fmla="*/ 11 h 28"/>
                  <a:gd name="T8" fmla="*/ 13 w 24"/>
                  <a:gd name="T9" fmla="*/ 23 h 28"/>
                  <a:gd name="T10" fmla="*/ 12 w 24"/>
                  <a:gd name="T11" fmla="*/ 24 h 28"/>
                  <a:gd name="T12" fmla="*/ 10 w 24"/>
                  <a:gd name="T13" fmla="*/ 23 h 28"/>
                  <a:gd name="T14" fmla="*/ 4 w 24"/>
                  <a:gd name="T15" fmla="*/ 11 h 28"/>
                  <a:gd name="T16" fmla="*/ 4 w 24"/>
                  <a:gd name="T17" fmla="*/ 26 h 28"/>
                  <a:gd name="T18" fmla="*/ 2 w 24"/>
                  <a:gd name="T19" fmla="*/ 28 h 28"/>
                  <a:gd name="T20" fmla="*/ 0 w 24"/>
                  <a:gd name="T21" fmla="*/ 26 h 28"/>
                  <a:gd name="T22" fmla="*/ 0 w 24"/>
                  <a:gd name="T23" fmla="*/ 3 h 28"/>
                  <a:gd name="T24" fmla="*/ 2 w 24"/>
                  <a:gd name="T25" fmla="*/ 0 h 28"/>
                  <a:gd name="T26" fmla="*/ 4 w 24"/>
                  <a:gd name="T27" fmla="*/ 2 h 28"/>
                  <a:gd name="T28" fmla="*/ 12 w 24"/>
                  <a:gd name="T29" fmla="*/ 18 h 28"/>
                  <a:gd name="T30" fmla="*/ 20 w 24"/>
                  <a:gd name="T31" fmla="*/ 2 h 28"/>
                  <a:gd name="T32" fmla="*/ 21 w 24"/>
                  <a:gd name="T33" fmla="*/ 0 h 28"/>
                  <a:gd name="T34" fmla="*/ 24 w 24"/>
                  <a:gd name="T35" fmla="*/ 3 h 28"/>
                  <a:gd name="T36" fmla="*/ 24 w 24"/>
                  <a:gd name="T3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8">
                    <a:moveTo>
                      <a:pt x="24" y="26"/>
                    </a:moveTo>
                    <a:cubicBezTo>
                      <a:pt x="24" y="27"/>
                      <a:pt x="23" y="28"/>
                      <a:pt x="21" y="28"/>
                    </a:cubicBezTo>
                    <a:cubicBezTo>
                      <a:pt x="20" y="28"/>
                      <a:pt x="19" y="27"/>
                      <a:pt x="19" y="2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1" y="0"/>
                    </a:cubicBezTo>
                    <a:cubicBezTo>
                      <a:pt x="23" y="0"/>
                      <a:pt x="24" y="1"/>
                      <a:pt x="24" y="3"/>
                    </a:cubicBezTo>
                    <a:lnTo>
                      <a:pt x="24" y="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6" name="Freeform 62"/>
              <p:cNvSpPr>
                <a:spLocks noEditPoints="1"/>
              </p:cNvSpPr>
              <p:nvPr/>
            </p:nvSpPr>
            <p:spPr bwMode="auto">
              <a:xfrm>
                <a:off x="789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6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6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7" name="Freeform 63"/>
              <p:cNvSpPr>
                <a:spLocks/>
              </p:cNvSpPr>
              <p:nvPr/>
            </p:nvSpPr>
            <p:spPr bwMode="auto">
              <a:xfrm>
                <a:off x="824" y="753"/>
                <a:ext cx="49" cy="39"/>
              </a:xfrm>
              <a:custGeom>
                <a:avLst/>
                <a:gdLst>
                  <a:gd name="T0" fmla="*/ 19 w 34"/>
                  <a:gd name="T1" fmla="*/ 12 h 28"/>
                  <a:gd name="T2" fmla="*/ 22 w 34"/>
                  <a:gd name="T3" fmla="*/ 12 h 28"/>
                  <a:gd name="T4" fmla="*/ 29 w 34"/>
                  <a:gd name="T5" fmla="*/ 2 h 28"/>
                  <a:gd name="T6" fmla="*/ 31 w 34"/>
                  <a:gd name="T7" fmla="*/ 0 h 28"/>
                  <a:gd name="T8" fmla="*/ 34 w 34"/>
                  <a:gd name="T9" fmla="*/ 3 h 28"/>
                  <a:gd name="T10" fmla="*/ 33 w 34"/>
                  <a:gd name="T11" fmla="*/ 4 h 28"/>
                  <a:gd name="T12" fmla="*/ 26 w 34"/>
                  <a:gd name="T13" fmla="*/ 14 h 28"/>
                  <a:gd name="T14" fmla="*/ 33 w 34"/>
                  <a:gd name="T15" fmla="*/ 24 h 28"/>
                  <a:gd name="T16" fmla="*/ 34 w 34"/>
                  <a:gd name="T17" fmla="*/ 26 h 28"/>
                  <a:gd name="T18" fmla="*/ 31 w 34"/>
                  <a:gd name="T19" fmla="*/ 28 h 28"/>
                  <a:gd name="T20" fmla="*/ 29 w 34"/>
                  <a:gd name="T21" fmla="*/ 26 h 28"/>
                  <a:gd name="T22" fmla="*/ 22 w 34"/>
                  <a:gd name="T23" fmla="*/ 16 h 28"/>
                  <a:gd name="T24" fmla="*/ 19 w 34"/>
                  <a:gd name="T25" fmla="*/ 16 h 28"/>
                  <a:gd name="T26" fmla="*/ 19 w 34"/>
                  <a:gd name="T27" fmla="*/ 25 h 28"/>
                  <a:gd name="T28" fmla="*/ 17 w 34"/>
                  <a:gd name="T29" fmla="*/ 28 h 28"/>
                  <a:gd name="T30" fmla="*/ 14 w 34"/>
                  <a:gd name="T31" fmla="*/ 25 h 28"/>
                  <a:gd name="T32" fmla="*/ 14 w 34"/>
                  <a:gd name="T33" fmla="*/ 16 h 28"/>
                  <a:gd name="T34" fmla="*/ 12 w 34"/>
                  <a:gd name="T35" fmla="*/ 16 h 28"/>
                  <a:gd name="T36" fmla="*/ 4 w 34"/>
                  <a:gd name="T37" fmla="*/ 26 h 28"/>
                  <a:gd name="T38" fmla="*/ 2 w 34"/>
                  <a:gd name="T39" fmla="*/ 28 h 28"/>
                  <a:gd name="T40" fmla="*/ 0 w 34"/>
                  <a:gd name="T41" fmla="*/ 26 h 28"/>
                  <a:gd name="T42" fmla="*/ 0 w 34"/>
                  <a:gd name="T43" fmla="*/ 24 h 28"/>
                  <a:gd name="T44" fmla="*/ 8 w 34"/>
                  <a:gd name="T45" fmla="*/ 14 h 28"/>
                  <a:gd name="T46" fmla="*/ 0 w 34"/>
                  <a:gd name="T47" fmla="*/ 4 h 28"/>
                  <a:gd name="T48" fmla="*/ 0 w 34"/>
                  <a:gd name="T49" fmla="*/ 3 h 28"/>
                  <a:gd name="T50" fmla="*/ 2 w 34"/>
                  <a:gd name="T51" fmla="*/ 0 h 28"/>
                  <a:gd name="T52" fmla="*/ 4 w 34"/>
                  <a:gd name="T53" fmla="*/ 2 h 28"/>
                  <a:gd name="T54" fmla="*/ 12 w 34"/>
                  <a:gd name="T55" fmla="*/ 12 h 28"/>
                  <a:gd name="T56" fmla="*/ 14 w 34"/>
                  <a:gd name="T57" fmla="*/ 12 h 28"/>
                  <a:gd name="T58" fmla="*/ 14 w 34"/>
                  <a:gd name="T59" fmla="*/ 3 h 28"/>
                  <a:gd name="T60" fmla="*/ 17 w 34"/>
                  <a:gd name="T61" fmla="*/ 1 h 28"/>
                  <a:gd name="T62" fmla="*/ 19 w 34"/>
                  <a:gd name="T63" fmla="*/ 3 h 28"/>
                  <a:gd name="T64" fmla="*/ 19 w 34"/>
                  <a:gd name="T6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28">
                    <a:moveTo>
                      <a:pt x="19" y="12"/>
                    </a:moveTo>
                    <a:cubicBezTo>
                      <a:pt x="22" y="12"/>
                      <a:pt x="22" y="12"/>
                      <a:pt x="22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3" y="0"/>
                      <a:pt x="34" y="2"/>
                      <a:pt x="34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8" y="17"/>
                      <a:pt x="31" y="21"/>
                      <a:pt x="33" y="24"/>
                    </a:cubicBezTo>
                    <a:cubicBezTo>
                      <a:pt x="34" y="25"/>
                      <a:pt x="34" y="25"/>
                      <a:pt x="34" y="26"/>
                    </a:cubicBezTo>
                    <a:cubicBezTo>
                      <a:pt x="34" y="27"/>
                      <a:pt x="33" y="28"/>
                      <a:pt x="31" y="28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3"/>
                      <a:pt x="25" y="19"/>
                      <a:pt x="2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8" y="28"/>
                      <a:pt x="17" y="28"/>
                    </a:cubicBezTo>
                    <a:cubicBezTo>
                      <a:pt x="15" y="28"/>
                      <a:pt x="14" y="27"/>
                      <a:pt x="14" y="2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9"/>
                      <a:pt x="7" y="23"/>
                      <a:pt x="4" y="26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1"/>
                      <a:pt x="5" y="17"/>
                      <a:pt x="8" y="1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5" y="1"/>
                      <a:pt x="17" y="1"/>
                    </a:cubicBezTo>
                    <a:cubicBezTo>
                      <a:pt x="18" y="1"/>
                      <a:pt x="19" y="1"/>
                      <a:pt x="19" y="3"/>
                    </a:cubicBezTo>
                    <a:lnTo>
                      <a:pt x="19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8" name="Freeform 64"/>
              <p:cNvSpPr>
                <a:spLocks/>
              </p:cNvSpPr>
              <p:nvPr/>
            </p:nvSpPr>
            <p:spPr bwMode="auto">
              <a:xfrm>
                <a:off x="878" y="753"/>
                <a:ext cx="28" cy="39"/>
              </a:xfrm>
              <a:custGeom>
                <a:avLst/>
                <a:gdLst>
                  <a:gd name="T0" fmla="*/ 20 w 20"/>
                  <a:gd name="T1" fmla="*/ 25 h 28"/>
                  <a:gd name="T2" fmla="*/ 18 w 20"/>
                  <a:gd name="T3" fmla="*/ 28 h 28"/>
                  <a:gd name="T4" fmla="*/ 15 w 20"/>
                  <a:gd name="T5" fmla="*/ 25 h 28"/>
                  <a:gd name="T6" fmla="*/ 15 w 20"/>
                  <a:gd name="T7" fmla="*/ 15 h 28"/>
                  <a:gd name="T8" fmla="*/ 5 w 20"/>
                  <a:gd name="T9" fmla="*/ 15 h 28"/>
                  <a:gd name="T10" fmla="*/ 5 w 20"/>
                  <a:gd name="T11" fmla="*/ 25 h 28"/>
                  <a:gd name="T12" fmla="*/ 3 w 20"/>
                  <a:gd name="T13" fmla="*/ 28 h 28"/>
                  <a:gd name="T14" fmla="*/ 0 w 20"/>
                  <a:gd name="T15" fmla="*/ 25 h 28"/>
                  <a:gd name="T16" fmla="*/ 0 w 20"/>
                  <a:gd name="T17" fmla="*/ 3 h 28"/>
                  <a:gd name="T18" fmla="*/ 3 w 20"/>
                  <a:gd name="T19" fmla="*/ 0 h 28"/>
                  <a:gd name="T20" fmla="*/ 5 w 20"/>
                  <a:gd name="T21" fmla="*/ 3 h 28"/>
                  <a:gd name="T22" fmla="*/ 5 w 20"/>
                  <a:gd name="T23" fmla="*/ 11 h 28"/>
                  <a:gd name="T24" fmla="*/ 15 w 20"/>
                  <a:gd name="T25" fmla="*/ 11 h 28"/>
                  <a:gd name="T26" fmla="*/ 15 w 20"/>
                  <a:gd name="T27" fmla="*/ 3 h 28"/>
                  <a:gd name="T28" fmla="*/ 18 w 20"/>
                  <a:gd name="T29" fmla="*/ 0 h 28"/>
                  <a:gd name="T30" fmla="*/ 20 w 20"/>
                  <a:gd name="T31" fmla="*/ 3 h 28"/>
                  <a:gd name="T32" fmla="*/ 20 w 20"/>
                  <a:gd name="T33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20" y="25"/>
                    </a:moveTo>
                    <a:cubicBezTo>
                      <a:pt x="20" y="27"/>
                      <a:pt x="19" y="28"/>
                      <a:pt x="18" y="28"/>
                    </a:cubicBezTo>
                    <a:cubicBezTo>
                      <a:pt x="16" y="28"/>
                      <a:pt x="15" y="27"/>
                      <a:pt x="15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7"/>
                      <a:pt x="4" y="28"/>
                      <a:pt x="3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lnTo>
                      <a:pt x="20" y="2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29" name="Freeform 65"/>
              <p:cNvSpPr>
                <a:spLocks noEditPoints="1"/>
              </p:cNvSpPr>
              <p:nvPr/>
            </p:nvSpPr>
            <p:spPr bwMode="auto">
              <a:xfrm>
                <a:off x="916" y="753"/>
                <a:ext cx="30" cy="39"/>
              </a:xfrm>
              <a:custGeom>
                <a:avLst/>
                <a:gdLst>
                  <a:gd name="T0" fmla="*/ 10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0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0 w 21"/>
                  <a:gd name="T13" fmla="*/ 28 h 28"/>
                  <a:gd name="T14" fmla="*/ 16 w 21"/>
                  <a:gd name="T15" fmla="*/ 11 h 28"/>
                  <a:gd name="T16" fmla="*/ 10 w 21"/>
                  <a:gd name="T17" fmla="*/ 5 h 28"/>
                  <a:gd name="T18" fmla="*/ 4 w 21"/>
                  <a:gd name="T19" fmla="*/ 11 h 28"/>
                  <a:gd name="T20" fmla="*/ 4 w 21"/>
                  <a:gd name="T21" fmla="*/ 17 h 28"/>
                  <a:gd name="T22" fmla="*/ 10 w 21"/>
                  <a:gd name="T23" fmla="*/ 23 h 28"/>
                  <a:gd name="T24" fmla="*/ 16 w 21"/>
                  <a:gd name="T25" fmla="*/ 17 h 28"/>
                  <a:gd name="T26" fmla="*/ 16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0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0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0" y="28"/>
                    </a:cubicBezTo>
                    <a:close/>
                    <a:moveTo>
                      <a:pt x="16" y="11"/>
                    </a:moveTo>
                    <a:cubicBezTo>
                      <a:pt x="16" y="7"/>
                      <a:pt x="14" y="5"/>
                      <a:pt x="10" y="5"/>
                    </a:cubicBezTo>
                    <a:cubicBezTo>
                      <a:pt x="6" y="5"/>
                      <a:pt x="4" y="7"/>
                      <a:pt x="4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1"/>
                      <a:pt x="6" y="23"/>
                      <a:pt x="10" y="23"/>
                    </a:cubicBezTo>
                    <a:cubicBezTo>
                      <a:pt x="14" y="23"/>
                      <a:pt x="16" y="21"/>
                      <a:pt x="16" y="17"/>
                    </a:cubicBezTo>
                    <a:lnTo>
                      <a:pt x="16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0" name="Freeform 66"/>
              <p:cNvSpPr>
                <a:spLocks/>
              </p:cNvSpPr>
              <p:nvPr/>
            </p:nvSpPr>
            <p:spPr bwMode="auto">
              <a:xfrm>
                <a:off x="955" y="754"/>
                <a:ext cx="25" cy="38"/>
              </a:xfrm>
              <a:custGeom>
                <a:avLst/>
                <a:gdLst>
                  <a:gd name="T0" fmla="*/ 16 w 18"/>
                  <a:gd name="T1" fmla="*/ 4 h 27"/>
                  <a:gd name="T2" fmla="*/ 5 w 18"/>
                  <a:gd name="T3" fmla="*/ 4 h 27"/>
                  <a:gd name="T4" fmla="*/ 5 w 18"/>
                  <a:gd name="T5" fmla="*/ 24 h 27"/>
                  <a:gd name="T6" fmla="*/ 3 w 18"/>
                  <a:gd name="T7" fmla="*/ 27 h 27"/>
                  <a:gd name="T8" fmla="*/ 0 w 18"/>
                  <a:gd name="T9" fmla="*/ 24 h 27"/>
                  <a:gd name="T10" fmla="*/ 0 w 18"/>
                  <a:gd name="T11" fmla="*/ 2 h 27"/>
                  <a:gd name="T12" fmla="*/ 3 w 18"/>
                  <a:gd name="T13" fmla="*/ 0 h 27"/>
                  <a:gd name="T14" fmla="*/ 16 w 18"/>
                  <a:gd name="T15" fmla="*/ 0 h 27"/>
                  <a:gd name="T16" fmla="*/ 18 w 18"/>
                  <a:gd name="T17" fmla="*/ 2 h 27"/>
                  <a:gd name="T18" fmla="*/ 16 w 18"/>
                  <a:gd name="T19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7">
                    <a:moveTo>
                      <a:pt x="16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  <p:sp>
            <p:nvSpPr>
              <p:cNvPr id="31" name="Freeform 67"/>
              <p:cNvSpPr>
                <a:spLocks noEditPoints="1"/>
              </p:cNvSpPr>
              <p:nvPr/>
            </p:nvSpPr>
            <p:spPr bwMode="auto">
              <a:xfrm>
                <a:off x="984" y="753"/>
                <a:ext cx="30" cy="39"/>
              </a:xfrm>
              <a:custGeom>
                <a:avLst/>
                <a:gdLst>
                  <a:gd name="T0" fmla="*/ 11 w 21"/>
                  <a:gd name="T1" fmla="*/ 28 h 28"/>
                  <a:gd name="T2" fmla="*/ 0 w 21"/>
                  <a:gd name="T3" fmla="*/ 17 h 28"/>
                  <a:gd name="T4" fmla="*/ 0 w 21"/>
                  <a:gd name="T5" fmla="*/ 11 h 28"/>
                  <a:gd name="T6" fmla="*/ 11 w 21"/>
                  <a:gd name="T7" fmla="*/ 0 h 28"/>
                  <a:gd name="T8" fmla="*/ 21 w 21"/>
                  <a:gd name="T9" fmla="*/ 11 h 28"/>
                  <a:gd name="T10" fmla="*/ 21 w 21"/>
                  <a:gd name="T11" fmla="*/ 17 h 28"/>
                  <a:gd name="T12" fmla="*/ 11 w 21"/>
                  <a:gd name="T13" fmla="*/ 28 h 28"/>
                  <a:gd name="T14" fmla="*/ 17 w 21"/>
                  <a:gd name="T15" fmla="*/ 11 h 28"/>
                  <a:gd name="T16" fmla="*/ 11 w 21"/>
                  <a:gd name="T17" fmla="*/ 5 h 28"/>
                  <a:gd name="T18" fmla="*/ 5 w 21"/>
                  <a:gd name="T19" fmla="*/ 11 h 28"/>
                  <a:gd name="T20" fmla="*/ 5 w 21"/>
                  <a:gd name="T21" fmla="*/ 17 h 28"/>
                  <a:gd name="T22" fmla="*/ 11 w 21"/>
                  <a:gd name="T23" fmla="*/ 23 h 28"/>
                  <a:gd name="T24" fmla="*/ 17 w 21"/>
                  <a:gd name="T25" fmla="*/ 17 h 28"/>
                  <a:gd name="T26" fmla="*/ 17 w 21"/>
                  <a:gd name="T27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8">
                    <a:moveTo>
                      <a:pt x="11" y="28"/>
                    </a:moveTo>
                    <a:cubicBezTo>
                      <a:pt x="3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3" y="0"/>
                      <a:pt x="11" y="0"/>
                    </a:cubicBezTo>
                    <a:cubicBezTo>
                      <a:pt x="18" y="0"/>
                      <a:pt x="21" y="5"/>
                      <a:pt x="21" y="1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3"/>
                      <a:pt x="18" y="28"/>
                      <a:pt x="11" y="28"/>
                    </a:cubicBezTo>
                    <a:close/>
                    <a:moveTo>
                      <a:pt x="17" y="11"/>
                    </a:moveTo>
                    <a:cubicBezTo>
                      <a:pt x="17" y="7"/>
                      <a:pt x="15" y="5"/>
                      <a:pt x="11" y="5"/>
                    </a:cubicBezTo>
                    <a:cubicBezTo>
                      <a:pt x="7" y="5"/>
                      <a:pt x="5" y="7"/>
                      <a:pt x="5" y="11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21"/>
                      <a:pt x="7" y="23"/>
                      <a:pt x="11" y="23"/>
                    </a:cubicBezTo>
                    <a:cubicBezTo>
                      <a:pt x="15" y="23"/>
                      <a:pt x="17" y="21"/>
                      <a:pt x="17" y="17"/>
                    </a:cubicBezTo>
                    <a:lnTo>
                      <a:pt x="17" y="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>
                  <a:latin typeface="+mn-lt"/>
                </a:endParaRPr>
              </a:p>
            </p:txBody>
          </p:sp>
        </p:grpSp>
      </p:grpSp>
      <p:grpSp>
        <p:nvGrpSpPr>
          <p:cNvPr id="70" name="Группа 85"/>
          <p:cNvGrpSpPr>
            <a:grpSpLocks/>
          </p:cNvGrpSpPr>
          <p:nvPr/>
        </p:nvGrpSpPr>
        <p:grpSpPr bwMode="auto">
          <a:xfrm>
            <a:off x="288925" y="6416675"/>
            <a:ext cx="3333750" cy="0"/>
            <a:chOff x="658813" y="800103"/>
            <a:chExt cx="3334254" cy="8"/>
          </a:xfrm>
        </p:grpSpPr>
        <p:cxnSp>
          <p:nvCxnSpPr>
            <p:cNvPr id="71" name="Прямая соединительная линия 86"/>
            <p:cNvCxnSpPr/>
            <p:nvPr/>
          </p:nvCxnSpPr>
          <p:spPr>
            <a:xfrm flipV="1">
              <a:off x="288673" y="6416675"/>
              <a:ext cx="3334254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87"/>
            <p:cNvCxnSpPr/>
            <p:nvPr/>
          </p:nvCxnSpPr>
          <p:spPr>
            <a:xfrm>
              <a:off x="288876" y="6416675"/>
              <a:ext cx="64779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0"/>
          <p:cNvGrpSpPr>
            <a:grpSpLocks noChangeAspect="1"/>
          </p:cNvGrpSpPr>
          <p:nvPr/>
        </p:nvGrpSpPr>
        <p:grpSpPr bwMode="auto">
          <a:xfrm>
            <a:off x="10271126" y="473813"/>
            <a:ext cx="1181100" cy="531812"/>
            <a:chOff x="6470" y="303"/>
            <a:chExt cx="744" cy="335"/>
          </a:xfrm>
          <a:solidFill>
            <a:srgbClr val="F75931"/>
          </a:solidFill>
        </p:grpSpPr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6597" y="328"/>
              <a:ext cx="127" cy="49"/>
            </a:xfrm>
            <a:custGeom>
              <a:avLst/>
              <a:gdLst>
                <a:gd name="T0" fmla="*/ 127 w 127"/>
                <a:gd name="T1" fmla="*/ 23 h 49"/>
                <a:gd name="T2" fmla="*/ 0 w 127"/>
                <a:gd name="T3" fmla="*/ 0 h 49"/>
                <a:gd name="T4" fmla="*/ 84 w 127"/>
                <a:gd name="T5" fmla="*/ 49 h 49"/>
                <a:gd name="T6" fmla="*/ 127 w 127"/>
                <a:gd name="T7" fmla="*/ 23 h 49"/>
                <a:gd name="T8" fmla="*/ 127 w 127"/>
                <a:gd name="T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9">
                  <a:moveTo>
                    <a:pt x="127" y="23"/>
                  </a:moveTo>
                  <a:lnTo>
                    <a:pt x="0" y="0"/>
                  </a:lnTo>
                  <a:lnTo>
                    <a:pt x="84" y="49"/>
                  </a:lnTo>
                  <a:lnTo>
                    <a:pt x="127" y="23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6470" y="303"/>
              <a:ext cx="127" cy="48"/>
            </a:xfrm>
            <a:custGeom>
              <a:avLst/>
              <a:gdLst>
                <a:gd name="T0" fmla="*/ 127 w 127"/>
                <a:gd name="T1" fmla="*/ 25 h 48"/>
                <a:gd name="T2" fmla="*/ 0 w 127"/>
                <a:gd name="T3" fmla="*/ 0 h 48"/>
                <a:gd name="T4" fmla="*/ 85 w 127"/>
                <a:gd name="T5" fmla="*/ 48 h 48"/>
                <a:gd name="T6" fmla="*/ 127 w 127"/>
                <a:gd name="T7" fmla="*/ 25 h 48"/>
                <a:gd name="T8" fmla="*/ 127 w 127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7" y="25"/>
                  </a:moveTo>
                  <a:lnTo>
                    <a:pt x="0" y="0"/>
                  </a:lnTo>
                  <a:lnTo>
                    <a:pt x="85" y="48"/>
                  </a:lnTo>
                  <a:lnTo>
                    <a:pt x="127" y="25"/>
                  </a:lnTo>
                  <a:lnTo>
                    <a:pt x="127" y="2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6555" y="402"/>
              <a:ext cx="126" cy="48"/>
            </a:xfrm>
            <a:custGeom>
              <a:avLst/>
              <a:gdLst>
                <a:gd name="T0" fmla="*/ 126 w 126"/>
                <a:gd name="T1" fmla="*/ 23 h 48"/>
                <a:gd name="T2" fmla="*/ 0 w 126"/>
                <a:gd name="T3" fmla="*/ 0 h 48"/>
                <a:gd name="T4" fmla="*/ 84 w 126"/>
                <a:gd name="T5" fmla="*/ 48 h 48"/>
                <a:gd name="T6" fmla="*/ 126 w 126"/>
                <a:gd name="T7" fmla="*/ 23 h 48"/>
                <a:gd name="T8" fmla="*/ 126 w 126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23"/>
                  </a:moveTo>
                  <a:lnTo>
                    <a:pt x="0" y="0"/>
                  </a:lnTo>
                  <a:lnTo>
                    <a:pt x="84" y="48"/>
                  </a:lnTo>
                  <a:lnTo>
                    <a:pt x="126" y="23"/>
                  </a:lnTo>
                  <a:lnTo>
                    <a:pt x="12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6681" y="351"/>
              <a:ext cx="43" cy="74"/>
            </a:xfrm>
            <a:custGeom>
              <a:avLst/>
              <a:gdLst>
                <a:gd name="T0" fmla="*/ 43 w 43"/>
                <a:gd name="T1" fmla="*/ 0 h 74"/>
                <a:gd name="T2" fmla="*/ 0 w 43"/>
                <a:gd name="T3" fmla="*/ 74 h 74"/>
                <a:gd name="T4" fmla="*/ 0 w 43"/>
                <a:gd name="T5" fmla="*/ 26 h 74"/>
                <a:gd name="T6" fmla="*/ 43 w 43"/>
                <a:gd name="T7" fmla="*/ 0 h 74"/>
                <a:gd name="T8" fmla="*/ 43 w 4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4">
                  <a:moveTo>
                    <a:pt x="43" y="0"/>
                  </a:moveTo>
                  <a:lnTo>
                    <a:pt x="0" y="74"/>
                  </a:lnTo>
                  <a:lnTo>
                    <a:pt x="0" y="26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6639" y="425"/>
              <a:ext cx="42" cy="76"/>
            </a:xfrm>
            <a:custGeom>
              <a:avLst/>
              <a:gdLst>
                <a:gd name="T0" fmla="*/ 42 w 42"/>
                <a:gd name="T1" fmla="*/ 0 h 76"/>
                <a:gd name="T2" fmla="*/ 0 w 42"/>
                <a:gd name="T3" fmla="*/ 76 h 76"/>
                <a:gd name="T4" fmla="*/ 0 w 42"/>
                <a:gd name="T5" fmla="*/ 25 h 76"/>
                <a:gd name="T6" fmla="*/ 42 w 42"/>
                <a:gd name="T7" fmla="*/ 0 h 76"/>
                <a:gd name="T8" fmla="*/ 42 w 42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6">
                  <a:moveTo>
                    <a:pt x="42" y="0"/>
                  </a:moveTo>
                  <a:lnTo>
                    <a:pt x="0" y="76"/>
                  </a:lnTo>
                  <a:lnTo>
                    <a:pt x="0" y="2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6555" y="328"/>
              <a:ext cx="42" cy="74"/>
            </a:xfrm>
            <a:custGeom>
              <a:avLst/>
              <a:gdLst>
                <a:gd name="T0" fmla="*/ 42 w 42"/>
                <a:gd name="T1" fmla="*/ 0 h 74"/>
                <a:gd name="T2" fmla="*/ 0 w 42"/>
                <a:gd name="T3" fmla="*/ 74 h 74"/>
                <a:gd name="T4" fmla="*/ 0 w 42"/>
                <a:gd name="T5" fmla="*/ 23 h 74"/>
                <a:gd name="T6" fmla="*/ 42 w 42"/>
                <a:gd name="T7" fmla="*/ 0 h 74"/>
                <a:gd name="T8" fmla="*/ 42 w 4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4">
                  <a:moveTo>
                    <a:pt x="42" y="0"/>
                  </a:moveTo>
                  <a:lnTo>
                    <a:pt x="0" y="74"/>
                  </a:lnTo>
                  <a:lnTo>
                    <a:pt x="0" y="2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80" name="Freeform 77"/>
            <p:cNvSpPr>
              <a:spLocks noEditPoints="1"/>
            </p:cNvSpPr>
            <p:nvPr/>
          </p:nvSpPr>
          <p:spPr bwMode="auto">
            <a:xfrm>
              <a:off x="6714" y="452"/>
              <a:ext cx="500" cy="176"/>
            </a:xfrm>
            <a:custGeom>
              <a:avLst/>
              <a:gdLst>
                <a:gd name="T0" fmla="*/ 7 w 260"/>
                <a:gd name="T1" fmla="*/ 1 h 91"/>
                <a:gd name="T2" fmla="*/ 7 w 260"/>
                <a:gd name="T3" fmla="*/ 8 h 91"/>
                <a:gd name="T4" fmla="*/ 20 w 260"/>
                <a:gd name="T5" fmla="*/ 2 h 91"/>
                <a:gd name="T6" fmla="*/ 22 w 260"/>
                <a:gd name="T7" fmla="*/ 21 h 91"/>
                <a:gd name="T8" fmla="*/ 38 w 260"/>
                <a:gd name="T9" fmla="*/ 1 h 91"/>
                <a:gd name="T10" fmla="*/ 47 w 260"/>
                <a:gd name="T11" fmla="*/ 9 h 91"/>
                <a:gd name="T12" fmla="*/ 49 w 260"/>
                <a:gd name="T13" fmla="*/ 19 h 91"/>
                <a:gd name="T14" fmla="*/ 65 w 260"/>
                <a:gd name="T15" fmla="*/ 21 h 91"/>
                <a:gd name="T16" fmla="*/ 53 w 260"/>
                <a:gd name="T17" fmla="*/ 1 h 91"/>
                <a:gd name="T18" fmla="*/ 71 w 260"/>
                <a:gd name="T19" fmla="*/ 1 h 91"/>
                <a:gd name="T20" fmla="*/ 77 w 260"/>
                <a:gd name="T21" fmla="*/ 21 h 91"/>
                <a:gd name="T22" fmla="*/ 100 w 260"/>
                <a:gd name="T23" fmla="*/ 21 h 91"/>
                <a:gd name="T24" fmla="*/ 98 w 260"/>
                <a:gd name="T25" fmla="*/ 1 h 91"/>
                <a:gd name="T26" fmla="*/ 90 w 260"/>
                <a:gd name="T27" fmla="*/ 14 h 91"/>
                <a:gd name="T28" fmla="*/ 118 w 260"/>
                <a:gd name="T29" fmla="*/ 1 h 91"/>
                <a:gd name="T30" fmla="*/ 109 w 260"/>
                <a:gd name="T31" fmla="*/ 3 h 91"/>
                <a:gd name="T32" fmla="*/ 129 w 260"/>
                <a:gd name="T33" fmla="*/ 9 h 91"/>
                <a:gd name="T34" fmla="*/ 136 w 260"/>
                <a:gd name="T35" fmla="*/ 14 h 91"/>
                <a:gd name="T36" fmla="*/ 129 w 260"/>
                <a:gd name="T37" fmla="*/ 1 h 91"/>
                <a:gd name="T38" fmla="*/ 139 w 260"/>
                <a:gd name="T39" fmla="*/ 11 h 91"/>
                <a:gd name="T40" fmla="*/ 151 w 260"/>
                <a:gd name="T41" fmla="*/ 4 h 91"/>
                <a:gd name="T42" fmla="*/ 154 w 260"/>
                <a:gd name="T43" fmla="*/ 14 h 91"/>
                <a:gd name="T44" fmla="*/ 6 w 260"/>
                <a:gd name="T45" fmla="*/ 55 h 91"/>
                <a:gd name="T46" fmla="*/ 15 w 260"/>
                <a:gd name="T47" fmla="*/ 39 h 91"/>
                <a:gd name="T48" fmla="*/ 10 w 260"/>
                <a:gd name="T49" fmla="*/ 52 h 91"/>
                <a:gd name="T50" fmla="*/ 18 w 260"/>
                <a:gd name="T51" fmla="*/ 38 h 91"/>
                <a:gd name="T52" fmla="*/ 37 w 260"/>
                <a:gd name="T53" fmla="*/ 56 h 91"/>
                <a:gd name="T54" fmla="*/ 49 w 260"/>
                <a:gd name="T55" fmla="*/ 48 h 91"/>
                <a:gd name="T56" fmla="*/ 47 w 260"/>
                <a:gd name="T57" fmla="*/ 44 h 91"/>
                <a:gd name="T58" fmla="*/ 59 w 260"/>
                <a:gd name="T59" fmla="*/ 36 h 91"/>
                <a:gd name="T60" fmla="*/ 66 w 260"/>
                <a:gd name="T61" fmla="*/ 56 h 91"/>
                <a:gd name="T62" fmla="*/ 81 w 260"/>
                <a:gd name="T63" fmla="*/ 39 h 91"/>
                <a:gd name="T64" fmla="*/ 71 w 260"/>
                <a:gd name="T65" fmla="*/ 35 h 91"/>
                <a:gd name="T66" fmla="*/ 89 w 260"/>
                <a:gd name="T67" fmla="*/ 50 h 91"/>
                <a:gd name="T68" fmla="*/ 96 w 260"/>
                <a:gd name="T69" fmla="*/ 39 h 91"/>
                <a:gd name="T70" fmla="*/ 94 w 260"/>
                <a:gd name="T71" fmla="*/ 52 h 91"/>
                <a:gd name="T72" fmla="*/ 107 w 260"/>
                <a:gd name="T73" fmla="*/ 41 h 91"/>
                <a:gd name="T74" fmla="*/ 112 w 260"/>
                <a:gd name="T75" fmla="*/ 40 h 91"/>
                <a:gd name="T76" fmla="*/ 124 w 260"/>
                <a:gd name="T77" fmla="*/ 54 h 91"/>
                <a:gd name="T78" fmla="*/ 138 w 260"/>
                <a:gd name="T79" fmla="*/ 35 h 91"/>
                <a:gd name="T80" fmla="*/ 161 w 260"/>
                <a:gd name="T81" fmla="*/ 55 h 91"/>
                <a:gd name="T82" fmla="*/ 145 w 260"/>
                <a:gd name="T83" fmla="*/ 41 h 91"/>
                <a:gd name="T84" fmla="*/ 157 w 260"/>
                <a:gd name="T85" fmla="*/ 35 h 91"/>
                <a:gd name="T86" fmla="*/ 166 w 260"/>
                <a:gd name="T87" fmla="*/ 52 h 91"/>
                <a:gd name="T88" fmla="*/ 179 w 260"/>
                <a:gd name="T89" fmla="*/ 39 h 91"/>
                <a:gd name="T90" fmla="*/ 170 w 260"/>
                <a:gd name="T91" fmla="*/ 50 h 91"/>
                <a:gd name="T92" fmla="*/ 199 w 260"/>
                <a:gd name="T93" fmla="*/ 53 h 91"/>
                <a:gd name="T94" fmla="*/ 192 w 260"/>
                <a:gd name="T95" fmla="*/ 35 h 91"/>
                <a:gd name="T96" fmla="*/ 188 w 260"/>
                <a:gd name="T97" fmla="*/ 43 h 91"/>
                <a:gd name="T98" fmla="*/ 219 w 260"/>
                <a:gd name="T99" fmla="*/ 56 h 91"/>
                <a:gd name="T100" fmla="*/ 207 w 260"/>
                <a:gd name="T101" fmla="*/ 56 h 91"/>
                <a:gd name="T102" fmla="*/ 209 w 260"/>
                <a:gd name="T103" fmla="*/ 43 h 91"/>
                <a:gd name="T104" fmla="*/ 214 w 260"/>
                <a:gd name="T105" fmla="*/ 45 h 91"/>
                <a:gd name="T106" fmla="*/ 222 w 260"/>
                <a:gd name="T107" fmla="*/ 36 h 91"/>
                <a:gd name="T108" fmla="*/ 236 w 260"/>
                <a:gd name="T109" fmla="*/ 35 h 91"/>
                <a:gd name="T110" fmla="*/ 247 w 260"/>
                <a:gd name="T111" fmla="*/ 55 h 91"/>
                <a:gd name="T112" fmla="*/ 248 w 260"/>
                <a:gd name="T113" fmla="*/ 36 h 91"/>
                <a:gd name="T114" fmla="*/ 256 w 260"/>
                <a:gd name="T115" fmla="*/ 56 h 91"/>
                <a:gd name="T116" fmla="*/ 2 w 260"/>
                <a:gd name="T117" fmla="*/ 91 h 91"/>
                <a:gd name="T118" fmla="*/ 14 w 260"/>
                <a:gd name="T119" fmla="*/ 71 h 91"/>
                <a:gd name="T120" fmla="*/ 14 w 260"/>
                <a:gd name="T121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91"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10" y="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1" y="2"/>
                    <a:pt x="21" y="1"/>
                    <a:pt x="22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3"/>
                    <a:pt x="23" y="4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2" y="21"/>
                    <a:pt x="22" y="21"/>
                    <a:pt x="2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8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7" y="21"/>
                    <a:pt x="37" y="20"/>
                    <a:pt x="36" y="20"/>
                  </a:cubicBezTo>
                  <a:cubicBezTo>
                    <a:pt x="36" y="19"/>
                    <a:pt x="36" y="19"/>
                    <a:pt x="35" y="18"/>
                  </a:cubicBezTo>
                  <a:cubicBezTo>
                    <a:pt x="35" y="18"/>
                    <a:pt x="35" y="17"/>
                    <a:pt x="35" y="1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4"/>
                    <a:pt x="36" y="4"/>
                  </a:cubicBezTo>
                  <a:cubicBezTo>
                    <a:pt x="36" y="3"/>
                    <a:pt x="36" y="3"/>
                    <a:pt x="36" y="2"/>
                  </a:cubicBezTo>
                  <a:cubicBezTo>
                    <a:pt x="37" y="2"/>
                    <a:pt x="37" y="1"/>
                    <a:pt x="38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8" y="9"/>
                    <a:pt x="48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7" y="12"/>
                    <a:pt x="47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3" y="1"/>
                    <a:pt x="53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"/>
                    <a:pt x="65" y="1"/>
                    <a:pt x="65" y="1"/>
                  </a:cubicBezTo>
                  <a:close/>
                  <a:moveTo>
                    <a:pt x="77" y="3"/>
                  </a:move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3"/>
                    <a:pt x="77" y="3"/>
                    <a:pt x="77" y="3"/>
                  </a:cubicBezTo>
                  <a:close/>
                  <a:moveTo>
                    <a:pt x="96" y="19"/>
                  </a:moveTo>
                  <a:cubicBezTo>
                    <a:pt x="97" y="19"/>
                    <a:pt x="98" y="19"/>
                    <a:pt x="99" y="19"/>
                  </a:cubicBezTo>
                  <a:cubicBezTo>
                    <a:pt x="99" y="19"/>
                    <a:pt x="100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1" y="21"/>
                    <a:pt x="101" y="21"/>
                    <a:pt x="100" y="21"/>
                  </a:cubicBezTo>
                  <a:cubicBezTo>
                    <a:pt x="100" y="21"/>
                    <a:pt x="99" y="21"/>
                    <a:pt x="99" y="21"/>
                  </a:cubicBezTo>
                  <a:cubicBezTo>
                    <a:pt x="98" y="21"/>
                    <a:pt x="98" y="21"/>
                    <a:pt x="97" y="22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4" y="22"/>
                    <a:pt x="93" y="21"/>
                    <a:pt x="92" y="21"/>
                  </a:cubicBezTo>
                  <a:cubicBezTo>
                    <a:pt x="91" y="21"/>
                    <a:pt x="90" y="20"/>
                    <a:pt x="89" y="19"/>
                  </a:cubicBezTo>
                  <a:cubicBezTo>
                    <a:pt x="88" y="18"/>
                    <a:pt x="88" y="17"/>
                    <a:pt x="88" y="16"/>
                  </a:cubicBezTo>
                  <a:cubicBezTo>
                    <a:pt x="87" y="15"/>
                    <a:pt x="87" y="13"/>
                    <a:pt x="87" y="11"/>
                  </a:cubicBezTo>
                  <a:cubicBezTo>
                    <a:pt x="87" y="10"/>
                    <a:pt x="87" y="8"/>
                    <a:pt x="88" y="7"/>
                  </a:cubicBezTo>
                  <a:cubicBezTo>
                    <a:pt x="88" y="6"/>
                    <a:pt x="89" y="4"/>
                    <a:pt x="89" y="3"/>
                  </a:cubicBezTo>
                  <a:cubicBezTo>
                    <a:pt x="90" y="2"/>
                    <a:pt x="91" y="2"/>
                    <a:pt x="92" y="1"/>
                  </a:cubicBezTo>
                  <a:cubicBezTo>
                    <a:pt x="93" y="1"/>
                    <a:pt x="95" y="0"/>
                    <a:pt x="96" y="0"/>
                  </a:cubicBezTo>
                  <a:cubicBezTo>
                    <a:pt x="97" y="0"/>
                    <a:pt x="98" y="1"/>
                    <a:pt x="98" y="1"/>
                  </a:cubicBezTo>
                  <a:cubicBezTo>
                    <a:pt x="99" y="1"/>
                    <a:pt x="100" y="1"/>
                    <a:pt x="101" y="2"/>
                  </a:cubicBezTo>
                  <a:cubicBezTo>
                    <a:pt x="101" y="2"/>
                    <a:pt x="101" y="2"/>
                    <a:pt x="102" y="2"/>
                  </a:cubicBezTo>
                  <a:cubicBezTo>
                    <a:pt x="102" y="2"/>
                    <a:pt x="102" y="2"/>
                    <a:pt x="101" y="2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0" y="4"/>
                    <a:pt x="100" y="4"/>
                  </a:cubicBezTo>
                  <a:cubicBezTo>
                    <a:pt x="99" y="3"/>
                    <a:pt x="97" y="3"/>
                    <a:pt x="96" y="3"/>
                  </a:cubicBezTo>
                  <a:cubicBezTo>
                    <a:pt x="95" y="3"/>
                    <a:pt x="94" y="3"/>
                    <a:pt x="93" y="4"/>
                  </a:cubicBezTo>
                  <a:cubicBezTo>
                    <a:pt x="92" y="4"/>
                    <a:pt x="92" y="5"/>
                    <a:pt x="91" y="6"/>
                  </a:cubicBezTo>
                  <a:cubicBezTo>
                    <a:pt x="91" y="6"/>
                    <a:pt x="90" y="7"/>
                    <a:pt x="90" y="8"/>
                  </a:cubicBezTo>
                  <a:cubicBezTo>
                    <a:pt x="90" y="9"/>
                    <a:pt x="90" y="10"/>
                    <a:pt x="90" y="11"/>
                  </a:cubicBezTo>
                  <a:cubicBezTo>
                    <a:pt x="90" y="12"/>
                    <a:pt x="90" y="13"/>
                    <a:pt x="90" y="14"/>
                  </a:cubicBezTo>
                  <a:cubicBezTo>
                    <a:pt x="90" y="15"/>
                    <a:pt x="91" y="16"/>
                    <a:pt x="91" y="17"/>
                  </a:cubicBezTo>
                  <a:cubicBezTo>
                    <a:pt x="92" y="17"/>
                    <a:pt x="92" y="18"/>
                    <a:pt x="93" y="18"/>
                  </a:cubicBezTo>
                  <a:cubicBezTo>
                    <a:pt x="94" y="19"/>
                    <a:pt x="95" y="19"/>
                    <a:pt x="96" y="19"/>
                  </a:cubicBezTo>
                  <a:close/>
                  <a:moveTo>
                    <a:pt x="109" y="3"/>
                  </a:moveTo>
                  <a:cubicBezTo>
                    <a:pt x="104" y="3"/>
                    <a:pt x="104" y="3"/>
                    <a:pt x="104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4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3"/>
                    <a:pt x="109" y="3"/>
                    <a:pt x="109" y="3"/>
                  </a:cubicBezTo>
                  <a:close/>
                  <a:moveTo>
                    <a:pt x="133" y="15"/>
                  </a:moveTo>
                  <a:cubicBezTo>
                    <a:pt x="133" y="14"/>
                    <a:pt x="133" y="13"/>
                    <a:pt x="132" y="12"/>
                  </a:cubicBezTo>
                  <a:cubicBezTo>
                    <a:pt x="132" y="12"/>
                    <a:pt x="131" y="11"/>
                    <a:pt x="129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0" y="19"/>
                    <a:pt x="131" y="19"/>
                    <a:pt x="131" y="18"/>
                  </a:cubicBezTo>
                  <a:cubicBezTo>
                    <a:pt x="132" y="18"/>
                    <a:pt x="132" y="18"/>
                    <a:pt x="133" y="17"/>
                  </a:cubicBezTo>
                  <a:cubicBezTo>
                    <a:pt x="133" y="17"/>
                    <a:pt x="133" y="17"/>
                    <a:pt x="133" y="16"/>
                  </a:cubicBezTo>
                  <a:cubicBezTo>
                    <a:pt x="133" y="16"/>
                    <a:pt x="133" y="15"/>
                    <a:pt x="133" y="15"/>
                  </a:cubicBezTo>
                  <a:close/>
                  <a:moveTo>
                    <a:pt x="124" y="9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1" y="9"/>
                    <a:pt x="131" y="9"/>
                    <a:pt x="131" y="8"/>
                  </a:cubicBezTo>
                  <a:cubicBezTo>
                    <a:pt x="132" y="8"/>
                    <a:pt x="132" y="8"/>
                    <a:pt x="132" y="7"/>
                  </a:cubicBezTo>
                  <a:cubicBezTo>
                    <a:pt x="132" y="7"/>
                    <a:pt x="132" y="7"/>
                    <a:pt x="132" y="6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1" y="3"/>
                    <a:pt x="130" y="3"/>
                    <a:pt x="129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9"/>
                    <a:pt x="124" y="9"/>
                    <a:pt x="124" y="9"/>
                  </a:cubicBezTo>
                  <a:close/>
                  <a:moveTo>
                    <a:pt x="133" y="10"/>
                  </a:moveTo>
                  <a:cubicBezTo>
                    <a:pt x="133" y="10"/>
                    <a:pt x="134" y="11"/>
                    <a:pt x="134" y="11"/>
                  </a:cubicBezTo>
                  <a:cubicBezTo>
                    <a:pt x="135" y="11"/>
                    <a:pt x="135" y="12"/>
                    <a:pt x="135" y="12"/>
                  </a:cubicBezTo>
                  <a:cubicBezTo>
                    <a:pt x="136" y="13"/>
                    <a:pt x="136" y="13"/>
                    <a:pt x="136" y="14"/>
                  </a:cubicBezTo>
                  <a:cubicBezTo>
                    <a:pt x="136" y="14"/>
                    <a:pt x="136" y="15"/>
                    <a:pt x="136" y="15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5" y="18"/>
                    <a:pt x="135" y="19"/>
                    <a:pt x="134" y="20"/>
                  </a:cubicBezTo>
                  <a:cubicBezTo>
                    <a:pt x="134" y="20"/>
                    <a:pt x="133" y="21"/>
                    <a:pt x="132" y="21"/>
                  </a:cubicBezTo>
                  <a:cubicBezTo>
                    <a:pt x="131" y="21"/>
                    <a:pt x="130" y="21"/>
                    <a:pt x="129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1"/>
                    <a:pt x="122" y="21"/>
                    <a:pt x="121" y="21"/>
                  </a:cubicBezTo>
                  <a:cubicBezTo>
                    <a:pt x="121" y="21"/>
                    <a:pt x="121" y="20"/>
                    <a:pt x="121" y="2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2"/>
                    <a:pt x="121" y="1"/>
                    <a:pt x="121" y="1"/>
                  </a:cubicBezTo>
                  <a:cubicBezTo>
                    <a:pt x="122" y="1"/>
                    <a:pt x="122" y="1"/>
                    <a:pt x="123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1" y="1"/>
                    <a:pt x="132" y="1"/>
                  </a:cubicBezTo>
                  <a:cubicBezTo>
                    <a:pt x="132" y="1"/>
                    <a:pt x="133" y="1"/>
                    <a:pt x="133" y="2"/>
                  </a:cubicBezTo>
                  <a:cubicBezTo>
                    <a:pt x="134" y="2"/>
                    <a:pt x="134" y="3"/>
                    <a:pt x="135" y="3"/>
                  </a:cubicBezTo>
                  <a:cubicBezTo>
                    <a:pt x="135" y="4"/>
                    <a:pt x="135" y="5"/>
                    <a:pt x="135" y="6"/>
                  </a:cubicBezTo>
                  <a:cubicBezTo>
                    <a:pt x="135" y="7"/>
                    <a:pt x="135" y="7"/>
                    <a:pt x="135" y="8"/>
                  </a:cubicBezTo>
                  <a:cubicBezTo>
                    <a:pt x="134" y="9"/>
                    <a:pt x="133" y="9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lose/>
                  <a:moveTo>
                    <a:pt x="157" y="11"/>
                  </a:moveTo>
                  <a:cubicBezTo>
                    <a:pt x="157" y="14"/>
                    <a:pt x="156" y="17"/>
                    <a:pt x="155" y="19"/>
                  </a:cubicBezTo>
                  <a:cubicBezTo>
                    <a:pt x="153" y="21"/>
                    <a:pt x="151" y="22"/>
                    <a:pt x="148" y="22"/>
                  </a:cubicBezTo>
                  <a:cubicBezTo>
                    <a:pt x="145" y="22"/>
                    <a:pt x="143" y="21"/>
                    <a:pt x="141" y="19"/>
                  </a:cubicBezTo>
                  <a:cubicBezTo>
                    <a:pt x="140" y="17"/>
                    <a:pt x="139" y="14"/>
                    <a:pt x="139" y="11"/>
                  </a:cubicBezTo>
                  <a:cubicBezTo>
                    <a:pt x="139" y="9"/>
                    <a:pt x="140" y="8"/>
                    <a:pt x="140" y="7"/>
                  </a:cubicBezTo>
                  <a:cubicBezTo>
                    <a:pt x="140" y="5"/>
                    <a:pt x="141" y="4"/>
                    <a:pt x="142" y="3"/>
                  </a:cubicBezTo>
                  <a:cubicBezTo>
                    <a:pt x="143" y="2"/>
                    <a:pt x="143" y="2"/>
                    <a:pt x="145" y="1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49" y="0"/>
                    <a:pt x="151" y="1"/>
                    <a:pt x="152" y="1"/>
                  </a:cubicBezTo>
                  <a:cubicBezTo>
                    <a:pt x="153" y="2"/>
                    <a:pt x="154" y="2"/>
                    <a:pt x="155" y="3"/>
                  </a:cubicBezTo>
                  <a:cubicBezTo>
                    <a:pt x="155" y="4"/>
                    <a:pt x="156" y="5"/>
                    <a:pt x="156" y="7"/>
                  </a:cubicBezTo>
                  <a:cubicBezTo>
                    <a:pt x="157" y="8"/>
                    <a:pt x="157" y="9"/>
                    <a:pt x="157" y="11"/>
                  </a:cubicBezTo>
                  <a:close/>
                  <a:moveTo>
                    <a:pt x="154" y="11"/>
                  </a:moveTo>
                  <a:cubicBezTo>
                    <a:pt x="154" y="10"/>
                    <a:pt x="154" y="9"/>
                    <a:pt x="154" y="8"/>
                  </a:cubicBezTo>
                  <a:cubicBezTo>
                    <a:pt x="154" y="7"/>
                    <a:pt x="153" y="6"/>
                    <a:pt x="153" y="5"/>
                  </a:cubicBezTo>
                  <a:cubicBezTo>
                    <a:pt x="152" y="5"/>
                    <a:pt x="152" y="4"/>
                    <a:pt x="151" y="4"/>
                  </a:cubicBezTo>
                  <a:cubicBezTo>
                    <a:pt x="150" y="3"/>
                    <a:pt x="149" y="3"/>
                    <a:pt x="148" y="3"/>
                  </a:cubicBezTo>
                  <a:cubicBezTo>
                    <a:pt x="147" y="3"/>
                    <a:pt x="146" y="3"/>
                    <a:pt x="145" y="3"/>
                  </a:cubicBezTo>
                  <a:cubicBezTo>
                    <a:pt x="145" y="4"/>
                    <a:pt x="144" y="5"/>
                    <a:pt x="143" y="5"/>
                  </a:cubicBezTo>
                  <a:cubicBezTo>
                    <a:pt x="143" y="6"/>
                    <a:pt x="143" y="7"/>
                    <a:pt x="142" y="8"/>
                  </a:cubicBezTo>
                  <a:cubicBezTo>
                    <a:pt x="142" y="9"/>
                    <a:pt x="142" y="10"/>
                    <a:pt x="142" y="11"/>
                  </a:cubicBezTo>
                  <a:cubicBezTo>
                    <a:pt x="142" y="12"/>
                    <a:pt x="142" y="13"/>
                    <a:pt x="142" y="14"/>
                  </a:cubicBezTo>
                  <a:cubicBezTo>
                    <a:pt x="143" y="15"/>
                    <a:pt x="143" y="16"/>
                    <a:pt x="143" y="17"/>
                  </a:cubicBezTo>
                  <a:cubicBezTo>
                    <a:pt x="144" y="18"/>
                    <a:pt x="144" y="18"/>
                    <a:pt x="145" y="19"/>
                  </a:cubicBezTo>
                  <a:cubicBezTo>
                    <a:pt x="146" y="19"/>
                    <a:pt x="147" y="19"/>
                    <a:pt x="148" y="19"/>
                  </a:cubicBezTo>
                  <a:cubicBezTo>
                    <a:pt x="149" y="19"/>
                    <a:pt x="150" y="19"/>
                    <a:pt x="151" y="19"/>
                  </a:cubicBezTo>
                  <a:cubicBezTo>
                    <a:pt x="152" y="18"/>
                    <a:pt x="152" y="17"/>
                    <a:pt x="153" y="17"/>
                  </a:cubicBezTo>
                  <a:cubicBezTo>
                    <a:pt x="153" y="16"/>
                    <a:pt x="154" y="15"/>
                    <a:pt x="154" y="14"/>
                  </a:cubicBezTo>
                  <a:cubicBezTo>
                    <a:pt x="154" y="13"/>
                    <a:pt x="154" y="12"/>
                    <a:pt x="154" y="11"/>
                  </a:cubicBezTo>
                  <a:close/>
                  <a:moveTo>
                    <a:pt x="10" y="52"/>
                  </a:moveTo>
                  <a:cubicBezTo>
                    <a:pt x="11" y="52"/>
                    <a:pt x="12" y="52"/>
                    <a:pt x="13" y="52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5" y="51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5"/>
                    <a:pt x="15" y="55"/>
                    <a:pt x="13" y="56"/>
                  </a:cubicBezTo>
                  <a:cubicBezTo>
                    <a:pt x="12" y="56"/>
                    <a:pt x="11" y="56"/>
                    <a:pt x="10" y="56"/>
                  </a:cubicBezTo>
                  <a:cubicBezTo>
                    <a:pt x="8" y="56"/>
                    <a:pt x="7" y="56"/>
                    <a:pt x="6" y="55"/>
                  </a:cubicBezTo>
                  <a:cubicBezTo>
                    <a:pt x="5" y="55"/>
                    <a:pt x="4" y="54"/>
                    <a:pt x="3" y="53"/>
                  </a:cubicBezTo>
                  <a:cubicBezTo>
                    <a:pt x="2" y="52"/>
                    <a:pt x="2" y="51"/>
                    <a:pt x="1" y="50"/>
                  </a:cubicBezTo>
                  <a:cubicBezTo>
                    <a:pt x="1" y="49"/>
                    <a:pt x="1" y="47"/>
                    <a:pt x="1" y="46"/>
                  </a:cubicBezTo>
                  <a:cubicBezTo>
                    <a:pt x="1" y="44"/>
                    <a:pt x="1" y="43"/>
                    <a:pt x="1" y="41"/>
                  </a:cubicBezTo>
                  <a:cubicBezTo>
                    <a:pt x="2" y="40"/>
                    <a:pt x="2" y="39"/>
                    <a:pt x="3" y="38"/>
                  </a:cubicBezTo>
                  <a:cubicBezTo>
                    <a:pt x="4" y="37"/>
                    <a:pt x="5" y="36"/>
                    <a:pt x="6" y="36"/>
                  </a:cubicBezTo>
                  <a:cubicBezTo>
                    <a:pt x="7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6"/>
                    <a:pt x="16" y="36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4" y="40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1" y="39"/>
                    <a:pt x="10" y="39"/>
                  </a:cubicBezTo>
                  <a:cubicBezTo>
                    <a:pt x="10" y="39"/>
                    <a:pt x="9" y="39"/>
                    <a:pt x="8" y="39"/>
                  </a:cubicBezTo>
                  <a:cubicBezTo>
                    <a:pt x="8" y="40"/>
                    <a:pt x="7" y="40"/>
                    <a:pt x="7" y="41"/>
                  </a:cubicBezTo>
                  <a:cubicBezTo>
                    <a:pt x="6" y="41"/>
                    <a:pt x="6" y="42"/>
                    <a:pt x="6" y="43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9"/>
                    <a:pt x="6" y="50"/>
                    <a:pt x="6" y="50"/>
                  </a:cubicBezTo>
                  <a:cubicBezTo>
                    <a:pt x="7" y="51"/>
                    <a:pt x="7" y="51"/>
                    <a:pt x="8" y="52"/>
                  </a:cubicBezTo>
                  <a:cubicBezTo>
                    <a:pt x="9" y="52"/>
                    <a:pt x="9" y="52"/>
                    <a:pt x="10" y="52"/>
                  </a:cubicBezTo>
                  <a:close/>
                  <a:moveTo>
                    <a:pt x="34" y="38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5"/>
                    <a:pt x="24" y="55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6"/>
                    <a:pt x="34" y="36"/>
                  </a:cubicBezTo>
                  <a:cubicBezTo>
                    <a:pt x="34" y="38"/>
                    <a:pt x="34" y="38"/>
                    <a:pt x="34" y="38"/>
                  </a:cubicBezTo>
                  <a:close/>
                  <a:moveTo>
                    <a:pt x="41" y="55"/>
                  </a:moveTo>
                  <a:cubicBezTo>
                    <a:pt x="41" y="55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5"/>
                    <a:pt x="38" y="35"/>
                    <a:pt x="39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49" y="36"/>
                  </a:cubicBezTo>
                  <a:cubicBezTo>
                    <a:pt x="50" y="36"/>
                    <a:pt x="50" y="36"/>
                    <a:pt x="51" y="37"/>
                  </a:cubicBezTo>
                  <a:cubicBezTo>
                    <a:pt x="51" y="38"/>
                    <a:pt x="52" y="38"/>
                    <a:pt x="52" y="39"/>
                  </a:cubicBezTo>
                  <a:cubicBezTo>
                    <a:pt x="53" y="40"/>
                    <a:pt x="53" y="41"/>
                    <a:pt x="53" y="42"/>
                  </a:cubicBezTo>
                  <a:cubicBezTo>
                    <a:pt x="53" y="42"/>
                    <a:pt x="53" y="43"/>
                    <a:pt x="52" y="44"/>
                  </a:cubicBezTo>
                  <a:cubicBezTo>
                    <a:pt x="52" y="44"/>
                    <a:pt x="52" y="45"/>
                    <a:pt x="51" y="46"/>
                  </a:cubicBezTo>
                  <a:cubicBezTo>
                    <a:pt x="51" y="46"/>
                    <a:pt x="50" y="47"/>
                    <a:pt x="49" y="48"/>
                  </a:cubicBezTo>
                  <a:cubicBezTo>
                    <a:pt x="48" y="48"/>
                    <a:pt x="47" y="48"/>
                    <a:pt x="45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5"/>
                    <a:pt x="41" y="55"/>
                    <a:pt x="41" y="55"/>
                  </a:cubicBezTo>
                  <a:close/>
                  <a:moveTo>
                    <a:pt x="48" y="42"/>
                  </a:moveTo>
                  <a:cubicBezTo>
                    <a:pt x="48" y="42"/>
                    <a:pt x="48" y="41"/>
                    <a:pt x="48" y="41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5"/>
                    <a:pt x="47" y="44"/>
                    <a:pt x="47" y="44"/>
                  </a:cubicBezTo>
                  <a:cubicBezTo>
                    <a:pt x="48" y="43"/>
                    <a:pt x="48" y="43"/>
                    <a:pt x="48" y="42"/>
                  </a:cubicBezTo>
                  <a:close/>
                  <a:moveTo>
                    <a:pt x="65" y="51"/>
                  </a:moveTo>
                  <a:cubicBezTo>
                    <a:pt x="58" y="51"/>
                    <a:pt x="58" y="51"/>
                    <a:pt x="58" y="51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6"/>
                    <a:pt x="57" y="56"/>
                  </a:cubicBezTo>
                  <a:cubicBezTo>
                    <a:pt x="57" y="56"/>
                    <a:pt x="57" y="56"/>
                    <a:pt x="56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1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5" y="36"/>
                    <a:pt x="65" y="36"/>
                    <a:pt x="65" y="3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5"/>
                    <a:pt x="66" y="55"/>
                  </a:cubicBezTo>
                  <a:cubicBezTo>
                    <a:pt x="65" y="51"/>
                    <a:pt x="65" y="51"/>
                    <a:pt x="65" y="51"/>
                  </a:cubicBezTo>
                  <a:close/>
                  <a:moveTo>
                    <a:pt x="59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9" y="48"/>
                    <a:pt x="59" y="48"/>
                    <a:pt x="59" y="48"/>
                  </a:cubicBezTo>
                  <a:close/>
                  <a:moveTo>
                    <a:pt x="87" y="38"/>
                  </a:moveTo>
                  <a:cubicBezTo>
                    <a:pt x="87" y="39"/>
                    <a:pt x="87" y="39"/>
                    <a:pt x="86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6"/>
                    <a:pt x="81" y="56"/>
                  </a:cubicBezTo>
                  <a:cubicBezTo>
                    <a:pt x="81" y="56"/>
                    <a:pt x="81" y="56"/>
                    <a:pt x="8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5"/>
                    <a:pt x="77" y="5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6"/>
                    <a:pt x="87" y="36"/>
                  </a:cubicBezTo>
                  <a:cubicBezTo>
                    <a:pt x="87" y="38"/>
                    <a:pt x="87" y="38"/>
                    <a:pt x="87" y="38"/>
                  </a:cubicBezTo>
                  <a:close/>
                  <a:moveTo>
                    <a:pt x="104" y="55"/>
                  </a:moveTo>
                  <a:cubicBezTo>
                    <a:pt x="104" y="55"/>
                    <a:pt x="104" y="55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4" y="56"/>
                    <a:pt x="93" y="56"/>
                    <a:pt x="92" y="55"/>
                  </a:cubicBezTo>
                  <a:cubicBezTo>
                    <a:pt x="91" y="55"/>
                    <a:pt x="91" y="55"/>
                    <a:pt x="91" y="54"/>
                  </a:cubicBezTo>
                  <a:cubicBezTo>
                    <a:pt x="90" y="54"/>
                    <a:pt x="90" y="53"/>
                    <a:pt x="90" y="52"/>
                  </a:cubicBezTo>
                  <a:cubicBezTo>
                    <a:pt x="90" y="52"/>
                    <a:pt x="89" y="51"/>
                    <a:pt x="89" y="50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0"/>
                    <a:pt x="90" y="39"/>
                    <a:pt x="90" y="39"/>
                  </a:cubicBezTo>
                  <a:cubicBezTo>
                    <a:pt x="90" y="38"/>
                    <a:pt x="90" y="37"/>
                    <a:pt x="91" y="37"/>
                  </a:cubicBezTo>
                  <a:cubicBezTo>
                    <a:pt x="91" y="36"/>
                    <a:pt x="92" y="36"/>
                    <a:pt x="92" y="36"/>
                  </a:cubicBezTo>
                  <a:cubicBezTo>
                    <a:pt x="93" y="35"/>
                    <a:pt x="94" y="35"/>
                    <a:pt x="95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4" y="35"/>
                  </a:cubicBezTo>
                  <a:cubicBezTo>
                    <a:pt x="104" y="35"/>
                    <a:pt x="104" y="36"/>
                    <a:pt x="104" y="36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3" y="39"/>
                    <a:pt x="103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5" y="39"/>
                    <a:pt x="95" y="39"/>
                    <a:pt x="94" y="40"/>
                  </a:cubicBezTo>
                  <a:cubicBezTo>
                    <a:pt x="94" y="40"/>
                    <a:pt x="94" y="40"/>
                    <a:pt x="94" y="41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3"/>
                    <a:pt x="103" y="44"/>
                    <a:pt x="103" y="44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7"/>
                    <a:pt x="103" y="47"/>
                  </a:cubicBezTo>
                  <a:cubicBezTo>
                    <a:pt x="103" y="47"/>
                    <a:pt x="103" y="47"/>
                    <a:pt x="102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1"/>
                    <a:pt x="94" y="51"/>
                    <a:pt x="94" y="52"/>
                  </a:cubicBezTo>
                  <a:cubicBezTo>
                    <a:pt x="95" y="52"/>
                    <a:pt x="95" y="52"/>
                    <a:pt x="96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3"/>
                  </a:cubicBezTo>
                  <a:cubicBezTo>
                    <a:pt x="104" y="55"/>
                    <a:pt x="104" y="55"/>
                    <a:pt x="104" y="55"/>
                  </a:cubicBezTo>
                  <a:close/>
                  <a:moveTo>
                    <a:pt x="112" y="55"/>
                  </a:moveTo>
                  <a:cubicBezTo>
                    <a:pt x="112" y="55"/>
                    <a:pt x="112" y="56"/>
                    <a:pt x="112" y="56"/>
                  </a:cubicBezTo>
                  <a:cubicBezTo>
                    <a:pt x="112" y="56"/>
                    <a:pt x="111" y="56"/>
                    <a:pt x="111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7" y="56"/>
                    <a:pt x="107" y="55"/>
                    <a:pt x="107" y="55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0"/>
                    <a:pt x="107" y="39"/>
                    <a:pt x="108" y="39"/>
                  </a:cubicBezTo>
                  <a:cubicBezTo>
                    <a:pt x="108" y="38"/>
                    <a:pt x="108" y="37"/>
                    <a:pt x="109" y="37"/>
                  </a:cubicBezTo>
                  <a:cubicBezTo>
                    <a:pt x="109" y="36"/>
                    <a:pt x="110" y="36"/>
                    <a:pt x="110" y="36"/>
                  </a:cubicBezTo>
                  <a:cubicBezTo>
                    <a:pt x="111" y="35"/>
                    <a:pt x="112" y="35"/>
                    <a:pt x="113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2" y="35"/>
                    <a:pt x="122" y="35"/>
                  </a:cubicBezTo>
                  <a:cubicBezTo>
                    <a:pt x="122" y="35"/>
                    <a:pt x="122" y="36"/>
                    <a:pt x="122" y="36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9"/>
                    <a:pt x="121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3" y="39"/>
                    <a:pt x="112" y="39"/>
                    <a:pt x="112" y="40"/>
                  </a:cubicBezTo>
                  <a:cubicBezTo>
                    <a:pt x="112" y="40"/>
                    <a:pt x="112" y="40"/>
                    <a:pt x="112" y="41"/>
                  </a:cubicBezTo>
                  <a:cubicBezTo>
                    <a:pt x="112" y="55"/>
                    <a:pt x="112" y="55"/>
                    <a:pt x="112" y="55"/>
                  </a:cubicBezTo>
                  <a:close/>
                  <a:moveTo>
                    <a:pt x="137" y="42"/>
                  </a:moveTo>
                  <a:cubicBezTo>
                    <a:pt x="134" y="46"/>
                    <a:pt x="134" y="46"/>
                    <a:pt x="134" y="46"/>
                  </a:cubicBezTo>
                  <a:cubicBezTo>
                    <a:pt x="130" y="54"/>
                    <a:pt x="130" y="54"/>
                    <a:pt x="130" y="54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129" y="55"/>
                    <a:pt x="129" y="55"/>
                    <a:pt x="129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5" y="56"/>
                    <a:pt x="125" y="56"/>
                    <a:pt x="125" y="55"/>
                  </a:cubicBezTo>
                  <a:cubicBezTo>
                    <a:pt x="124" y="55"/>
                    <a:pt x="124" y="54"/>
                    <a:pt x="124" y="54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5"/>
                    <a:pt x="124" y="35"/>
                    <a:pt x="125" y="35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8" y="35"/>
                    <a:pt x="128" y="35"/>
                    <a:pt x="129" y="35"/>
                  </a:cubicBezTo>
                  <a:cubicBezTo>
                    <a:pt x="129" y="35"/>
                    <a:pt x="129" y="36"/>
                    <a:pt x="129" y="36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5"/>
                  </a:cubicBezTo>
                  <a:cubicBezTo>
                    <a:pt x="137" y="35"/>
                    <a:pt x="138" y="35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1" y="35"/>
                    <a:pt x="141" y="36"/>
                  </a:cubicBezTo>
                  <a:cubicBezTo>
                    <a:pt x="141" y="36"/>
                    <a:pt x="142" y="36"/>
                    <a:pt x="142" y="37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56"/>
                    <a:pt x="141" y="56"/>
                    <a:pt x="141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8" y="56"/>
                    <a:pt x="137" y="56"/>
                    <a:pt x="137" y="56"/>
                  </a:cubicBezTo>
                  <a:cubicBezTo>
                    <a:pt x="137" y="56"/>
                    <a:pt x="137" y="55"/>
                    <a:pt x="137" y="55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lose/>
                  <a:moveTo>
                    <a:pt x="161" y="55"/>
                  </a:moveTo>
                  <a:cubicBezTo>
                    <a:pt x="161" y="55"/>
                    <a:pt x="161" y="56"/>
                    <a:pt x="161" y="56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7" y="56"/>
                    <a:pt x="157" y="55"/>
                    <a:pt x="157" y="55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6" y="49"/>
                    <a:pt x="156" y="49"/>
                    <a:pt x="155" y="49"/>
                  </a:cubicBezTo>
                  <a:cubicBezTo>
                    <a:pt x="154" y="49"/>
                    <a:pt x="154" y="49"/>
                    <a:pt x="153" y="49"/>
                  </a:cubicBezTo>
                  <a:cubicBezTo>
                    <a:pt x="152" y="49"/>
                    <a:pt x="150" y="49"/>
                    <a:pt x="149" y="48"/>
                  </a:cubicBezTo>
                  <a:cubicBezTo>
                    <a:pt x="148" y="48"/>
                    <a:pt x="147" y="47"/>
                    <a:pt x="147" y="47"/>
                  </a:cubicBezTo>
                  <a:cubicBezTo>
                    <a:pt x="146" y="46"/>
                    <a:pt x="146" y="45"/>
                    <a:pt x="145" y="45"/>
                  </a:cubicBezTo>
                  <a:cubicBezTo>
                    <a:pt x="145" y="44"/>
                    <a:pt x="145" y="43"/>
                    <a:pt x="145" y="41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5"/>
                    <a:pt x="145" y="35"/>
                    <a:pt x="146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5"/>
                    <a:pt x="149" y="36"/>
                    <a:pt x="149" y="36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2"/>
                    <a:pt x="150" y="43"/>
                    <a:pt x="151" y="44"/>
                  </a:cubicBezTo>
                  <a:cubicBezTo>
                    <a:pt x="151" y="45"/>
                    <a:pt x="152" y="45"/>
                    <a:pt x="154" y="45"/>
                  </a:cubicBezTo>
                  <a:cubicBezTo>
                    <a:pt x="154" y="45"/>
                    <a:pt x="155" y="45"/>
                    <a:pt x="155" y="45"/>
                  </a:cubicBezTo>
                  <a:cubicBezTo>
                    <a:pt x="156" y="45"/>
                    <a:pt x="156" y="45"/>
                    <a:pt x="157" y="45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7" y="36"/>
                    <a:pt x="157" y="35"/>
                    <a:pt x="157" y="35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6"/>
                    <a:pt x="161" y="36"/>
                  </a:cubicBezTo>
                  <a:cubicBezTo>
                    <a:pt x="161" y="55"/>
                    <a:pt x="161" y="55"/>
                    <a:pt x="161" y="55"/>
                  </a:cubicBezTo>
                  <a:close/>
                  <a:moveTo>
                    <a:pt x="180" y="55"/>
                  </a:moveTo>
                  <a:cubicBezTo>
                    <a:pt x="180" y="55"/>
                    <a:pt x="180" y="55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69" y="56"/>
                    <a:pt x="168" y="55"/>
                  </a:cubicBezTo>
                  <a:cubicBezTo>
                    <a:pt x="168" y="55"/>
                    <a:pt x="167" y="55"/>
                    <a:pt x="167" y="54"/>
                  </a:cubicBezTo>
                  <a:cubicBezTo>
                    <a:pt x="166" y="54"/>
                    <a:pt x="166" y="53"/>
                    <a:pt x="166" y="52"/>
                  </a:cubicBezTo>
                  <a:cubicBezTo>
                    <a:pt x="166" y="52"/>
                    <a:pt x="166" y="51"/>
                    <a:pt x="166" y="50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39"/>
                    <a:pt x="166" y="39"/>
                  </a:cubicBezTo>
                  <a:cubicBezTo>
                    <a:pt x="166" y="38"/>
                    <a:pt x="166" y="37"/>
                    <a:pt x="167" y="37"/>
                  </a:cubicBezTo>
                  <a:cubicBezTo>
                    <a:pt x="167" y="36"/>
                    <a:pt x="168" y="36"/>
                    <a:pt x="168" y="36"/>
                  </a:cubicBezTo>
                  <a:cubicBezTo>
                    <a:pt x="169" y="35"/>
                    <a:pt x="170" y="35"/>
                    <a:pt x="171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5"/>
                    <a:pt x="180" y="36"/>
                    <a:pt x="180" y="36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79" y="39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39"/>
                    <a:pt x="171" y="39"/>
                    <a:pt x="170" y="40"/>
                  </a:cubicBezTo>
                  <a:cubicBezTo>
                    <a:pt x="170" y="40"/>
                    <a:pt x="170" y="40"/>
                    <a:pt x="170" y="41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4"/>
                    <a:pt x="179" y="44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9" y="46"/>
                    <a:pt x="179" y="47"/>
                    <a:pt x="179" y="47"/>
                  </a:cubicBezTo>
                  <a:cubicBezTo>
                    <a:pt x="179" y="47"/>
                    <a:pt x="179" y="47"/>
                    <a:pt x="178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0" y="51"/>
                    <a:pt x="170" y="51"/>
                    <a:pt x="171" y="52"/>
                  </a:cubicBezTo>
                  <a:cubicBezTo>
                    <a:pt x="171" y="52"/>
                    <a:pt x="171" y="52"/>
                    <a:pt x="172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3"/>
                  </a:cubicBezTo>
                  <a:cubicBezTo>
                    <a:pt x="180" y="55"/>
                    <a:pt x="180" y="55"/>
                    <a:pt x="180" y="55"/>
                  </a:cubicBezTo>
                  <a:close/>
                  <a:moveTo>
                    <a:pt x="193" y="52"/>
                  </a:moveTo>
                  <a:cubicBezTo>
                    <a:pt x="194" y="52"/>
                    <a:pt x="194" y="52"/>
                    <a:pt x="195" y="52"/>
                  </a:cubicBezTo>
                  <a:cubicBezTo>
                    <a:pt x="196" y="51"/>
                    <a:pt x="197" y="51"/>
                    <a:pt x="197" y="51"/>
                  </a:cubicBezTo>
                  <a:cubicBezTo>
                    <a:pt x="197" y="51"/>
                    <a:pt x="198" y="51"/>
                    <a:pt x="198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5"/>
                    <a:pt x="197" y="55"/>
                    <a:pt x="196" y="56"/>
                  </a:cubicBezTo>
                  <a:cubicBezTo>
                    <a:pt x="194" y="56"/>
                    <a:pt x="193" y="56"/>
                    <a:pt x="192" y="56"/>
                  </a:cubicBezTo>
                  <a:cubicBezTo>
                    <a:pt x="191" y="56"/>
                    <a:pt x="189" y="56"/>
                    <a:pt x="188" y="55"/>
                  </a:cubicBezTo>
                  <a:cubicBezTo>
                    <a:pt x="187" y="55"/>
                    <a:pt x="186" y="54"/>
                    <a:pt x="185" y="53"/>
                  </a:cubicBezTo>
                  <a:cubicBezTo>
                    <a:pt x="184" y="52"/>
                    <a:pt x="184" y="51"/>
                    <a:pt x="183" y="50"/>
                  </a:cubicBezTo>
                  <a:cubicBezTo>
                    <a:pt x="183" y="49"/>
                    <a:pt x="183" y="47"/>
                    <a:pt x="183" y="46"/>
                  </a:cubicBezTo>
                  <a:cubicBezTo>
                    <a:pt x="183" y="44"/>
                    <a:pt x="183" y="43"/>
                    <a:pt x="184" y="41"/>
                  </a:cubicBezTo>
                  <a:cubicBezTo>
                    <a:pt x="184" y="40"/>
                    <a:pt x="185" y="39"/>
                    <a:pt x="186" y="38"/>
                  </a:cubicBezTo>
                  <a:cubicBezTo>
                    <a:pt x="186" y="37"/>
                    <a:pt x="187" y="36"/>
                    <a:pt x="189" y="36"/>
                  </a:cubicBezTo>
                  <a:cubicBezTo>
                    <a:pt x="190" y="35"/>
                    <a:pt x="191" y="35"/>
                    <a:pt x="192" y="35"/>
                  </a:cubicBezTo>
                  <a:cubicBezTo>
                    <a:pt x="193" y="35"/>
                    <a:pt x="194" y="35"/>
                    <a:pt x="195" y="35"/>
                  </a:cubicBezTo>
                  <a:cubicBezTo>
                    <a:pt x="196" y="35"/>
                    <a:pt x="197" y="36"/>
                    <a:pt x="198" y="36"/>
                  </a:cubicBezTo>
                  <a:cubicBezTo>
                    <a:pt x="198" y="36"/>
                    <a:pt x="198" y="36"/>
                    <a:pt x="199" y="37"/>
                  </a:cubicBezTo>
                  <a:cubicBezTo>
                    <a:pt x="199" y="37"/>
                    <a:pt x="198" y="37"/>
                    <a:pt x="198" y="37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196" y="39"/>
                    <a:pt x="195" y="39"/>
                    <a:pt x="195" y="39"/>
                  </a:cubicBezTo>
                  <a:cubicBezTo>
                    <a:pt x="194" y="39"/>
                    <a:pt x="193" y="39"/>
                    <a:pt x="193" y="39"/>
                  </a:cubicBezTo>
                  <a:cubicBezTo>
                    <a:pt x="192" y="39"/>
                    <a:pt x="191" y="39"/>
                    <a:pt x="190" y="39"/>
                  </a:cubicBezTo>
                  <a:cubicBezTo>
                    <a:pt x="190" y="40"/>
                    <a:pt x="189" y="40"/>
                    <a:pt x="189" y="41"/>
                  </a:cubicBezTo>
                  <a:cubicBezTo>
                    <a:pt x="188" y="41"/>
                    <a:pt x="188" y="42"/>
                    <a:pt x="188" y="43"/>
                  </a:cubicBezTo>
                  <a:cubicBezTo>
                    <a:pt x="188" y="44"/>
                    <a:pt x="188" y="45"/>
                    <a:pt x="188" y="46"/>
                  </a:cubicBezTo>
                  <a:cubicBezTo>
                    <a:pt x="188" y="47"/>
                    <a:pt x="188" y="47"/>
                    <a:pt x="188" y="48"/>
                  </a:cubicBezTo>
                  <a:cubicBezTo>
                    <a:pt x="188" y="49"/>
                    <a:pt x="188" y="50"/>
                    <a:pt x="189" y="50"/>
                  </a:cubicBezTo>
                  <a:cubicBezTo>
                    <a:pt x="189" y="51"/>
                    <a:pt x="190" y="51"/>
                    <a:pt x="190" y="52"/>
                  </a:cubicBezTo>
                  <a:cubicBezTo>
                    <a:pt x="191" y="52"/>
                    <a:pt x="192" y="52"/>
                    <a:pt x="193" y="52"/>
                  </a:cubicBezTo>
                  <a:close/>
                  <a:moveTo>
                    <a:pt x="214" y="45"/>
                  </a:moveTo>
                  <a:cubicBezTo>
                    <a:pt x="215" y="45"/>
                    <a:pt x="215" y="45"/>
                    <a:pt x="216" y="45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7" y="46"/>
                    <a:pt x="217" y="47"/>
                    <a:pt x="217" y="47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6"/>
                  </a:cubicBezTo>
                  <a:cubicBezTo>
                    <a:pt x="215" y="56"/>
                    <a:pt x="215" y="56"/>
                    <a:pt x="215" y="55"/>
                  </a:cubicBezTo>
                  <a:cubicBezTo>
                    <a:pt x="213" y="49"/>
                    <a:pt x="213" y="49"/>
                    <a:pt x="213" y="49"/>
                  </a:cubicBezTo>
                  <a:cubicBezTo>
                    <a:pt x="213" y="49"/>
                    <a:pt x="213" y="48"/>
                    <a:pt x="212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0" y="47"/>
                    <a:pt x="210" y="47"/>
                    <a:pt x="209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7" y="55"/>
                    <a:pt x="207" y="56"/>
                    <a:pt x="207" y="56"/>
                  </a:cubicBezTo>
                  <a:cubicBezTo>
                    <a:pt x="207" y="56"/>
                    <a:pt x="206" y="56"/>
                    <a:pt x="206" y="56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3" y="56"/>
                    <a:pt x="203" y="56"/>
                    <a:pt x="202" y="56"/>
                  </a:cubicBezTo>
                  <a:cubicBezTo>
                    <a:pt x="202" y="56"/>
                    <a:pt x="202" y="55"/>
                    <a:pt x="202" y="55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207" y="35"/>
                    <a:pt x="207" y="36"/>
                  </a:cubicBezTo>
                  <a:cubicBezTo>
                    <a:pt x="207" y="43"/>
                    <a:pt x="207" y="43"/>
                    <a:pt x="207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0" y="43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43"/>
                    <a:pt x="212" y="42"/>
                    <a:pt x="212" y="42"/>
                  </a:cubicBezTo>
                  <a:cubicBezTo>
                    <a:pt x="212" y="42"/>
                    <a:pt x="212" y="41"/>
                    <a:pt x="212" y="41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41"/>
                    <a:pt x="217" y="41"/>
                    <a:pt x="217" y="41"/>
                  </a:cubicBezTo>
                  <a:cubicBezTo>
                    <a:pt x="216" y="43"/>
                    <a:pt x="216" y="44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lose/>
                  <a:moveTo>
                    <a:pt x="235" y="42"/>
                  </a:moveTo>
                  <a:cubicBezTo>
                    <a:pt x="232" y="46"/>
                    <a:pt x="232" y="46"/>
                    <a:pt x="232" y="46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5"/>
                    <a:pt x="227" y="55"/>
                    <a:pt x="226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6" y="56"/>
                    <a:pt x="225" y="56"/>
                    <a:pt x="225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3" y="56"/>
                    <a:pt x="223" y="56"/>
                    <a:pt x="222" y="55"/>
                  </a:cubicBezTo>
                  <a:cubicBezTo>
                    <a:pt x="222" y="55"/>
                    <a:pt x="222" y="54"/>
                    <a:pt x="222" y="54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22" y="35"/>
                    <a:pt x="222" y="35"/>
                    <a:pt x="223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6" y="35"/>
                    <a:pt x="226" y="36"/>
                    <a:pt x="226" y="36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4" y="36"/>
                    <a:pt x="235" y="36"/>
                    <a:pt x="235" y="36"/>
                  </a:cubicBezTo>
                  <a:cubicBezTo>
                    <a:pt x="235" y="36"/>
                    <a:pt x="235" y="36"/>
                    <a:pt x="235" y="35"/>
                  </a:cubicBezTo>
                  <a:cubicBezTo>
                    <a:pt x="235" y="35"/>
                    <a:pt x="235" y="35"/>
                    <a:pt x="236" y="35"/>
                  </a:cubicBezTo>
                  <a:cubicBezTo>
                    <a:pt x="236" y="35"/>
                    <a:pt x="236" y="35"/>
                    <a:pt x="236" y="3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38" y="35"/>
                    <a:pt x="239" y="35"/>
                    <a:pt x="239" y="36"/>
                  </a:cubicBezTo>
                  <a:cubicBezTo>
                    <a:pt x="239" y="36"/>
                    <a:pt x="239" y="36"/>
                    <a:pt x="239" y="37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9" y="56"/>
                    <a:pt x="239" y="56"/>
                    <a:pt x="239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35" y="56"/>
                    <a:pt x="235" y="56"/>
                    <a:pt x="235" y="56"/>
                  </a:cubicBezTo>
                  <a:cubicBezTo>
                    <a:pt x="235" y="56"/>
                    <a:pt x="235" y="55"/>
                    <a:pt x="235" y="55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5" y="42"/>
                    <a:pt x="235" y="42"/>
                    <a:pt x="235" y="42"/>
                  </a:cubicBezTo>
                  <a:close/>
                  <a:moveTo>
                    <a:pt x="251" y="49"/>
                  </a:moveTo>
                  <a:cubicBezTo>
                    <a:pt x="247" y="55"/>
                    <a:pt x="247" y="55"/>
                    <a:pt x="247" y="55"/>
                  </a:cubicBezTo>
                  <a:cubicBezTo>
                    <a:pt x="247" y="55"/>
                    <a:pt x="247" y="56"/>
                    <a:pt x="247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42" y="36"/>
                    <a:pt x="242" y="36"/>
                    <a:pt x="242" y="35"/>
                  </a:cubicBezTo>
                  <a:cubicBezTo>
                    <a:pt x="242" y="35"/>
                    <a:pt x="243" y="35"/>
                    <a:pt x="243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6"/>
                    <a:pt x="248" y="36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54" y="36"/>
                    <a:pt x="254" y="35"/>
                    <a:pt x="254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59" y="56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4" y="55"/>
                    <a:pt x="254" y="55"/>
                  </a:cubicBezTo>
                  <a:cubicBezTo>
                    <a:pt x="251" y="49"/>
                    <a:pt x="251" y="49"/>
                    <a:pt x="251" y="49"/>
                  </a:cubicBezTo>
                  <a:close/>
                  <a:moveTo>
                    <a:pt x="14" y="77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4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0"/>
                    <a:pt x="1" y="90"/>
                    <a:pt x="1" y="89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2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15" y="71"/>
                    <a:pt x="15" y="71"/>
                  </a:cubicBezTo>
                  <a:cubicBezTo>
                    <a:pt x="15" y="71"/>
                    <a:pt x="15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8" y="71"/>
                    <a:pt x="18" y="71"/>
                  </a:cubicBezTo>
                  <a:cubicBezTo>
                    <a:pt x="19" y="71"/>
                    <a:pt x="19" y="72"/>
                    <a:pt x="19" y="73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1"/>
                    <a:pt x="18" y="91"/>
                    <a:pt x="18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0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6758" y="588"/>
              <a:ext cx="308" cy="50"/>
            </a:xfrm>
            <a:custGeom>
              <a:avLst/>
              <a:gdLst>
                <a:gd name="T0" fmla="*/ 13 w 160"/>
                <a:gd name="T1" fmla="*/ 21 h 26"/>
                <a:gd name="T2" fmla="*/ 5 w 160"/>
                <a:gd name="T3" fmla="*/ 12 h 26"/>
                <a:gd name="T4" fmla="*/ 1 w 160"/>
                <a:gd name="T5" fmla="*/ 21 h 26"/>
                <a:gd name="T6" fmla="*/ 0 w 160"/>
                <a:gd name="T7" fmla="*/ 1 h 26"/>
                <a:gd name="T8" fmla="*/ 5 w 160"/>
                <a:gd name="T9" fmla="*/ 1 h 26"/>
                <a:gd name="T10" fmla="*/ 13 w 160"/>
                <a:gd name="T11" fmla="*/ 1 h 26"/>
                <a:gd name="T12" fmla="*/ 17 w 160"/>
                <a:gd name="T13" fmla="*/ 1 h 26"/>
                <a:gd name="T14" fmla="*/ 27 w 160"/>
                <a:gd name="T15" fmla="*/ 20 h 26"/>
                <a:gd name="T16" fmla="*/ 24 w 160"/>
                <a:gd name="T17" fmla="*/ 21 h 26"/>
                <a:gd name="T18" fmla="*/ 21 w 160"/>
                <a:gd name="T19" fmla="*/ 1 h 26"/>
                <a:gd name="T20" fmla="*/ 26 w 160"/>
                <a:gd name="T21" fmla="*/ 1 h 26"/>
                <a:gd name="T22" fmla="*/ 33 w 160"/>
                <a:gd name="T23" fmla="*/ 2 h 26"/>
                <a:gd name="T24" fmla="*/ 36 w 160"/>
                <a:gd name="T25" fmla="*/ 1 h 26"/>
                <a:gd name="T26" fmla="*/ 39 w 160"/>
                <a:gd name="T27" fmla="*/ 20 h 26"/>
                <a:gd name="T28" fmla="*/ 34 w 160"/>
                <a:gd name="T29" fmla="*/ 20 h 26"/>
                <a:gd name="T30" fmla="*/ 61 w 160"/>
                <a:gd name="T31" fmla="*/ 17 h 26"/>
                <a:gd name="T32" fmla="*/ 62 w 160"/>
                <a:gd name="T33" fmla="*/ 26 h 26"/>
                <a:gd name="T34" fmla="*/ 45 w 160"/>
                <a:gd name="T35" fmla="*/ 21 h 26"/>
                <a:gd name="T36" fmla="*/ 44 w 160"/>
                <a:gd name="T37" fmla="*/ 1 h 26"/>
                <a:gd name="T38" fmla="*/ 48 w 160"/>
                <a:gd name="T39" fmla="*/ 17 h 26"/>
                <a:gd name="T40" fmla="*/ 59 w 160"/>
                <a:gd name="T41" fmla="*/ 1 h 26"/>
                <a:gd name="T42" fmla="*/ 78 w 160"/>
                <a:gd name="T43" fmla="*/ 7 h 26"/>
                <a:gd name="T44" fmla="*/ 70 w 160"/>
                <a:gd name="T45" fmla="*/ 21 h 26"/>
                <a:gd name="T46" fmla="*/ 66 w 160"/>
                <a:gd name="T47" fmla="*/ 21 h 26"/>
                <a:gd name="T48" fmla="*/ 69 w 160"/>
                <a:gd name="T49" fmla="*/ 1 h 26"/>
                <a:gd name="T50" fmla="*/ 70 w 160"/>
                <a:gd name="T51" fmla="*/ 14 h 26"/>
                <a:gd name="T52" fmla="*/ 78 w 160"/>
                <a:gd name="T53" fmla="*/ 1 h 26"/>
                <a:gd name="T54" fmla="*/ 82 w 160"/>
                <a:gd name="T55" fmla="*/ 1 h 26"/>
                <a:gd name="T56" fmla="*/ 79 w 160"/>
                <a:gd name="T57" fmla="*/ 21 h 26"/>
                <a:gd name="T58" fmla="*/ 78 w 160"/>
                <a:gd name="T59" fmla="*/ 7 h 26"/>
                <a:gd name="T60" fmla="*/ 90 w 160"/>
                <a:gd name="T61" fmla="*/ 21 h 26"/>
                <a:gd name="T62" fmla="*/ 85 w 160"/>
                <a:gd name="T63" fmla="*/ 20 h 26"/>
                <a:gd name="T64" fmla="*/ 93 w 160"/>
                <a:gd name="T65" fmla="*/ 1 h 26"/>
                <a:gd name="T66" fmla="*/ 97 w 160"/>
                <a:gd name="T67" fmla="*/ 1 h 26"/>
                <a:gd name="T68" fmla="*/ 104 w 160"/>
                <a:gd name="T69" fmla="*/ 21 h 26"/>
                <a:gd name="T70" fmla="*/ 99 w 160"/>
                <a:gd name="T71" fmla="*/ 21 h 26"/>
                <a:gd name="T72" fmla="*/ 96 w 160"/>
                <a:gd name="T73" fmla="*/ 9 h 26"/>
                <a:gd name="T74" fmla="*/ 92 w 160"/>
                <a:gd name="T75" fmla="*/ 13 h 26"/>
                <a:gd name="T76" fmla="*/ 114 w 160"/>
                <a:gd name="T77" fmla="*/ 20 h 26"/>
                <a:gd name="T78" fmla="*/ 110 w 160"/>
                <a:gd name="T79" fmla="*/ 21 h 26"/>
                <a:gd name="T80" fmla="*/ 104 w 160"/>
                <a:gd name="T81" fmla="*/ 4 h 26"/>
                <a:gd name="T82" fmla="*/ 119 w 160"/>
                <a:gd name="T83" fmla="*/ 1 h 26"/>
                <a:gd name="T84" fmla="*/ 135 w 160"/>
                <a:gd name="T85" fmla="*/ 7 h 26"/>
                <a:gd name="T86" fmla="*/ 127 w 160"/>
                <a:gd name="T87" fmla="*/ 21 h 26"/>
                <a:gd name="T88" fmla="*/ 123 w 160"/>
                <a:gd name="T89" fmla="*/ 21 h 26"/>
                <a:gd name="T90" fmla="*/ 126 w 160"/>
                <a:gd name="T91" fmla="*/ 1 h 26"/>
                <a:gd name="T92" fmla="*/ 127 w 160"/>
                <a:gd name="T93" fmla="*/ 14 h 26"/>
                <a:gd name="T94" fmla="*/ 135 w 160"/>
                <a:gd name="T95" fmla="*/ 1 h 26"/>
                <a:gd name="T96" fmla="*/ 139 w 160"/>
                <a:gd name="T97" fmla="*/ 1 h 26"/>
                <a:gd name="T98" fmla="*/ 136 w 160"/>
                <a:gd name="T99" fmla="*/ 21 h 26"/>
                <a:gd name="T100" fmla="*/ 135 w 160"/>
                <a:gd name="T101" fmla="*/ 7 h 26"/>
                <a:gd name="T102" fmla="*/ 160 w 160"/>
                <a:gd name="T103" fmla="*/ 13 h 26"/>
                <a:gd name="T104" fmla="*/ 156 w 160"/>
                <a:gd name="T105" fmla="*/ 21 h 26"/>
                <a:gd name="T106" fmla="*/ 144 w 160"/>
                <a:gd name="T107" fmla="*/ 19 h 26"/>
                <a:gd name="T108" fmla="*/ 153 w 160"/>
                <a:gd name="T109" fmla="*/ 1 h 26"/>
                <a:gd name="T110" fmla="*/ 159 w 160"/>
                <a:gd name="T111" fmla="*/ 6 h 26"/>
                <a:gd name="T112" fmla="*/ 156 w 160"/>
                <a:gd name="T113" fmla="*/ 15 h 26"/>
                <a:gd name="T114" fmla="*/ 149 w 160"/>
                <a:gd name="T115" fmla="*/ 17 h 26"/>
                <a:gd name="T116" fmla="*/ 155 w 160"/>
                <a:gd name="T117" fmla="*/ 15 h 26"/>
                <a:gd name="T118" fmla="*/ 153 w 160"/>
                <a:gd name="T119" fmla="*/ 8 h 26"/>
                <a:gd name="T120" fmla="*/ 154 w 160"/>
                <a:gd name="T12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26">
                  <a:moveTo>
                    <a:pt x="17" y="20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34" y="7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60" y="17"/>
                  </a:moveTo>
                  <a:cubicBezTo>
                    <a:pt x="61" y="17"/>
                    <a:pt x="61" y="17"/>
                    <a:pt x="61" y="17"/>
                  </a:cubicBezTo>
                  <a:cubicBezTo>
                    <a:pt x="62" y="17"/>
                    <a:pt x="62" y="17"/>
                    <a:pt x="62" y="18"/>
                  </a:cubicBezTo>
                  <a:cubicBezTo>
                    <a:pt x="62" y="18"/>
                    <a:pt x="62" y="18"/>
                    <a:pt x="62" y="19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6"/>
                    <a:pt x="59" y="25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3" y="21"/>
                  </a:cubicBezTo>
                  <a:cubicBezTo>
                    <a:pt x="43" y="20"/>
                    <a:pt x="43" y="20"/>
                    <a:pt x="43" y="1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7"/>
                    <a:pt x="60" y="17"/>
                    <a:pt x="60" y="17"/>
                  </a:cubicBezTo>
                  <a:close/>
                  <a:moveTo>
                    <a:pt x="78" y="7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0" y="20"/>
                    <a:pt x="70" y="20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0"/>
                    <a:pt x="65" y="20"/>
                    <a:pt x="65" y="19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6" y="1"/>
                    <a:pt x="66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1"/>
                    <a:pt x="83" y="2"/>
                    <a:pt x="83" y="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1"/>
                    <a:pt x="83" y="21"/>
                    <a:pt x="82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8" y="21"/>
                    <a:pt x="78" y="21"/>
                    <a:pt x="78" y="2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98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21"/>
                    <a:pt x="90" y="21"/>
                    <a:pt x="89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2"/>
                    <a:pt x="92" y="2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3" y="1"/>
                    <a:pt x="93" y="1"/>
                  </a:cubicBezTo>
                  <a:cubicBezTo>
                    <a:pt x="93" y="1"/>
                    <a:pt x="93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8" y="2"/>
                    <a:pt x="98" y="2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3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17"/>
                    <a:pt x="98" y="17"/>
                    <a:pt x="98" y="17"/>
                  </a:cubicBezTo>
                  <a:close/>
                  <a:moveTo>
                    <a:pt x="92" y="13"/>
                  </a:moveTo>
                  <a:cubicBezTo>
                    <a:pt x="97" y="13"/>
                    <a:pt x="97" y="13"/>
                    <a:pt x="97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lose/>
                  <a:moveTo>
                    <a:pt x="120" y="4"/>
                  </a:moveTo>
                  <a:cubicBezTo>
                    <a:pt x="120" y="4"/>
                    <a:pt x="120" y="4"/>
                    <a:pt x="119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3" y="21"/>
                    <a:pt x="113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9" y="21"/>
                    <a:pt x="109" y="21"/>
                    <a:pt x="109" y="2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20" y="1"/>
                    <a:pt x="120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0" y="4"/>
                    <a:pt x="120" y="4"/>
                    <a:pt x="120" y="4"/>
                  </a:cubicBezTo>
                  <a:close/>
                  <a:moveTo>
                    <a:pt x="135" y="7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0"/>
                    <a:pt x="122" y="20"/>
                    <a:pt x="122" y="19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3" y="1"/>
                    <a:pt x="123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5" y="2"/>
                    <a:pt x="135" y="1"/>
                    <a:pt x="135" y="1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6" y="1"/>
                    <a:pt x="136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9" y="1"/>
                    <a:pt x="139" y="1"/>
                  </a:cubicBezTo>
                  <a:cubicBezTo>
                    <a:pt x="140" y="1"/>
                    <a:pt x="140" y="2"/>
                    <a:pt x="140" y="3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39" y="21"/>
                    <a:pt x="139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5" y="21"/>
                    <a:pt x="135" y="21"/>
                  </a:cubicBezTo>
                  <a:cubicBezTo>
                    <a:pt x="135" y="21"/>
                    <a:pt x="135" y="21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7"/>
                    <a:pt x="135" y="7"/>
                    <a:pt x="135" y="7"/>
                  </a:cubicBezTo>
                  <a:close/>
                  <a:moveTo>
                    <a:pt x="157" y="10"/>
                  </a:moveTo>
                  <a:cubicBezTo>
                    <a:pt x="158" y="10"/>
                    <a:pt x="158" y="10"/>
                    <a:pt x="158" y="11"/>
                  </a:cubicBezTo>
                  <a:cubicBezTo>
                    <a:pt x="159" y="11"/>
                    <a:pt x="159" y="11"/>
                    <a:pt x="159" y="12"/>
                  </a:cubicBezTo>
                  <a:cubicBezTo>
                    <a:pt x="160" y="12"/>
                    <a:pt x="160" y="13"/>
                    <a:pt x="160" y="13"/>
                  </a:cubicBezTo>
                  <a:cubicBezTo>
                    <a:pt x="160" y="14"/>
                    <a:pt x="160" y="14"/>
                    <a:pt x="160" y="15"/>
                  </a:cubicBezTo>
                  <a:cubicBezTo>
                    <a:pt x="160" y="16"/>
                    <a:pt x="160" y="17"/>
                    <a:pt x="160" y="17"/>
                  </a:cubicBezTo>
                  <a:cubicBezTo>
                    <a:pt x="159" y="18"/>
                    <a:pt x="159" y="19"/>
                    <a:pt x="158" y="19"/>
                  </a:cubicBezTo>
                  <a:cubicBezTo>
                    <a:pt x="157" y="20"/>
                    <a:pt x="157" y="20"/>
                    <a:pt x="156" y="21"/>
                  </a:cubicBezTo>
                  <a:cubicBezTo>
                    <a:pt x="155" y="21"/>
                    <a:pt x="154" y="21"/>
                    <a:pt x="15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5" y="21"/>
                    <a:pt x="144" y="21"/>
                  </a:cubicBezTo>
                  <a:cubicBezTo>
                    <a:pt x="144" y="20"/>
                    <a:pt x="144" y="20"/>
                    <a:pt x="144" y="19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1"/>
                    <a:pt x="144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4" y="1"/>
                    <a:pt x="155" y="1"/>
                    <a:pt x="155" y="1"/>
                  </a:cubicBezTo>
                  <a:cubicBezTo>
                    <a:pt x="156" y="1"/>
                    <a:pt x="157" y="1"/>
                    <a:pt x="157" y="2"/>
                  </a:cubicBezTo>
                  <a:cubicBezTo>
                    <a:pt x="158" y="2"/>
                    <a:pt x="158" y="3"/>
                    <a:pt x="159" y="3"/>
                  </a:cubicBezTo>
                  <a:cubicBezTo>
                    <a:pt x="159" y="4"/>
                    <a:pt x="159" y="5"/>
                    <a:pt x="159" y="6"/>
                  </a:cubicBezTo>
                  <a:cubicBezTo>
                    <a:pt x="159" y="7"/>
                    <a:pt x="159" y="7"/>
                    <a:pt x="159" y="8"/>
                  </a:cubicBezTo>
                  <a:cubicBezTo>
                    <a:pt x="158" y="9"/>
                    <a:pt x="158" y="9"/>
                    <a:pt x="157" y="10"/>
                  </a:cubicBezTo>
                  <a:cubicBezTo>
                    <a:pt x="157" y="10"/>
                    <a:pt x="157" y="10"/>
                    <a:pt x="157" y="10"/>
                  </a:cubicBezTo>
                  <a:close/>
                  <a:moveTo>
                    <a:pt x="156" y="15"/>
                  </a:moveTo>
                  <a:cubicBezTo>
                    <a:pt x="156" y="14"/>
                    <a:pt x="155" y="13"/>
                    <a:pt x="155" y="13"/>
                  </a:cubicBezTo>
                  <a:cubicBezTo>
                    <a:pt x="154" y="12"/>
                    <a:pt x="154" y="12"/>
                    <a:pt x="153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4" y="17"/>
                    <a:pt x="154" y="17"/>
                  </a:cubicBezTo>
                  <a:cubicBezTo>
                    <a:pt x="154" y="17"/>
                    <a:pt x="155" y="17"/>
                    <a:pt x="155" y="16"/>
                  </a:cubicBezTo>
                  <a:cubicBezTo>
                    <a:pt x="155" y="16"/>
                    <a:pt x="155" y="16"/>
                    <a:pt x="155" y="15"/>
                  </a:cubicBezTo>
                  <a:cubicBezTo>
                    <a:pt x="156" y="15"/>
                    <a:pt x="156" y="15"/>
                    <a:pt x="156" y="15"/>
                  </a:cubicBezTo>
                  <a:close/>
                  <a:moveTo>
                    <a:pt x="149" y="8"/>
                  </a:moveTo>
                  <a:cubicBezTo>
                    <a:pt x="152" y="8"/>
                    <a:pt x="152" y="8"/>
                    <a:pt x="152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3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5" y="6"/>
                    <a:pt x="154" y="5"/>
                    <a:pt x="154" y="5"/>
                  </a:cubicBezTo>
                  <a:cubicBezTo>
                    <a:pt x="154" y="5"/>
                    <a:pt x="153" y="4"/>
                    <a:pt x="153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8"/>
                    <a:pt x="149" y="8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459" y="2292513"/>
            <a:ext cx="7120935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6459" y="3874586"/>
            <a:ext cx="7120935" cy="131445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050" b="0" i="0">
                <a:solidFill>
                  <a:schemeClr val="bg1">
                    <a:lumMod val="65000"/>
                  </a:schemeClr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2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06375" y="6416675"/>
            <a:ext cx="4540250" cy="365125"/>
          </a:xfrm>
        </p:spPr>
        <p:txBody>
          <a:bodyPr/>
          <a:lstStyle>
            <a:lvl1pPr algn="l">
              <a:defRPr b="0" i="0">
                <a:solidFill>
                  <a:schemeClr val="bg1">
                    <a:lumMod val="65000"/>
                  </a:schemeClr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7"/>
          <p:cNvPicPr>
            <a:picLocks noChangeAspect="1"/>
          </p:cNvPicPr>
          <p:nvPr/>
        </p:nvPicPr>
        <p:blipFill>
          <a:blip r:embed="rId2" cstate="print">
            <a:lum bright="-100000" contrast="-40000"/>
          </a:blip>
          <a:srcRect/>
          <a:stretch>
            <a:fillRect/>
          </a:stretch>
        </p:blipFill>
        <p:spPr bwMode="auto">
          <a:xfrm>
            <a:off x="9710738" y="280988"/>
            <a:ext cx="2181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300038" y="744538"/>
            <a:ext cx="11591925" cy="0"/>
            <a:chOff x="658813" y="800101"/>
            <a:chExt cx="11591925" cy="5"/>
          </a:xfrm>
        </p:grpSpPr>
        <p:cxnSp>
          <p:nvCxnSpPr>
            <p:cNvPr id="5" name="Прямая соединительная линия 7"/>
            <p:cNvCxnSpPr/>
            <p:nvPr/>
          </p:nvCxnSpPr>
          <p:spPr>
            <a:xfrm flipV="1">
              <a:off x="300038" y="744538"/>
              <a:ext cx="11591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8"/>
            <p:cNvCxnSpPr/>
            <p:nvPr/>
          </p:nvCxnSpPr>
          <p:spPr>
            <a:xfrm rot="16200000">
              <a:off x="998538" y="46038"/>
              <a:ext cx="0" cy="1397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"/>
          <p:cNvGrpSpPr>
            <a:grpSpLocks/>
          </p:cNvGrpSpPr>
          <p:nvPr/>
        </p:nvGrpSpPr>
        <p:grpSpPr bwMode="auto">
          <a:xfrm>
            <a:off x="846138" y="6426200"/>
            <a:ext cx="833437" cy="0"/>
            <a:chOff x="658813" y="800103"/>
            <a:chExt cx="833946" cy="4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flipV="1">
              <a:off x="845884" y="6426200"/>
              <a:ext cx="8339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>
              <a:off x="846060" y="6426200"/>
              <a:ext cx="2557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6"/>
          <p:cNvGrpSpPr>
            <a:grpSpLocks/>
          </p:cNvGrpSpPr>
          <p:nvPr/>
        </p:nvGrpSpPr>
        <p:grpSpPr bwMode="auto">
          <a:xfrm>
            <a:off x="11075988" y="6426200"/>
            <a:ext cx="833437" cy="0"/>
            <a:chOff x="658813" y="800103"/>
            <a:chExt cx="833946" cy="4"/>
          </a:xfrm>
        </p:grpSpPr>
        <p:cxnSp>
          <p:nvCxnSpPr>
            <p:cNvPr id="11" name="Прямая соединительная линия 67"/>
            <p:cNvCxnSpPr/>
            <p:nvPr/>
          </p:nvCxnSpPr>
          <p:spPr>
            <a:xfrm flipV="1">
              <a:off x="11075734" y="6426200"/>
              <a:ext cx="8339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68"/>
            <p:cNvCxnSpPr/>
            <p:nvPr/>
          </p:nvCxnSpPr>
          <p:spPr>
            <a:xfrm>
              <a:off x="11075910" y="6426200"/>
              <a:ext cx="2557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31"/>
          <p:cNvGrpSpPr>
            <a:grpSpLocks/>
          </p:cNvGrpSpPr>
          <p:nvPr/>
        </p:nvGrpSpPr>
        <p:grpSpPr bwMode="auto">
          <a:xfrm>
            <a:off x="293688" y="6335713"/>
            <a:ext cx="177800" cy="177800"/>
            <a:chOff x="8326225" y="81662"/>
            <a:chExt cx="334824" cy="334824"/>
          </a:xfrm>
        </p:grpSpPr>
        <p:cxnSp>
          <p:nvCxnSpPr>
            <p:cNvPr id="14" name="Прямая соединительная линия 32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33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7" y="81662"/>
            <a:ext cx="8914644" cy="662780"/>
          </a:xfrm>
        </p:spPr>
        <p:txBody>
          <a:bodyPr>
            <a:normAutofit/>
          </a:bodyPr>
          <a:lstStyle>
            <a:lvl1pPr>
              <a:defRPr sz="135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752475" y="6411913"/>
            <a:ext cx="2743200" cy="365125"/>
          </a:xfrm>
        </p:spPr>
        <p:txBody>
          <a:bodyPr/>
          <a:lstStyle>
            <a:lvl1pPr>
              <a:defRPr b="0" i="0" smtClean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pPr>
              <a:defRPr/>
            </a:pPr>
            <a:fld id="{B4CF1D88-DFCD-4C08-A517-738AA5DCDD3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1913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413" y="6411913"/>
            <a:ext cx="2743200" cy="365125"/>
          </a:xfrm>
        </p:spPr>
        <p:txBody>
          <a:bodyPr/>
          <a:lstStyle>
            <a:lvl1pPr>
              <a:defRPr b="0" i="0" smtClean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pPr>
              <a:defRPr/>
            </a:pPr>
            <a:fld id="{89C473A5-751D-4480-B48D-D475BE5E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7"/>
          <p:cNvPicPr>
            <a:picLocks noChangeAspect="1"/>
          </p:cNvPicPr>
          <p:nvPr/>
        </p:nvPicPr>
        <p:blipFill>
          <a:blip r:embed="rId2" cstate="print">
            <a:lum bright="-100000" contrast="-40000"/>
          </a:blip>
          <a:srcRect/>
          <a:stretch>
            <a:fillRect/>
          </a:stretch>
        </p:blipFill>
        <p:spPr bwMode="auto">
          <a:xfrm>
            <a:off x="9710738" y="280988"/>
            <a:ext cx="2181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300038" y="744538"/>
            <a:ext cx="11591925" cy="0"/>
            <a:chOff x="658813" y="800101"/>
            <a:chExt cx="11591925" cy="5"/>
          </a:xfrm>
        </p:grpSpPr>
        <p:cxnSp>
          <p:nvCxnSpPr>
            <p:cNvPr id="5" name="Прямая соединительная линия 7"/>
            <p:cNvCxnSpPr/>
            <p:nvPr/>
          </p:nvCxnSpPr>
          <p:spPr>
            <a:xfrm flipV="1">
              <a:off x="300038" y="744538"/>
              <a:ext cx="11591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8"/>
            <p:cNvCxnSpPr/>
            <p:nvPr/>
          </p:nvCxnSpPr>
          <p:spPr>
            <a:xfrm rot="16200000">
              <a:off x="998538" y="46038"/>
              <a:ext cx="0" cy="1397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"/>
          <p:cNvGrpSpPr>
            <a:grpSpLocks/>
          </p:cNvGrpSpPr>
          <p:nvPr/>
        </p:nvGrpSpPr>
        <p:grpSpPr bwMode="auto">
          <a:xfrm>
            <a:off x="846138" y="6426200"/>
            <a:ext cx="833437" cy="0"/>
            <a:chOff x="658813" y="800103"/>
            <a:chExt cx="833946" cy="4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flipV="1">
              <a:off x="845884" y="6426200"/>
              <a:ext cx="8339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>
              <a:off x="846060" y="6426200"/>
              <a:ext cx="2557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3"/>
          <p:cNvGrpSpPr>
            <a:grpSpLocks/>
          </p:cNvGrpSpPr>
          <p:nvPr/>
        </p:nvGrpSpPr>
        <p:grpSpPr bwMode="auto">
          <a:xfrm>
            <a:off x="293688" y="6335713"/>
            <a:ext cx="177800" cy="177800"/>
            <a:chOff x="8326225" y="81662"/>
            <a:chExt cx="334824" cy="334824"/>
          </a:xfrm>
        </p:grpSpPr>
        <p:cxnSp>
          <p:nvCxnSpPr>
            <p:cNvPr id="11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32"/>
          <p:cNvGrpSpPr>
            <a:grpSpLocks/>
          </p:cNvGrpSpPr>
          <p:nvPr/>
        </p:nvGrpSpPr>
        <p:grpSpPr bwMode="auto">
          <a:xfrm>
            <a:off x="11075988" y="6426200"/>
            <a:ext cx="833437" cy="0"/>
            <a:chOff x="658813" y="800103"/>
            <a:chExt cx="833946" cy="4"/>
          </a:xfrm>
        </p:grpSpPr>
        <p:cxnSp>
          <p:nvCxnSpPr>
            <p:cNvPr id="14" name="Прямая соединительная линия 33"/>
            <p:cNvCxnSpPr/>
            <p:nvPr/>
          </p:nvCxnSpPr>
          <p:spPr>
            <a:xfrm flipV="1">
              <a:off x="11075734" y="6426200"/>
              <a:ext cx="8339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34"/>
            <p:cNvCxnSpPr/>
            <p:nvPr/>
          </p:nvCxnSpPr>
          <p:spPr>
            <a:xfrm>
              <a:off x="11075910" y="6426200"/>
              <a:ext cx="2557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7" y="81662"/>
            <a:ext cx="8914644" cy="662780"/>
          </a:xfrm>
        </p:spPr>
        <p:txBody>
          <a:bodyPr>
            <a:normAutofit/>
          </a:bodyPr>
          <a:lstStyle>
            <a:lvl1pPr>
              <a:defRPr sz="135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>
          <a:xfrm>
            <a:off x="752475" y="6411913"/>
            <a:ext cx="2743200" cy="365125"/>
          </a:xfrm>
        </p:spPr>
        <p:txBody>
          <a:bodyPr/>
          <a:lstStyle>
            <a:lvl1pPr>
              <a:defRPr b="0" i="0" smtClean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pPr>
              <a:defRPr/>
            </a:pPr>
            <a:fld id="{744CA77E-BD99-4F67-9377-B2863024FEA6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1913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413" y="6411913"/>
            <a:ext cx="2743200" cy="365125"/>
          </a:xfrm>
        </p:spPr>
        <p:txBody>
          <a:bodyPr/>
          <a:lstStyle>
            <a:lvl1pPr>
              <a:defRPr b="0" i="0" smtClean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pPr>
              <a:defRPr/>
            </a:pPr>
            <a:fld id="{C847C5E7-C17F-434C-943B-EF978C2DC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7"/>
          <p:cNvPicPr>
            <a:picLocks noChangeAspect="1"/>
          </p:cNvPicPr>
          <p:nvPr/>
        </p:nvPicPr>
        <p:blipFill>
          <a:blip r:embed="rId2" cstate="print">
            <a:lum bright="-100000" contrast="-40000"/>
          </a:blip>
          <a:srcRect/>
          <a:stretch>
            <a:fillRect/>
          </a:stretch>
        </p:blipFill>
        <p:spPr bwMode="auto">
          <a:xfrm>
            <a:off x="9710738" y="280988"/>
            <a:ext cx="2181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300038" y="744538"/>
            <a:ext cx="11591925" cy="0"/>
            <a:chOff x="658813" y="800101"/>
            <a:chExt cx="11591925" cy="5"/>
          </a:xfrm>
        </p:grpSpPr>
        <p:cxnSp>
          <p:nvCxnSpPr>
            <p:cNvPr id="5" name="Прямая соединительная линия 7"/>
            <p:cNvCxnSpPr/>
            <p:nvPr/>
          </p:nvCxnSpPr>
          <p:spPr>
            <a:xfrm flipV="1">
              <a:off x="300038" y="744538"/>
              <a:ext cx="11591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8"/>
            <p:cNvCxnSpPr/>
            <p:nvPr/>
          </p:nvCxnSpPr>
          <p:spPr>
            <a:xfrm rot="16200000">
              <a:off x="998538" y="46038"/>
              <a:ext cx="0" cy="1397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"/>
          <p:cNvGrpSpPr>
            <a:grpSpLocks/>
          </p:cNvGrpSpPr>
          <p:nvPr/>
        </p:nvGrpSpPr>
        <p:grpSpPr bwMode="auto">
          <a:xfrm>
            <a:off x="846138" y="6426200"/>
            <a:ext cx="833437" cy="0"/>
            <a:chOff x="658813" y="800103"/>
            <a:chExt cx="833946" cy="4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flipV="1">
              <a:off x="845884" y="6426200"/>
              <a:ext cx="8339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>
              <a:off x="846060" y="6426200"/>
              <a:ext cx="2557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3"/>
          <p:cNvGrpSpPr>
            <a:grpSpLocks/>
          </p:cNvGrpSpPr>
          <p:nvPr/>
        </p:nvGrpSpPr>
        <p:grpSpPr bwMode="auto">
          <a:xfrm>
            <a:off x="293688" y="6335713"/>
            <a:ext cx="177800" cy="177800"/>
            <a:chOff x="8326225" y="81662"/>
            <a:chExt cx="334824" cy="334824"/>
          </a:xfrm>
        </p:grpSpPr>
        <p:cxnSp>
          <p:nvCxnSpPr>
            <p:cNvPr id="11" name="Прямая соединительная линия 64"/>
            <p:cNvCxnSpPr/>
            <p:nvPr userDrawn="1"/>
          </p:nvCxnSpPr>
          <p:spPr>
            <a:xfrm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65"/>
            <p:cNvCxnSpPr/>
            <p:nvPr userDrawn="1"/>
          </p:nvCxnSpPr>
          <p:spPr>
            <a:xfrm rot="5400000" flipV="1">
              <a:off x="8493637" y="81662"/>
              <a:ext cx="0" cy="334824"/>
            </a:xfrm>
            <a:prstGeom prst="line">
              <a:avLst/>
            </a:prstGeom>
            <a:ln w="63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32"/>
          <p:cNvGrpSpPr>
            <a:grpSpLocks/>
          </p:cNvGrpSpPr>
          <p:nvPr/>
        </p:nvGrpSpPr>
        <p:grpSpPr bwMode="auto">
          <a:xfrm>
            <a:off x="11075988" y="6426200"/>
            <a:ext cx="833437" cy="0"/>
            <a:chOff x="658813" y="800103"/>
            <a:chExt cx="833946" cy="4"/>
          </a:xfrm>
        </p:grpSpPr>
        <p:cxnSp>
          <p:nvCxnSpPr>
            <p:cNvPr id="14" name="Прямая соединительная линия 33"/>
            <p:cNvCxnSpPr/>
            <p:nvPr/>
          </p:nvCxnSpPr>
          <p:spPr>
            <a:xfrm flipV="1">
              <a:off x="11075734" y="6426200"/>
              <a:ext cx="83394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34"/>
            <p:cNvCxnSpPr/>
            <p:nvPr/>
          </p:nvCxnSpPr>
          <p:spPr>
            <a:xfrm>
              <a:off x="11075910" y="6426200"/>
              <a:ext cx="2557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9"/>
          <p:cNvGrpSpPr>
            <a:grpSpLocks/>
          </p:cNvGrpSpPr>
          <p:nvPr/>
        </p:nvGrpSpPr>
        <p:grpSpPr bwMode="auto">
          <a:xfrm rot="-5400000">
            <a:off x="-1272381" y="4633119"/>
            <a:ext cx="3587750" cy="3582988"/>
            <a:chOff x="8460884" y="1554870"/>
            <a:chExt cx="2927825" cy="2924363"/>
          </a:xfrm>
        </p:grpSpPr>
        <p:grpSp>
          <p:nvGrpSpPr>
            <p:cNvPr id="17" name="Группа 20"/>
            <p:cNvGrpSpPr>
              <a:grpSpLocks/>
            </p:cNvGrpSpPr>
            <p:nvPr/>
          </p:nvGrpSpPr>
          <p:grpSpPr bwMode="auto">
            <a:xfrm rot="-5400000">
              <a:off x="8466345" y="1556869"/>
              <a:ext cx="2922367" cy="2922361"/>
              <a:chOff x="7863929" y="3622127"/>
              <a:chExt cx="2046266" cy="2046262"/>
            </a:xfrm>
          </p:grpSpPr>
          <p:sp>
            <p:nvSpPr>
              <p:cNvPr id="19" name="Дуга 22"/>
              <p:cNvSpPr/>
              <p:nvPr/>
            </p:nvSpPr>
            <p:spPr>
              <a:xfrm rot="16200000">
                <a:off x="7977014" y="3733827"/>
                <a:ext cx="1821494" cy="1820851"/>
              </a:xfrm>
              <a:prstGeom prst="arc">
                <a:avLst>
                  <a:gd name="adj1" fmla="val 16200000"/>
                  <a:gd name="adj2" fmla="val 13155040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/>
              </a:p>
            </p:txBody>
          </p:sp>
          <p:sp>
            <p:nvSpPr>
              <p:cNvPr id="20" name="Дуга 23"/>
              <p:cNvSpPr/>
              <p:nvPr/>
            </p:nvSpPr>
            <p:spPr>
              <a:xfrm>
                <a:off x="7863929" y="3621929"/>
                <a:ext cx="2045849" cy="2046460"/>
              </a:xfrm>
              <a:prstGeom prst="arc">
                <a:avLst>
                  <a:gd name="adj1" fmla="val 187966"/>
                  <a:gd name="adj2" fmla="val 5413874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/>
              </a:p>
            </p:txBody>
          </p:sp>
        </p:grpSp>
        <p:sp>
          <p:nvSpPr>
            <p:cNvPr id="18" name="Дуга 21"/>
            <p:cNvSpPr/>
            <p:nvPr/>
          </p:nvSpPr>
          <p:spPr>
            <a:xfrm rot="16200000">
              <a:off x="8461320" y="1554434"/>
              <a:ext cx="2921772" cy="2922643"/>
            </a:xfrm>
            <a:prstGeom prst="arc">
              <a:avLst>
                <a:gd name="adj1" fmla="val 10333065"/>
                <a:gd name="adj2" fmla="val 11778475"/>
              </a:avLst>
            </a:prstGeom>
            <a:ln w="19050">
              <a:solidFill>
                <a:srgbClr val="F759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</p:grpSp>
      <p:grpSp>
        <p:nvGrpSpPr>
          <p:cNvPr id="21" name="Группа 30"/>
          <p:cNvGrpSpPr>
            <a:grpSpLocks/>
          </p:cNvGrpSpPr>
          <p:nvPr/>
        </p:nvGrpSpPr>
        <p:grpSpPr bwMode="auto">
          <a:xfrm rot="3669653">
            <a:off x="9085263" y="-1628775"/>
            <a:ext cx="3983038" cy="3983037"/>
            <a:chOff x="8441527" y="1532044"/>
            <a:chExt cx="2972003" cy="2972008"/>
          </a:xfrm>
        </p:grpSpPr>
        <p:grpSp>
          <p:nvGrpSpPr>
            <p:cNvPr id="22" name="Группа 35"/>
            <p:cNvGrpSpPr>
              <a:grpSpLocks/>
            </p:cNvGrpSpPr>
            <p:nvPr/>
          </p:nvGrpSpPr>
          <p:grpSpPr bwMode="auto">
            <a:xfrm rot="-5400000">
              <a:off x="8441525" y="1532046"/>
              <a:ext cx="2972008" cy="2972003"/>
              <a:chOff x="7846550" y="3604748"/>
              <a:chExt cx="2081025" cy="2081022"/>
            </a:xfrm>
          </p:grpSpPr>
          <p:sp>
            <p:nvSpPr>
              <p:cNvPr id="24" name="Дуга 37"/>
              <p:cNvSpPr/>
              <p:nvPr/>
            </p:nvSpPr>
            <p:spPr>
              <a:xfrm rot="16200000">
                <a:off x="7976193" y="3733988"/>
                <a:ext cx="1821412" cy="1821415"/>
              </a:xfrm>
              <a:prstGeom prst="arc">
                <a:avLst>
                  <a:gd name="adj1" fmla="val 15511543"/>
                  <a:gd name="adj2" fmla="val 7948573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/>
              </a:p>
            </p:txBody>
          </p:sp>
          <p:sp>
            <p:nvSpPr>
              <p:cNvPr id="25" name="Дуга 38"/>
              <p:cNvSpPr/>
              <p:nvPr/>
            </p:nvSpPr>
            <p:spPr>
              <a:xfrm>
                <a:off x="7846550" y="3604748"/>
                <a:ext cx="2081025" cy="2081022"/>
              </a:xfrm>
              <a:prstGeom prst="arc">
                <a:avLst>
                  <a:gd name="adj1" fmla="val 11539827"/>
                  <a:gd name="adj2" fmla="val 2979785"/>
                </a:avLst>
              </a:prstGeom>
              <a:ln w="19050">
                <a:solidFill>
                  <a:srgbClr val="F759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350"/>
              </a:p>
            </p:txBody>
          </p:sp>
        </p:grpSp>
        <p:sp>
          <p:nvSpPr>
            <p:cNvPr id="23" name="Дуга 36"/>
            <p:cNvSpPr/>
            <p:nvPr/>
          </p:nvSpPr>
          <p:spPr>
            <a:xfrm rot="16200000">
              <a:off x="8534747" y="1628851"/>
              <a:ext cx="2773006" cy="2774185"/>
            </a:xfrm>
            <a:prstGeom prst="arc">
              <a:avLst>
                <a:gd name="adj1" fmla="val 7125492"/>
                <a:gd name="adj2" fmla="val 12995242"/>
              </a:avLst>
            </a:prstGeom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</p:grpSp>
      <p:sp>
        <p:nvSpPr>
          <p:cNvPr id="26" name="Дуга 39"/>
          <p:cNvSpPr/>
          <p:nvPr/>
        </p:nvSpPr>
        <p:spPr>
          <a:xfrm rot="14469653">
            <a:off x="9349581" y="-1350169"/>
            <a:ext cx="3451226" cy="3449638"/>
          </a:xfrm>
          <a:prstGeom prst="arc">
            <a:avLst>
              <a:gd name="adj1" fmla="val 7994092"/>
              <a:gd name="adj2" fmla="val 108460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grpSp>
        <p:nvGrpSpPr>
          <p:cNvPr id="27" name="Группа 40"/>
          <p:cNvGrpSpPr>
            <a:grpSpLocks/>
          </p:cNvGrpSpPr>
          <p:nvPr/>
        </p:nvGrpSpPr>
        <p:grpSpPr bwMode="auto">
          <a:xfrm flipH="1">
            <a:off x="11012488" y="292100"/>
            <a:ext cx="123825" cy="123825"/>
            <a:chOff x="8326225" y="81662"/>
            <a:chExt cx="334824" cy="334824"/>
          </a:xfrm>
        </p:grpSpPr>
        <p:cxnSp>
          <p:nvCxnSpPr>
            <p:cNvPr id="28" name="Прямая соединительная линия 41"/>
            <p:cNvCxnSpPr/>
            <p:nvPr userDrawn="1"/>
          </p:nvCxnSpPr>
          <p:spPr>
            <a:xfrm>
              <a:off x="8493638" y="81662"/>
              <a:ext cx="0" cy="33482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42"/>
            <p:cNvCxnSpPr/>
            <p:nvPr userDrawn="1"/>
          </p:nvCxnSpPr>
          <p:spPr>
            <a:xfrm rot="5400000" flipV="1">
              <a:off x="8493636" y="81662"/>
              <a:ext cx="0" cy="33482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57" y="81662"/>
            <a:ext cx="8914644" cy="662780"/>
          </a:xfrm>
        </p:spPr>
        <p:txBody>
          <a:bodyPr>
            <a:normAutofit/>
          </a:bodyPr>
          <a:lstStyle>
            <a:lvl1pPr>
              <a:defRPr sz="135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" name="Дата 3"/>
          <p:cNvSpPr>
            <a:spLocks noGrp="1"/>
          </p:cNvSpPr>
          <p:nvPr>
            <p:ph type="dt" sz="half" idx="10"/>
          </p:nvPr>
        </p:nvSpPr>
        <p:spPr>
          <a:xfrm>
            <a:off x="752475" y="6411913"/>
            <a:ext cx="2743200" cy="365125"/>
          </a:xfrm>
        </p:spPr>
        <p:txBody>
          <a:bodyPr/>
          <a:lstStyle>
            <a:lvl1pPr>
              <a:defRPr b="0" i="0" smtClean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pPr>
              <a:defRPr/>
            </a:pPr>
            <a:fld id="{542CC587-B590-4834-B447-BAB124186E5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11913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413" y="6411913"/>
            <a:ext cx="2743200" cy="365125"/>
          </a:xfrm>
        </p:spPr>
        <p:txBody>
          <a:bodyPr/>
          <a:lstStyle>
            <a:lvl1pPr>
              <a:defRPr b="0" i="0" smtClean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pPr>
              <a:defRPr/>
            </a:pPr>
            <a:fld id="{FD7862D5-61D2-4F5F-A595-7F92007A9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300038" y="744538"/>
            <a:ext cx="11591925" cy="0"/>
            <a:chOff x="658813" y="800101"/>
            <a:chExt cx="11591925" cy="5"/>
          </a:xfrm>
        </p:grpSpPr>
        <p:cxnSp>
          <p:nvCxnSpPr>
            <p:cNvPr id="4" name="Прямая соединительная линия 16"/>
            <p:cNvCxnSpPr/>
            <p:nvPr/>
          </p:nvCxnSpPr>
          <p:spPr>
            <a:xfrm flipV="1">
              <a:off x="300038" y="744538"/>
              <a:ext cx="115919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17"/>
            <p:cNvCxnSpPr/>
            <p:nvPr/>
          </p:nvCxnSpPr>
          <p:spPr>
            <a:xfrm rot="16200000">
              <a:off x="998538" y="46038"/>
              <a:ext cx="0" cy="1397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Изображение 18"/>
          <p:cNvPicPr>
            <a:picLocks noChangeAspect="1"/>
          </p:cNvPicPr>
          <p:nvPr/>
        </p:nvPicPr>
        <p:blipFill>
          <a:blip r:embed="rId2" cstate="print">
            <a:lum bright="-100000" contrast="-40000"/>
          </a:blip>
          <a:srcRect/>
          <a:stretch>
            <a:fillRect/>
          </a:stretch>
        </p:blipFill>
        <p:spPr bwMode="auto">
          <a:xfrm>
            <a:off x="9710738" y="280988"/>
            <a:ext cx="2181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03957" y="81662"/>
            <a:ext cx="9269228" cy="662780"/>
          </a:xfrm>
        </p:spPr>
        <p:txBody>
          <a:bodyPr>
            <a:normAutofit/>
          </a:bodyPr>
          <a:lstStyle>
            <a:lvl1pPr>
              <a:defRPr sz="135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AFD35E-00CC-4C2E-BDDD-8C3DE7B5031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A46D53-61CD-4E74-A547-FD462E91F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675" y="2846388"/>
            <a:ext cx="5541963" cy="1457325"/>
          </a:xfrm>
        </p:spPr>
        <p:txBody>
          <a:bodyPr/>
          <a:lstStyle/>
          <a:p>
            <a:r>
              <a:rPr lang="ru-RU" sz="2700" smtClean="0">
                <a:solidFill>
                  <a:srgbClr val="7F7F7F"/>
                </a:solidFill>
                <a:latin typeface="Calibri" pitchFamily="34" charset="0"/>
              </a:rPr>
              <a:t>Поддержка высокотехнологичного бизнеса в Челябинской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250"/>
          </a:xfrm>
          <a:solidFill>
            <a:srgbClr val="AE230E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Раздел </a:t>
            </a: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. Предложения по развитию человеческого капитала для НТИ на территории Челябинской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6189875"/>
              </p:ext>
            </p:extLst>
          </p:nvPr>
        </p:nvGraphicFramePr>
        <p:xfrm>
          <a:off x="252982" y="852458"/>
          <a:ext cx="11770160" cy="57865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83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6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309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a. Развитие инженерно-технического образования в школах</a:t>
                      </a:r>
                    </a:p>
                  </a:txBody>
                  <a:tcPr marL="112542" marR="112542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Имеющийся задел</a:t>
                      </a: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Планы на будущее</a:t>
                      </a: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6729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Образовательный проект совершенствования естественно-математического и технологического образования «ТЕМП» (Технология + Естествознание + Математика + Педагогика).</a:t>
                      </a: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НАПРАВЛЕНИЯ: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совершенствование преподавания в школах математики, физики, химии, биологии, информатики;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формирование нового содержания общего образования и технологий обучения;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квалификации педагогического персонала;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формирование мотивации на изучение школьниками актуальных для региона учебных предметов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В рамках проекта: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определены текущие возможности и перспективы в достижении нового качества образования в соответствии с требованиями региональной экономики;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с каждым муниципалитетом проработаны значения показателей.</a:t>
                      </a: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900" dirty="0" err="1">
                          <a:latin typeface="+mn-lt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-ориентированной инфраструктуры естественно-математического и технологического образования на уровне региона и муниципальных образований;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научно-методическое сопровождение естественно-математических предметных лабораторий для работы с одаренными детьми;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проведение</a:t>
                      </a:r>
                      <a:r>
                        <a:rPr lang="ru-RU" sz="9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открытого чемпионата среди школьников по проектному управлению на Кубок Губернатора Челябинской области «</a:t>
                      </a:r>
                      <a:r>
                        <a:rPr lang="ru-RU" sz="900" dirty="0" err="1">
                          <a:latin typeface="+mn-lt"/>
                          <a:cs typeface="Arial" panose="020B0604020202020204" pitchFamily="34" charset="0"/>
                        </a:rPr>
                        <a:t>PMCup</a:t>
                      </a: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», творческого мастерства по технологическому образованию «Формула успеха». Реализация проекта «Новое космическое поколение»;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научно-методическое сопровождение центров образовательной робототехники, созданных на базе образовательных организаций;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организация и проведение стажировок для педагогов;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реализация регионального компонента в </a:t>
                      </a:r>
                      <a:r>
                        <a:rPr lang="ru-RU" sz="900" dirty="0" err="1">
                          <a:latin typeface="+mn-lt"/>
                          <a:cs typeface="Arial" panose="020B0604020202020204" pitchFamily="34" charset="0"/>
                        </a:rPr>
                        <a:t>профориентационной</a:t>
                      </a: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 деятельности;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пиар-продвижение и освещение в СМИ  хода реализации  комплекса мер по реализации образовательного проекта ТЕМП</a:t>
                      </a: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09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b. Развитие учреждений СПО, реализующих образовательные программы, необходимые для реализации НТИ в регионе</a:t>
                      </a:r>
                    </a:p>
                  </a:txBody>
                  <a:tcPr marL="112542" marR="112542"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cap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0558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Охвачено 76% перечня наиболее востребованных на рынке труда новых и перспективных профессий, требующих СПО</a:t>
                      </a:r>
                      <a:r>
                        <a:rPr lang="ru-RU" sz="900" b="1" baseline="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(ТОП-50)</a:t>
                      </a:r>
                      <a:endParaRPr lang="ru-RU" sz="900" b="1" dirty="0" smtClean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Модель формирования </a:t>
                      </a:r>
                      <a:r>
                        <a:rPr lang="ru-RU" sz="900" b="1" dirty="0" err="1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гос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. заказа на подготовку кадров опирается на долгосрочный прогноз потребности в трудовых ресурсах (до 2032 года) и ежегодные проектные расчеты.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Созданы</a:t>
                      </a:r>
                      <a:r>
                        <a:rPr lang="ru-RU" sz="9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э</a:t>
                      </a:r>
                      <a:r>
                        <a:rPr lang="ru-RU" sz="900" b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ффективные механизмы государственно-общественного управления. Реализуется с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овместная с работодателями Челябинской области деятельность государственных ПОО в рамках 625 долгосрочных договоров.</a:t>
                      </a:r>
                      <a:r>
                        <a:rPr lang="ru-RU" sz="900" b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9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Охвачено 76% перечня наиболее востребованных на рынке труда новых и перспективных профессий, требующих СПО</a:t>
                      </a:r>
                      <a:r>
                        <a:rPr lang="ru-RU" sz="900" b="1" baseline="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(ТОП-50)</a:t>
                      </a:r>
                      <a:endParaRPr lang="ru-RU" sz="900" b="1" dirty="0" smtClean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Модель формирования </a:t>
                      </a:r>
                      <a:r>
                        <a:rPr lang="ru-RU" sz="900" b="1" dirty="0" err="1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гос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. заказа на подготовку кадров опирается на долгосрочный прогноз потребности в трудовых ресурсах (до 2032 года) и ежегодные проектные расчеты.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Созданы</a:t>
                      </a:r>
                      <a:r>
                        <a:rPr lang="ru-RU" sz="9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э</a:t>
                      </a:r>
                      <a:r>
                        <a:rPr lang="ru-RU" sz="900" b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ффективные механизмы государственно-общественного управления. Реализуется с</a:t>
                      </a: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овместная с работодателями Челябинской области деятельность государственных ПОО в рамках 625 долгосрочных договоров.</a:t>
                      </a:r>
                      <a:r>
                        <a:rPr lang="ru-RU" sz="900" b="1" baseline="0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" name="Группа 3"/>
          <p:cNvGrpSpPr/>
          <p:nvPr/>
        </p:nvGrpSpPr>
        <p:grpSpPr>
          <a:xfrm>
            <a:off x="367769" y="4976138"/>
            <a:ext cx="5664069" cy="1882985"/>
            <a:chOff x="-39063" y="4481262"/>
            <a:chExt cx="6687513" cy="21917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9063" y="4481262"/>
              <a:ext cx="3429483" cy="26868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latin typeface="Arial" charset="0"/>
                  <a:cs typeface="Arial" charset="0"/>
                </a:rPr>
                <a:t>Трудоустройство выпускников ПОО</a:t>
              </a:r>
              <a:endParaRPr lang="ru-RU" sz="900" b="1" dirty="0">
                <a:cs typeface="Arial" charset="0"/>
              </a:endParaRPr>
            </a:p>
          </p:txBody>
        </p:sp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17036426"/>
                </p:ext>
              </p:extLst>
            </p:nvPr>
          </p:nvGraphicFramePr>
          <p:xfrm>
            <a:off x="-1" y="4749947"/>
            <a:ext cx="6648451" cy="1923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5743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8"/>
          <p:cNvSpPr txBox="1">
            <a:spLocks noChangeArrowheads="1"/>
          </p:cNvSpPr>
          <p:nvPr/>
        </p:nvSpPr>
        <p:spPr bwMode="auto">
          <a:xfrm>
            <a:off x="373459" y="3358909"/>
            <a:ext cx="854807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ru-RU" sz="800" b="1" kern="0" dirty="0">
                <a:solidFill>
                  <a:srgbClr val="2603BD"/>
                </a:solidFill>
              </a:rPr>
              <a:t>II</a:t>
            </a:r>
            <a:r>
              <a:rPr lang="ru-RU" altLang="ru-RU" sz="800" b="1" kern="0" dirty="0">
                <a:solidFill>
                  <a:srgbClr val="2603BD"/>
                </a:solidFill>
              </a:rPr>
              <a:t> НАЦИОНАЛЬНЫЙ ЧЕМПИОНАТ </a:t>
            </a:r>
            <a:r>
              <a:rPr lang="en-US" altLang="ru-RU" sz="800" b="1" kern="0" dirty="0">
                <a:solidFill>
                  <a:srgbClr val="2603BD"/>
                </a:solidFill>
              </a:rPr>
              <a:t>WSR</a:t>
            </a:r>
            <a:endParaRPr lang="ru-RU" altLang="ru-RU" sz="800" b="1" kern="0" dirty="0">
              <a:solidFill>
                <a:srgbClr val="2603BD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ru-RU" sz="800" dirty="0" smtClean="0">
                <a:solidFill>
                  <a:srgbClr val="DE1500"/>
                </a:solidFill>
                <a:cs typeface="Arial" charset="0"/>
              </a:rPr>
              <a:t>I</a:t>
            </a:r>
            <a:r>
              <a:rPr lang="en-US" altLang="ru-RU" sz="800" dirty="0" smtClean="0">
                <a:cs typeface="Arial" charset="0"/>
              </a:rPr>
              <a:t> </a:t>
            </a:r>
            <a:r>
              <a:rPr lang="ru-RU" altLang="ru-RU" sz="800" dirty="0">
                <a:solidFill>
                  <a:srgbClr val="C00000"/>
                </a:solidFill>
                <a:cs typeface="Arial" charset="0"/>
              </a:rPr>
              <a:t>место</a:t>
            </a:r>
            <a:r>
              <a:rPr lang="ru-RU" altLang="ru-RU" sz="8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800" dirty="0">
                <a:cs typeface="Arial" charset="0"/>
              </a:rPr>
              <a:t>- «инженер-</a:t>
            </a:r>
            <a:r>
              <a:rPr lang="ru-RU" altLang="ru-RU" sz="800" dirty="0" err="1">
                <a:cs typeface="Arial" charset="0"/>
              </a:rPr>
              <a:t>мехатроник</a:t>
            </a:r>
            <a:r>
              <a:rPr lang="ru-RU" altLang="ru-RU" sz="800" dirty="0">
                <a:cs typeface="Arial" charset="0"/>
              </a:rPr>
              <a:t>», «веб-дизайн», «видеомонтаж</a:t>
            </a:r>
            <a:r>
              <a:rPr lang="ru-RU" altLang="ru-RU" sz="800" dirty="0" smtClean="0">
                <a:cs typeface="Arial" charset="0"/>
              </a:rPr>
              <a:t>»</a:t>
            </a:r>
          </a:p>
          <a:p>
            <a:pPr>
              <a:lnSpc>
                <a:spcPct val="70000"/>
              </a:lnSpc>
            </a:pPr>
            <a:r>
              <a:rPr lang="en-US" altLang="ru-RU" sz="800" dirty="0" smtClean="0">
                <a:solidFill>
                  <a:srgbClr val="DE1500"/>
                </a:solidFill>
                <a:cs typeface="Arial" charset="0"/>
              </a:rPr>
              <a:t>II</a:t>
            </a:r>
            <a:r>
              <a:rPr lang="ru-RU" altLang="ru-RU" sz="800" dirty="0" smtClean="0">
                <a:solidFill>
                  <a:srgbClr val="DE1500"/>
                </a:solidFill>
                <a:cs typeface="Arial" charset="0"/>
              </a:rPr>
              <a:t> </a:t>
            </a:r>
            <a:r>
              <a:rPr lang="ru-RU" altLang="ru-RU" sz="800" dirty="0">
                <a:solidFill>
                  <a:srgbClr val="C00000"/>
                </a:solidFill>
                <a:cs typeface="Arial" charset="0"/>
              </a:rPr>
              <a:t>место</a:t>
            </a:r>
            <a:r>
              <a:rPr lang="ru-RU" altLang="ru-RU" sz="800" dirty="0">
                <a:solidFill>
                  <a:srgbClr val="000099"/>
                </a:solidFill>
                <a:cs typeface="Arial" charset="0"/>
              </a:rPr>
              <a:t> - </a:t>
            </a:r>
            <a:r>
              <a:rPr lang="ru-RU" altLang="ru-RU" sz="800" dirty="0">
                <a:cs typeface="Arial" charset="0"/>
              </a:rPr>
              <a:t>«электрик»</a:t>
            </a:r>
          </a:p>
          <a:p>
            <a:pPr>
              <a:lnSpc>
                <a:spcPct val="70000"/>
              </a:lnSpc>
            </a:pPr>
            <a:r>
              <a:rPr lang="en-US" altLang="ru-RU" sz="800" dirty="0" smtClean="0">
                <a:solidFill>
                  <a:srgbClr val="DE1500"/>
                </a:solidFill>
                <a:cs typeface="Arial" charset="0"/>
              </a:rPr>
              <a:t>III</a:t>
            </a:r>
            <a:r>
              <a:rPr lang="ru-RU" altLang="ru-RU" sz="800" dirty="0" smtClean="0">
                <a:solidFill>
                  <a:srgbClr val="DE1500"/>
                </a:solidFill>
                <a:cs typeface="Arial" charset="0"/>
              </a:rPr>
              <a:t> </a:t>
            </a:r>
            <a:r>
              <a:rPr lang="ru-RU" altLang="ru-RU" sz="800" dirty="0">
                <a:solidFill>
                  <a:srgbClr val="C00000"/>
                </a:solidFill>
                <a:cs typeface="Arial" charset="0"/>
              </a:rPr>
              <a:t>место</a:t>
            </a:r>
            <a:r>
              <a:rPr lang="ru-RU" altLang="ru-RU" sz="800" dirty="0">
                <a:solidFill>
                  <a:srgbClr val="000099"/>
                </a:solidFill>
                <a:cs typeface="Arial" charset="0"/>
              </a:rPr>
              <a:t> - </a:t>
            </a:r>
            <a:r>
              <a:rPr lang="ru-RU" altLang="ru-RU" sz="800" dirty="0">
                <a:cs typeface="Arial" charset="0"/>
              </a:rPr>
              <a:t>«кирпичная кладка», «флористика</a:t>
            </a:r>
            <a:r>
              <a:rPr lang="ru-RU" altLang="ru-RU" sz="800" dirty="0" smtClean="0">
                <a:cs typeface="Arial" charset="0"/>
              </a:rPr>
              <a:t>»</a:t>
            </a:r>
            <a:endParaRPr lang="ru-RU" altLang="ru-RU" sz="800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250"/>
          </a:xfrm>
          <a:solidFill>
            <a:srgbClr val="AE230E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Раздел </a:t>
            </a: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. Предложения по развитию человеческого капитала для НТИ на территории Челябинской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2768746"/>
              </p:ext>
            </p:extLst>
          </p:nvPr>
        </p:nvGraphicFramePr>
        <p:xfrm>
          <a:off x="252982" y="815897"/>
          <a:ext cx="11770160" cy="59817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83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6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11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Имеющийся задел</a:t>
                      </a: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Планы на будущее</a:t>
                      </a: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1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b. Развитие учреждений СПО, реализующих образовательные программы, необходимые для реализации НТИ в регионе</a:t>
                      </a:r>
                    </a:p>
                  </a:txBody>
                  <a:tcPr marL="112542" marR="112542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7471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Создана инфраструктура системы непрерывного профессионального образования. </a:t>
                      </a:r>
                    </a:p>
                    <a:p>
                      <a:pPr marL="0" indent="0" algn="ctr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многофункциональных центров прикладных квалификаций по 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профилям;</a:t>
                      </a:r>
                      <a:r>
                        <a:rPr lang="ru-RU" sz="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ресурсных центров различных 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профилей; </a:t>
                      </a:r>
                      <a:r>
                        <a:rPr lang="ru-RU" sz="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специализированных центра компетенций </a:t>
                      </a:r>
                      <a:r>
                        <a:rPr lang="ru-RU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WorldSkills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Russia</a:t>
                      </a:r>
                      <a:endParaRPr lang="ru-RU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90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1450" indent="-171450" algn="l" defTabSz="914400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Создана </a:t>
                      </a: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система областных конкурсов и олимпиад профессионального мастерства по профессиям и специальностям СПО. 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Продолжать развитие движения «Молодые профессионалы (WSR)» в Челябинской области, расширяя до 40 число конкурсных компетенций </a:t>
                      </a:r>
                      <a:r>
                        <a:rPr lang="ru-RU" sz="900" dirty="0" err="1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WorldSkills</a:t>
                      </a:r>
                      <a:r>
                        <a:rPr lang="ru-RU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на региональном </a:t>
                      </a:r>
                      <a:r>
                        <a:rPr lang="ru-RU" sz="900" baseline="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этапе и </a:t>
                      </a:r>
                      <a:r>
                        <a:rPr lang="ru-RU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увеличивая число участников на отборочных этапах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en-US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Skills</a:t>
                      </a:r>
                      <a:r>
                        <a:rPr lang="ru-RU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-центра массовой подготовки по </a:t>
                      </a:r>
                      <a:r>
                        <a:rPr lang="en-US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55 </a:t>
                      </a:r>
                      <a:r>
                        <a:rPr lang="ru-RU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компетенциям </a:t>
                      </a:r>
                      <a:r>
                        <a:rPr lang="en-US" sz="900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WSR</a:t>
                      </a:r>
                      <a:endParaRPr lang="ru-RU" sz="900" dirty="0" smtClean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978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с. Внедрение специализированных образовательных форматов, нацеленных на развитие научно-технического творчества молодежи в новом технологическом укладе</a:t>
                      </a:r>
                    </a:p>
                  </a:txBody>
                  <a:tcPr marL="112542" marR="112542"/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109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900" b="1" baseline="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2013 г. создан 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областной центр профориентации системы профессионального образования Челябинской области «ФОРМУЛА УСПЕХА»:</a:t>
                      </a:r>
                    </a:p>
                    <a:p>
                      <a:pPr marL="2880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ЦЕНТР ДИАГНОСТИКИ И КОНСУЛЬТИРОВАНИЯ</a:t>
                      </a:r>
                    </a:p>
                    <a:p>
                      <a:pPr marL="2880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ЦЕНТР НАУЧНО-ТЕХНИЧЕСКОГО ТВОРЧЕСТВА МОЛОДЕЖИ</a:t>
                      </a:r>
                    </a:p>
                    <a:p>
                      <a:pPr marL="2880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МОЛОДЕЖНАЯ АКАДЕМИЯ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НАУК</a:t>
                      </a:r>
                    </a:p>
                    <a:p>
                      <a:pPr marL="2880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МУЗЕЙ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ЗАНИМАТЕЛЬНОЙ НАУКИ «ЭКСПЕРИМЕНТУМ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marL="288000" indent="-2286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endParaRPr lang="ru-RU" sz="900" b="0" kern="12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Создана </a:t>
                      </a:r>
                      <a:r>
                        <a:rPr lang="ru-RU" sz="900" b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стажировочная</a:t>
                      </a: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площадка - «ШКОЛА ИНЖЕНЕРНЫХ ТЕХНОЛОГИЙ И ОТКРЫТИЙ»:  </a:t>
                      </a:r>
                      <a:r>
                        <a:rPr lang="ru-RU" altLang="ru-RU" sz="900" kern="12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Ресурсный центр «Машиностроение»; Лаборатория CAD, CAM систем и 3D-моделирования; Лаборатория инновационной электроники; Лаборатория экспериментальной робототехники; Лаборатория Авто-Авиа-</a:t>
                      </a:r>
                      <a:r>
                        <a:rPr lang="ru-RU" altLang="ru-RU" sz="900" kern="1200" dirty="0" err="1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Судомоделирования</a:t>
                      </a:r>
                      <a:r>
                        <a:rPr lang="ru-RU" alt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altLang="ru-RU" sz="900" kern="1200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Создан </a:t>
                      </a: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ресурсный и координирующий центр направления «Робототехника» ( на базе ГБОУ ДОД «Дом юношеского технического творчества»)</a:t>
                      </a: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Создание условий для повышения профессионального уровня педагогических кадров в области научно-технического творчества, обобщения педагогического опыта педагогов объединений технической направленности, и создание системы мероприятий по трансляции педагогического опыта (семинары, мастер-классы).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Развитие системы региональных мероприятий в области технического творчества, расширение взаимодействия с региональными патентными организациями.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Разработка программно-методического обеспечения для организации образовательного процесса в объединениях технической направленности, создание банка данных образовательных программ технической направленности.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Организация взаимодействия студенческих объединений, осуществляющих научно-техническую деятельность в техникумах и колледжах, работа с целевой группой наиболее талантливых студентов в рамках селективной системы воспитания элитарных кадров.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Формирование у студентов устойчивого интереса к саморазвитию, самообразованию, углубление знаний по избранной профессии (специальности, направлению</a:t>
                      </a:r>
                      <a:r>
                        <a:rPr lang="ru-RU" sz="900" dirty="0" smtClean="0">
                          <a:latin typeface="+mn-lt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95821" y="1828387"/>
            <a:ext cx="2889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sz="800" b="1" kern="50" dirty="0">
                <a:solidFill>
                  <a:srgbClr val="0033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Количество прошедших краткосрочную подготовку по рабочим профессиям (тыс. чел.)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23082225"/>
              </p:ext>
            </p:extLst>
          </p:nvPr>
        </p:nvGraphicFramePr>
        <p:xfrm>
          <a:off x="2991786" y="2412866"/>
          <a:ext cx="2866683" cy="970414"/>
        </p:xfrm>
        <a:graphic>
          <a:graphicData uri="http://schemas.openxmlformats.org/presentationml/2006/ole">
            <p:oleObj spid="_x0000_s1026" name="Лист" r:id="rId4" imgW="6972147" imgH="3552952" progId="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14333" y="3640014"/>
            <a:ext cx="25198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Система подготовки</a:t>
            </a:r>
            <a:endParaRPr lang="ru-RU" sz="8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Конкурсный отбор на уровне региона</a:t>
            </a:r>
            <a:endParaRPr lang="ru-RU" sz="8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Специализированный центр компетенций</a:t>
            </a:r>
            <a:endParaRPr lang="ru-RU" sz="8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830" y="2495230"/>
            <a:ext cx="603270" cy="50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73459" y="2924825"/>
            <a:ext cx="3698054" cy="54501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800" b="1" kern="0" dirty="0">
                <a:solidFill>
                  <a:srgbClr val="2603BD"/>
                </a:solidFill>
                <a:latin typeface="+mn-lt"/>
              </a:rPr>
              <a:t>I </a:t>
            </a:r>
            <a:r>
              <a:rPr lang="ru-RU" altLang="ru-RU" sz="800" b="1" kern="0" dirty="0">
                <a:solidFill>
                  <a:srgbClr val="2603BD"/>
                </a:solidFill>
                <a:latin typeface="+mn-lt"/>
              </a:rPr>
              <a:t>НАЦИОНАЛЬНЫЙ ЧЕМПИОНАТ </a:t>
            </a:r>
            <a:r>
              <a:rPr lang="en-US" altLang="ru-RU" sz="800" b="1" kern="0" dirty="0" smtClean="0">
                <a:solidFill>
                  <a:srgbClr val="2603BD"/>
                </a:solidFill>
                <a:latin typeface="+mn-lt"/>
              </a:rPr>
              <a:t>WSR</a:t>
            </a:r>
            <a:endParaRPr lang="ru-RU" altLang="ru-RU" sz="800" b="1" kern="0" dirty="0" smtClean="0">
              <a:solidFill>
                <a:srgbClr val="2603BD"/>
              </a:solidFill>
              <a:latin typeface="+mn-lt"/>
            </a:endParaRPr>
          </a:p>
          <a:p>
            <a:pPr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ru-RU" altLang="ru-RU" sz="800" dirty="0">
                <a:solidFill>
                  <a:srgbClr val="C00000"/>
                </a:solidFill>
                <a:latin typeface="+mn-lt"/>
                <a:cs typeface="Arial" charset="0"/>
              </a:rPr>
              <a:t>I и III места </a:t>
            </a:r>
            <a:r>
              <a:rPr lang="en-US" altLang="ru-RU" sz="800" dirty="0">
                <a:latin typeface="+mn-lt"/>
                <a:cs typeface="Arial" charset="0"/>
              </a:rPr>
              <a:t>- </a:t>
            </a:r>
            <a:r>
              <a:rPr lang="ru-RU" altLang="ru-RU" sz="800" dirty="0">
                <a:latin typeface="+mn-lt"/>
                <a:cs typeface="Arial" charset="0"/>
              </a:rPr>
              <a:t>«</a:t>
            </a:r>
            <a:r>
              <a:rPr lang="en-US" altLang="ru-RU" sz="800" dirty="0">
                <a:latin typeface="+mn-lt"/>
                <a:cs typeface="Arial" charset="0"/>
              </a:rPr>
              <a:t>web</a:t>
            </a:r>
            <a:r>
              <a:rPr lang="ru-RU" altLang="ru-RU" sz="800" dirty="0">
                <a:latin typeface="+mn-lt"/>
                <a:cs typeface="Arial" charset="0"/>
              </a:rPr>
              <a:t>-дизайн» </a:t>
            </a:r>
          </a:p>
          <a:p>
            <a:pPr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ru-RU" altLang="ru-RU" sz="800" dirty="0">
                <a:solidFill>
                  <a:srgbClr val="C00000"/>
                </a:solidFill>
                <a:latin typeface="+mn-lt"/>
                <a:cs typeface="Arial" charset="0"/>
              </a:rPr>
              <a:t>II и IV места </a:t>
            </a:r>
            <a:r>
              <a:rPr lang="en-US" altLang="ru-RU" sz="800" dirty="0">
                <a:latin typeface="+mn-lt"/>
                <a:cs typeface="Arial" charset="0"/>
              </a:rPr>
              <a:t> - </a:t>
            </a:r>
            <a:r>
              <a:rPr lang="ru-RU" altLang="ru-RU" sz="800" dirty="0">
                <a:latin typeface="+mn-lt"/>
                <a:cs typeface="Arial" charset="0"/>
              </a:rPr>
              <a:t>«</a:t>
            </a:r>
            <a:r>
              <a:rPr lang="ru-RU" altLang="ru-RU" sz="800" dirty="0" err="1">
                <a:latin typeface="+mn-lt"/>
                <a:cs typeface="Arial" charset="0"/>
              </a:rPr>
              <a:t>мехатроника</a:t>
            </a:r>
            <a:r>
              <a:rPr lang="ru-RU" altLang="ru-RU" sz="800" dirty="0">
                <a:latin typeface="+mn-lt"/>
                <a:cs typeface="Arial" charset="0"/>
              </a:rPr>
              <a:t>»</a:t>
            </a:r>
          </a:p>
          <a:p>
            <a:pPr>
              <a:lnSpc>
                <a:spcPct val="70000"/>
              </a:lnSpc>
              <a:spcBef>
                <a:spcPct val="0"/>
              </a:spcBef>
              <a:buNone/>
              <a:defRPr/>
            </a:pPr>
            <a:r>
              <a:rPr lang="ru-RU" sz="800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специальный приз </a:t>
            </a:r>
            <a:r>
              <a:rPr lang="en-US" sz="8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«сетевое системное администрирование» </a:t>
            </a:r>
            <a:endParaRPr lang="ru-RU" sz="800" dirty="0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800" b="1" kern="0" dirty="0">
              <a:solidFill>
                <a:srgbClr val="2603BD"/>
              </a:solidFill>
              <a:latin typeface="+mn-lt"/>
            </a:endParaRPr>
          </a:p>
        </p:txBody>
      </p:sp>
      <p:sp>
        <p:nvSpPr>
          <p:cNvPr id="25" name="TextBox 42"/>
          <p:cNvSpPr txBox="1">
            <a:spLocks noChangeArrowheads="1"/>
          </p:cNvSpPr>
          <p:nvPr/>
        </p:nvSpPr>
        <p:spPr bwMode="auto">
          <a:xfrm>
            <a:off x="373459" y="3780128"/>
            <a:ext cx="4106037" cy="3556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ru-RU" sz="800" b="1" kern="0" dirty="0">
                <a:solidFill>
                  <a:srgbClr val="2603BD"/>
                </a:solidFill>
              </a:rPr>
              <a:t>III</a:t>
            </a:r>
            <a:r>
              <a:rPr lang="ru-RU" altLang="ru-RU" sz="800" b="1" kern="0" dirty="0">
                <a:solidFill>
                  <a:srgbClr val="2603BD"/>
                </a:solidFill>
              </a:rPr>
              <a:t> НАЦИОНАЛЬНЫЙ ЧЕМПИОНАТ </a:t>
            </a:r>
            <a:r>
              <a:rPr lang="en-US" altLang="ru-RU" sz="800" b="1" kern="0" dirty="0">
                <a:solidFill>
                  <a:srgbClr val="2603BD"/>
                </a:solidFill>
              </a:rPr>
              <a:t>WSR</a:t>
            </a:r>
            <a:endParaRPr lang="ru-RU" altLang="ru-RU" sz="800" b="1" kern="0" dirty="0">
              <a:solidFill>
                <a:srgbClr val="2603BD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ru-RU" sz="800" dirty="0" smtClean="0">
                <a:solidFill>
                  <a:srgbClr val="C00000"/>
                </a:solidFill>
                <a:cs typeface="Arial" charset="0"/>
              </a:rPr>
              <a:t>I </a:t>
            </a:r>
            <a:r>
              <a:rPr lang="ru-RU" altLang="ru-RU" sz="800" dirty="0">
                <a:solidFill>
                  <a:srgbClr val="C00000"/>
                </a:solidFill>
                <a:cs typeface="Arial" charset="0"/>
              </a:rPr>
              <a:t>место </a:t>
            </a:r>
            <a:r>
              <a:rPr lang="ru-RU" altLang="ru-RU" sz="800" dirty="0">
                <a:cs typeface="Arial" charset="0"/>
              </a:rPr>
              <a:t>– «</a:t>
            </a:r>
            <a:r>
              <a:rPr lang="ru-RU" altLang="ru-RU" sz="800" dirty="0" err="1">
                <a:cs typeface="Arial" charset="0"/>
              </a:rPr>
              <a:t>мехатроника</a:t>
            </a:r>
            <a:r>
              <a:rPr lang="ru-RU" altLang="ru-RU" sz="800" dirty="0" smtClean="0">
                <a:cs typeface="Arial" charset="0"/>
              </a:rPr>
              <a:t>»</a:t>
            </a:r>
          </a:p>
          <a:p>
            <a:pPr>
              <a:lnSpc>
                <a:spcPct val="70000"/>
              </a:lnSpc>
            </a:pPr>
            <a:r>
              <a:rPr lang="en-US" altLang="ru-RU" sz="800" dirty="0">
                <a:solidFill>
                  <a:srgbClr val="C00000"/>
                </a:solidFill>
                <a:cs typeface="Arial" charset="0"/>
              </a:rPr>
              <a:t>II </a:t>
            </a:r>
            <a:r>
              <a:rPr lang="ru-RU" altLang="ru-RU" sz="800" dirty="0">
                <a:solidFill>
                  <a:srgbClr val="C00000"/>
                </a:solidFill>
                <a:cs typeface="Arial" charset="0"/>
              </a:rPr>
              <a:t>место </a:t>
            </a:r>
            <a:r>
              <a:rPr lang="ru-RU" altLang="ru-RU" sz="800" dirty="0">
                <a:cs typeface="Arial" charset="0"/>
              </a:rPr>
              <a:t>– «видеомонтаж»  </a:t>
            </a:r>
            <a:endParaRPr lang="ru-RU" altLang="ru-RU" sz="1400" dirty="0">
              <a:latin typeface="Arial" charset="0"/>
              <a:cs typeface="Arial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4749607" y="3529385"/>
            <a:ext cx="1184592" cy="218611"/>
          </a:xfrm>
          <a:prstGeom prst="homePlate">
            <a:avLst>
              <a:gd name="adj" fmla="val 56971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800" b="1" dirty="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МЕХАТРОНИКА</a:t>
            </a:r>
            <a:endParaRPr lang="ru-RU" sz="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9956" y="1907596"/>
            <a:ext cx="5716506" cy="2194082"/>
          </a:xfrm>
          <a:prstGeom prst="rect">
            <a:avLst/>
          </a:prstGeom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4129538"/>
              </p:ext>
            </p:extLst>
          </p:nvPr>
        </p:nvGraphicFramePr>
        <p:xfrm>
          <a:off x="199293" y="1711636"/>
          <a:ext cx="3062177" cy="50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9287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250"/>
          </a:xfrm>
          <a:solidFill>
            <a:srgbClr val="AE230E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Раздел </a:t>
            </a: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. Предложения по развитию человеческого капитала для НТИ на территории Челябинской области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896345"/>
              </p:ext>
            </p:extLst>
          </p:nvPr>
        </p:nvGraphicFramePr>
        <p:xfrm>
          <a:off x="252982" y="829945"/>
          <a:ext cx="11770160" cy="59701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83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6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Имеющийся задел</a:t>
                      </a: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Планы на будущее</a:t>
                      </a: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d. Развитие неформального и внеклассного инженерно-технического образования</a:t>
                      </a:r>
                    </a:p>
                  </a:txBody>
                  <a:tcPr marL="112542" marR="112542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290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 базе детских садов, школ и учреждений дополнительного образования</a:t>
                      </a:r>
                      <a:r>
                        <a:rPr lang="ru-RU" sz="9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функционирует </a:t>
                      </a: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Функционирует 21 многопрофильное учреждение дополнительного образования детей и 7 специализированных муниципальных дополнительных организаций «Станция юных техников», в которых организованы детские объединения технической направленности.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Программы дополнительного образования научно-технической и инженерно-технической направленностей реализуются в ПОО: </a:t>
                      </a: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Организована система областных конкурсов научно- технической направленности для обучающихся СПО: </a:t>
                      </a:r>
                    </a:p>
                    <a:p>
                      <a:pPr marL="43200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Областная выставка технического творчества; </a:t>
                      </a:r>
                    </a:p>
                    <a:p>
                      <a:pPr marL="43200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Областной конкурс технического творчества; </a:t>
                      </a:r>
                    </a:p>
                    <a:p>
                      <a:pPr marL="43200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Областной конкурс ученических и студенческих научно-исследовательских работ; Областной конкурс рационализации и изобретательства; </a:t>
                      </a:r>
                    </a:p>
                    <a:p>
                      <a:pPr marL="43200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Областной конкурс ученических и студенческих дипломных работ</a:t>
                      </a:r>
                    </a:p>
                    <a:p>
                      <a:pPr marL="0" indent="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систему конкурсов ежегодно привлекаются (подготовка работ, отборочные этапы, финальные конкурсные защиты) более 5000 студентов</a:t>
                      </a: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Увеличение охвата дополнительного образования технической и естественнонаучной направленностей до 12%.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Эффективное использование различных ресурсов в развитии системы дополнительного образования детей Челябинской области на основе сетевых форм взаимодействия образовательных организаций и организаций, ведущих образовательную деятельность по реализации дополнительных общеобразовательных программ для детей.  </a:t>
                      </a:r>
                    </a:p>
                    <a:p>
                      <a:pPr marL="171450" indent="-171450">
                        <a:spcAft>
                          <a:spcPts val="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Обновление спектра программ по дополнительному образованию за счет модернизации организационных (интегрированных) моделей и введение механизмов конкуренции.</a:t>
                      </a:r>
                    </a:p>
                    <a:p>
                      <a:pPr marL="0" indent="0"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" name="Группа 18"/>
          <p:cNvGrpSpPr/>
          <p:nvPr/>
        </p:nvGrpSpPr>
        <p:grpSpPr>
          <a:xfrm>
            <a:off x="362723" y="3593557"/>
            <a:ext cx="5528786" cy="1552807"/>
            <a:chOff x="269312" y="3580856"/>
            <a:chExt cx="4492139" cy="1552807"/>
          </a:xfrm>
        </p:grpSpPr>
        <p:sp>
          <p:nvSpPr>
            <p:cNvPr id="4" name="Прямоугольник 9"/>
            <p:cNvSpPr>
              <a:spLocks noChangeArrowheads="1"/>
            </p:cNvSpPr>
            <p:nvPr/>
          </p:nvSpPr>
          <p:spPr bwMode="auto">
            <a:xfrm>
              <a:off x="310416" y="3580856"/>
              <a:ext cx="4387850" cy="240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buSzPts val="1400"/>
              </a:pPr>
              <a:r>
                <a:rPr lang="ru-RU" altLang="ru-RU" sz="900" b="1" dirty="0">
                  <a:latin typeface="Arial" charset="0"/>
                  <a:ea typeface="Calibri" pitchFamily="34" charset="0"/>
                  <a:cs typeface="Arial" charset="0"/>
                </a:rPr>
                <a:t>На базе профессионального образования 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69312" y="3812449"/>
              <a:ext cx="4492139" cy="1321214"/>
              <a:chOff x="282575" y="3762375"/>
              <a:chExt cx="4773613" cy="1571625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82575" y="3762375"/>
                <a:ext cx="4630738" cy="1571625"/>
              </a:xfrm>
              <a:prstGeom prst="roundRect">
                <a:avLst>
                  <a:gd name="adj" fmla="val 8901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3538" y="3865563"/>
                <a:ext cx="2138362" cy="357541"/>
              </a:xfrm>
              <a:prstGeom prst="roundRect">
                <a:avLst>
                  <a:gd name="adj" fmla="val 27504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ru-RU" sz="900" b="1" dirty="0">
                    <a:solidFill>
                      <a:srgbClr val="008E4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050" b="1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225</a:t>
                </a:r>
                <a:r>
                  <a:rPr lang="ru-RU" altLang="ru-RU" sz="105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  <a:t>творческих объединений</a:t>
                </a:r>
                <a:endParaRPr lang="ru-RU" sz="9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93975" y="3865563"/>
                <a:ext cx="2138363" cy="351699"/>
              </a:xfrm>
              <a:prstGeom prst="roundRect">
                <a:avLst>
                  <a:gd name="adj" fmla="val 25336"/>
                </a:avLst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  <a:t>более </a:t>
                </a:r>
                <a:r>
                  <a:rPr lang="ru-RU" altLang="ru-RU" sz="1050" b="1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3000</a:t>
                </a:r>
                <a:r>
                  <a:rPr lang="ru-RU" altLang="ru-RU" sz="105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  <a:t>студентов</a:t>
                </a:r>
                <a:endParaRPr lang="ru-RU" sz="900" dirty="0"/>
              </a:p>
            </p:txBody>
          </p:sp>
          <p:sp>
            <p:nvSpPr>
              <p:cNvPr id="10" name="Прямоугольник 14"/>
              <p:cNvSpPr>
                <a:spLocks noChangeArrowheads="1"/>
              </p:cNvSpPr>
              <p:nvPr/>
            </p:nvSpPr>
            <p:spPr bwMode="auto">
              <a:xfrm>
                <a:off x="395288" y="4241920"/>
                <a:ext cx="4660900" cy="274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/>
                <a:r>
                  <a:rPr lang="ru-RU" altLang="ru-RU" sz="900" b="1" dirty="0">
                    <a:ea typeface="Calibri" pitchFamily="34" charset="0"/>
                    <a:cs typeface="Arial" charset="0"/>
                  </a:rPr>
                  <a:t>«НАУЧНОЕ ОБЩЕСТВО УЧАЩИХСЯ»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0063" y="4589582"/>
                <a:ext cx="2016125" cy="6987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altLang="ru-RU" sz="1050" b="1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38</a:t>
                </a:r>
                <a:r>
                  <a:rPr lang="ru-RU" altLang="ru-RU" sz="1050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  <a:t>секций, </a:t>
                </a:r>
                <a:b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  <a:t>в том числе по направлению «</a:t>
                </a:r>
                <a:r>
                  <a:rPr lang="ru-RU" altLang="ru-RU" sz="9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Техносфера</a:t>
                </a:r>
                <a: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  <a:t>» </a:t>
                </a:r>
                <a:endParaRPr lang="ru-RU" sz="9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16201" y="4594345"/>
                <a:ext cx="2044700" cy="6987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ru-RU" altLang="ru-RU" sz="9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  <a:t>более </a:t>
                </a:r>
                <a:r>
                  <a:rPr lang="ru-RU" altLang="ru-RU" sz="1050" b="1" dirty="0">
                    <a:solidFill>
                      <a:srgbClr val="C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1200</a:t>
                </a:r>
                <a:r>
                  <a:rPr lang="ru-RU" altLang="ru-RU" sz="1050" b="1" dirty="0">
                    <a:solidFill>
                      <a:srgbClr val="008E4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900" dirty="0">
                    <a:ea typeface="Calibri" panose="020F0502020204030204" pitchFamily="34" charset="0"/>
                    <a:cs typeface="Arial" panose="020B0604020202020204" pitchFamily="34" charset="0"/>
                  </a:rPr>
                  <a:t>студентов</a:t>
                </a:r>
              </a:p>
              <a:p>
                <a:pPr algn="ctr">
                  <a:defRPr/>
                </a:pPr>
                <a:endParaRPr lang="ru-RU" sz="900" dirty="0"/>
              </a:p>
            </p:txBody>
          </p:sp>
        </p:grpSp>
      </p:grpSp>
      <p:sp>
        <p:nvSpPr>
          <p:cNvPr id="14" name="Скругленный прямоугольник 13"/>
          <p:cNvSpPr/>
          <p:nvPr/>
        </p:nvSpPr>
        <p:spPr>
          <a:xfrm>
            <a:off x="295519" y="1614635"/>
            <a:ext cx="5668110" cy="8774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" name="Группа 19"/>
          <p:cNvGrpSpPr/>
          <p:nvPr/>
        </p:nvGrpSpPr>
        <p:grpSpPr>
          <a:xfrm>
            <a:off x="754957" y="1678134"/>
            <a:ext cx="4963952" cy="892802"/>
            <a:chOff x="613402" y="1614634"/>
            <a:chExt cx="4033211" cy="892802"/>
          </a:xfrm>
        </p:grpSpPr>
        <p:sp>
          <p:nvSpPr>
            <p:cNvPr id="15" name="Прямоугольник 3"/>
            <p:cNvSpPr>
              <a:spLocks noChangeArrowheads="1"/>
            </p:cNvSpPr>
            <p:nvPr/>
          </p:nvSpPr>
          <p:spPr bwMode="auto">
            <a:xfrm>
              <a:off x="2384835" y="1664810"/>
              <a:ext cx="226177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457200" indent="-171450" algn="just">
                <a:lnSpc>
                  <a:spcPct val="90000"/>
                </a:lnSpc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altLang="ru-RU" sz="9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робототехника, </a:t>
              </a:r>
            </a:p>
            <a:p>
              <a:pPr marL="457200" indent="-171450" algn="just">
                <a:lnSpc>
                  <a:spcPct val="90000"/>
                </a:lnSpc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altLang="ru-RU" sz="9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авиа-, судо-, </a:t>
              </a:r>
              <a:r>
                <a:rPr lang="ru-RU" altLang="ru-RU" sz="900" dirty="0" err="1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ракето</a:t>
              </a:r>
              <a:r>
                <a:rPr lang="ru-RU" altLang="ru-RU" sz="9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- моделирование, </a:t>
              </a:r>
            </a:p>
            <a:p>
              <a:pPr marL="457200" indent="-171450" algn="just">
                <a:lnSpc>
                  <a:spcPct val="90000"/>
                </a:lnSpc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altLang="ru-RU" sz="9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авто- моделирование, картинг, </a:t>
              </a:r>
            </a:p>
            <a:p>
              <a:pPr marL="457200" indent="-171450" algn="just">
                <a:lnSpc>
                  <a:spcPct val="90000"/>
                </a:lnSpc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  <a:buChar char="Ø"/>
                <a:defRPr/>
              </a:pPr>
              <a:r>
                <a:rPr lang="ru-RU" altLang="ru-RU" sz="900" dirty="0"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начальное техническое творчество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3402" y="1614634"/>
              <a:ext cx="1631950" cy="393299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altLang="ru-RU" sz="9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более </a:t>
              </a:r>
              <a:r>
                <a:rPr lang="ru-RU" altLang="ru-RU" sz="1000" b="1" dirty="0">
                  <a:solidFill>
                    <a:srgbClr val="C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1400</a:t>
              </a:r>
              <a:r>
                <a:rPr lang="ru-RU" altLang="ru-RU" sz="1000" dirty="0">
                  <a:solidFill>
                    <a:srgbClr val="C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9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ru-RU" altLang="ru-RU" sz="9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altLang="ru-RU" sz="9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детских технических объединений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551" y="2252047"/>
              <a:ext cx="1631950" cy="255389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altLang="ru-RU" sz="1000" b="1" dirty="0">
                  <a:solidFill>
                    <a:srgbClr val="C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9,2%</a:t>
              </a:r>
              <a:r>
                <a:rPr lang="ru-RU" altLang="ru-RU" sz="900" dirty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9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школьников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406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58131246"/>
              </p:ext>
            </p:extLst>
          </p:nvPr>
        </p:nvGraphicFramePr>
        <p:xfrm>
          <a:off x="252554" y="828851"/>
          <a:ext cx="11767508" cy="58704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49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17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391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Имеющийся задел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Планы на будущее</a:t>
                      </a:r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91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+mn-lt"/>
                        </a:rPr>
                        <a:t>e.</a:t>
                      </a:r>
                      <a:r>
                        <a:rPr lang="ru-RU" sz="900" b="1" baseline="0" dirty="0"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latin typeface="+mn-lt"/>
                        </a:rPr>
                        <a:t>Поддержка университетов, реализующих образовательные и исследовательские программы, необходимые для развития НТИ в регионе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5049"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800" baseline="0" dirty="0">
                        <a:latin typeface="+mn-lt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ru-RU" sz="900" baseline="0" dirty="0">
                        <a:latin typeface="+mn-lt"/>
                      </a:endParaRP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0" baseline="0" dirty="0">
                          <a:latin typeface="+mn-lt"/>
                          <a:cs typeface="Arial" panose="020B0604020202020204" pitchFamily="34" charset="0"/>
                        </a:rPr>
                        <a:t>К 2020 году - ПОЗИЦИЯ В ТОП-100 РЕЙТИНГА</a:t>
                      </a: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98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+mn-lt"/>
                        </a:rPr>
                        <a:t>ФГБОУ </a:t>
                      </a:r>
                      <a:r>
                        <a:rPr lang="ru-RU" sz="900" baseline="0" dirty="0" smtClean="0">
                          <a:latin typeface="+mn-lt"/>
                        </a:rPr>
                        <a:t>ВО </a:t>
                      </a:r>
                      <a:r>
                        <a:rPr lang="ru-RU" sz="900" baseline="0" dirty="0">
                          <a:latin typeface="+mn-lt"/>
                        </a:rPr>
                        <a:t>«Магнитогорский государственный технический университет им. Г.И. Носова», в рамках сотрудничества с НПО «</a:t>
                      </a:r>
                      <a:r>
                        <a:rPr lang="ru-RU" sz="900" baseline="0" dirty="0" err="1">
                          <a:latin typeface="+mn-lt"/>
                        </a:rPr>
                        <a:t>Андроидная</a:t>
                      </a:r>
                      <a:r>
                        <a:rPr lang="ru-RU" sz="900" baseline="0" dirty="0">
                          <a:latin typeface="+mn-lt"/>
                        </a:rPr>
                        <a:t> техника»</a:t>
                      </a: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baseline="0" dirty="0">
                          <a:latin typeface="+mn-lt"/>
                        </a:rPr>
                        <a:t>К 2018 году со</a:t>
                      </a:r>
                      <a:r>
                        <a:rPr lang="ru-RU" sz="900" dirty="0">
                          <a:latin typeface="+mn-lt"/>
                        </a:rPr>
                        <a:t>здании на базе НПО «</a:t>
                      </a:r>
                      <a:r>
                        <a:rPr lang="ru-RU" sz="900" dirty="0" err="1">
                          <a:latin typeface="+mn-lt"/>
                        </a:rPr>
                        <a:t>Андроидная</a:t>
                      </a:r>
                      <a:r>
                        <a:rPr lang="ru-RU" sz="900" dirty="0">
                          <a:latin typeface="+mn-lt"/>
                        </a:rPr>
                        <a:t> техника» базовой кафедры, по подготовке новых направлений обучения специалистов для участия в международном чемпионате </a:t>
                      </a:r>
                      <a:r>
                        <a:rPr lang="ru-RU" sz="900" dirty="0" err="1">
                          <a:latin typeface="+mn-lt"/>
                        </a:rPr>
                        <a:t>WorldSkills</a:t>
                      </a:r>
                      <a:r>
                        <a:rPr lang="ru-RU" sz="900" dirty="0">
                          <a:latin typeface="+mn-lt"/>
                        </a:rPr>
                        <a:t> International-2019. </a:t>
                      </a: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Целевая подготовка по направлениям:</a:t>
                      </a:r>
                      <a:r>
                        <a:rPr lang="ru-RU" sz="9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«Информатика и вычислительная техника», «</a:t>
                      </a:r>
                      <a:r>
                        <a:rPr lang="ru-RU" sz="900" dirty="0" err="1">
                          <a:latin typeface="+mn-lt"/>
                          <a:cs typeface="Arial" panose="020B0604020202020204" pitchFamily="34" charset="0"/>
                        </a:rPr>
                        <a:t>Мехатроника</a:t>
                      </a:r>
                      <a:r>
                        <a:rPr lang="ru-RU" sz="900" dirty="0">
                          <a:latin typeface="+mn-lt"/>
                          <a:cs typeface="Arial" panose="020B0604020202020204" pitchFamily="34" charset="0"/>
                        </a:rPr>
                        <a:t> и робототехника», «Управление в технических системах», «Электроника и микроэлектроника», «Наземные транспортно-технологические комплексы».</a:t>
                      </a: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9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+mn-lt"/>
                        </a:rPr>
                        <a:t>Создаются и развиваются сети инжиниринговых центров на базе ведущих вузов Челябинской области (</a:t>
                      </a:r>
                      <a:r>
                        <a:rPr lang="ru-RU" sz="900" baseline="0" dirty="0" err="1" smtClean="0">
                          <a:latin typeface="+mn-lt"/>
                        </a:rPr>
                        <a:t>ЧелГУ</a:t>
                      </a:r>
                      <a:r>
                        <a:rPr lang="ru-RU" sz="900" baseline="0" dirty="0">
                          <a:latin typeface="+mn-lt"/>
                        </a:rPr>
                        <a:t>, МГТУ, </a:t>
                      </a:r>
                      <a:r>
                        <a:rPr lang="ru-RU" sz="900" baseline="0" dirty="0" err="1">
                          <a:latin typeface="+mn-lt"/>
                        </a:rPr>
                        <a:t>ЮУрГУ</a:t>
                      </a:r>
                      <a:r>
                        <a:rPr lang="ru-RU" sz="900" baseline="0" dirty="0">
                          <a:latin typeface="+mn-lt"/>
                        </a:rPr>
                        <a:t>).  </a:t>
                      </a:r>
                      <a:r>
                        <a:rPr lang="de-DE" sz="900" baseline="0" dirty="0" err="1">
                          <a:latin typeface="+mn-lt"/>
                        </a:rPr>
                        <a:t>Сотрудничество</a:t>
                      </a:r>
                      <a:r>
                        <a:rPr lang="de-DE" sz="900" baseline="0" dirty="0">
                          <a:latin typeface="+mn-lt"/>
                        </a:rPr>
                        <a:t> с Fuchs, </a:t>
                      </a:r>
                      <a:r>
                        <a:rPr lang="de-DE" sz="900" baseline="0" dirty="0" err="1">
                          <a:latin typeface="+mn-lt"/>
                        </a:rPr>
                        <a:t>Linkoln</a:t>
                      </a:r>
                      <a:r>
                        <a:rPr lang="de-DE" sz="900" baseline="0" dirty="0">
                          <a:latin typeface="+mn-lt"/>
                        </a:rPr>
                        <a:t>, Siemens VAI, SMS-Group, </a:t>
                      </a:r>
                      <a:r>
                        <a:rPr lang="de-DE" sz="900" baseline="0" dirty="0" err="1">
                          <a:latin typeface="+mn-lt"/>
                        </a:rPr>
                        <a:t>BoschRexroth</a:t>
                      </a:r>
                      <a:r>
                        <a:rPr lang="de-DE" sz="900" baseline="0" dirty="0">
                          <a:latin typeface="+mn-lt"/>
                        </a:rPr>
                        <a:t>, </a:t>
                      </a:r>
                      <a:r>
                        <a:rPr lang="de-DE" sz="900" baseline="0" dirty="0" err="1">
                          <a:latin typeface="+mn-lt"/>
                        </a:rPr>
                        <a:t>Fortum</a:t>
                      </a:r>
                      <a:r>
                        <a:rPr lang="de-DE" sz="900" baseline="0" dirty="0">
                          <a:latin typeface="+mn-lt"/>
                        </a:rPr>
                        <a:t>, </a:t>
                      </a:r>
                      <a:r>
                        <a:rPr lang="de-DE" sz="900" baseline="0" dirty="0" err="1">
                          <a:latin typeface="+mn-lt"/>
                        </a:rPr>
                        <a:t>Konar</a:t>
                      </a:r>
                      <a:r>
                        <a:rPr lang="de-DE" sz="900" baseline="0" dirty="0">
                          <a:latin typeface="+mn-lt"/>
                        </a:rPr>
                        <a:t>.</a:t>
                      </a: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baseline="0" dirty="0">
                          <a:latin typeface="+mn-lt"/>
                        </a:rPr>
                        <a:t>К 2020 году - создание и развитие Инжинирингового центра на базе МГТУ по проектному и технологическому обеспечению </a:t>
                      </a:r>
                      <a:r>
                        <a:rPr lang="ru-RU" sz="900" baseline="0" dirty="0" err="1">
                          <a:latin typeface="+mn-lt"/>
                        </a:rPr>
                        <a:t>импортозависимых</a:t>
                      </a:r>
                      <a:r>
                        <a:rPr lang="ru-RU" sz="900" baseline="0" dirty="0">
                          <a:latin typeface="+mn-lt"/>
                        </a:rPr>
                        <a:t> областей промышленности новыми материалами, технологиями и интеллектуальными системами управления.</a:t>
                      </a: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1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9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800" baseline="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aseline="0" dirty="0" err="1">
                          <a:latin typeface="+mn-lt"/>
                        </a:rPr>
                        <a:t>ЮУрГУ</a:t>
                      </a:r>
                      <a:r>
                        <a:rPr lang="ru-RU" sz="900" baseline="0" dirty="0">
                          <a:latin typeface="+mn-lt"/>
                        </a:rPr>
                        <a:t> создано 58 малых инновационных предприятий за последние 5 лет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+mn-lt"/>
                        </a:rPr>
                        <a:t>МГТУ им. Г.И. Носова - 8 малых инновационных предприятий и 14 структурных инновационных подразделений за последние 5 лет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900" baseline="0" dirty="0">
                          <a:latin typeface="+mn-lt"/>
                        </a:rPr>
                        <a:t>Суммарный годовой доход инновационного пояса </a:t>
                      </a:r>
                      <a:r>
                        <a:rPr lang="ru-RU" sz="900" baseline="0" dirty="0" err="1">
                          <a:latin typeface="+mn-lt"/>
                        </a:rPr>
                        <a:t>ЮУрГУ</a:t>
                      </a:r>
                      <a:r>
                        <a:rPr lang="ru-RU" sz="900" baseline="0" dirty="0">
                          <a:latin typeface="+mn-lt"/>
                        </a:rPr>
                        <a:t>  составляет 500 млн. руб., МГТУ им. Г.И. Носова - более 100 млн. руб. </a:t>
                      </a:r>
                    </a:p>
                    <a:p>
                      <a:pPr marL="0" inden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ru-RU" sz="9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900" dirty="0">
                          <a:latin typeface="+mn-lt"/>
                        </a:rPr>
                        <a:t>Создание акселератора инновационного развития в </a:t>
                      </a:r>
                      <a:r>
                        <a:rPr lang="ru-RU" sz="900" baseline="0" dirty="0" err="1">
                          <a:latin typeface="+mn-lt"/>
                        </a:rPr>
                        <a:t>ЮУрГУ</a:t>
                      </a:r>
                      <a:r>
                        <a:rPr lang="ru-RU" sz="900" baseline="0" dirty="0">
                          <a:latin typeface="+mn-lt"/>
                        </a:rPr>
                        <a:t> :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 smtClean="0">
                          <a:latin typeface="+mn-lt"/>
                        </a:rPr>
                        <a:t>Начало</a:t>
                      </a:r>
                      <a:r>
                        <a:rPr lang="ru-RU" sz="900" baseline="0" dirty="0" smtClean="0">
                          <a:latin typeface="+mn-lt"/>
                        </a:rPr>
                        <a:t> </a:t>
                      </a:r>
                      <a:r>
                        <a:rPr lang="ru-RU" sz="900" dirty="0">
                          <a:latin typeface="+mn-lt"/>
                        </a:rPr>
                        <a:t>2016</a:t>
                      </a:r>
                      <a:r>
                        <a:rPr lang="ru-RU" sz="900" baseline="0" dirty="0">
                          <a:latin typeface="+mn-lt"/>
                        </a:rPr>
                        <a:t> - </a:t>
                      </a:r>
                      <a:r>
                        <a:rPr lang="ru-RU" sz="900" dirty="0">
                          <a:latin typeface="+mn-lt"/>
                        </a:rPr>
                        <a:t>Создание молодежного бизнес-инкубатора. Внедрение в обучение модулей по развитию предпринимательских навыков (на базе платформы SIFE</a:t>
                      </a:r>
                      <a:r>
                        <a:rPr lang="ru-RU" sz="900" dirty="0" smtClean="0">
                          <a:latin typeface="+mn-lt"/>
                        </a:rPr>
                        <a:t>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dirty="0" smtClean="0">
                          <a:latin typeface="+mn-lt"/>
                        </a:rPr>
                        <a:t>Начало</a:t>
                      </a:r>
                      <a:r>
                        <a:rPr lang="ru-RU" sz="900" baseline="0" dirty="0" smtClean="0">
                          <a:latin typeface="+mn-lt"/>
                        </a:rPr>
                        <a:t> </a:t>
                      </a:r>
                      <a:r>
                        <a:rPr lang="ru-RU" sz="900" dirty="0">
                          <a:latin typeface="+mn-lt"/>
                        </a:rPr>
                        <a:t>2016</a:t>
                      </a:r>
                      <a:r>
                        <a:rPr lang="ru-RU" sz="900" baseline="0" dirty="0">
                          <a:latin typeface="+mn-lt"/>
                        </a:rPr>
                        <a:t> - о</a:t>
                      </a:r>
                      <a:r>
                        <a:rPr lang="ru-RU" sz="900" dirty="0">
                          <a:latin typeface="+mn-lt"/>
                        </a:rPr>
                        <a:t>существление совместно с местными и региональными властями, предприятиями региона мероприятий по повышению привлекательности региона, в т.ч. активное участие в подготовке саммита ШОС 2020 в </a:t>
                      </a:r>
                      <a:r>
                        <a:rPr lang="ru-RU" sz="900" dirty="0" smtClean="0">
                          <a:latin typeface="+mn-lt"/>
                        </a:rPr>
                        <a:t>Челябинске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2017</a:t>
                      </a:r>
                      <a:r>
                        <a:rPr lang="ru-RU" sz="900" baseline="0" dirty="0" smtClean="0">
                          <a:latin typeface="+mn-lt"/>
                        </a:rPr>
                        <a:t>-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9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Центра научно-образовательного и технологического превосходства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 кооперации с научными организациями, ведущими и перспективными предприятиями, бизнесом):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а) с</a:t>
                      </a:r>
                      <a:r>
                        <a:rPr lang="ru-RU" sz="900" dirty="0" smtClean="0">
                          <a:latin typeface="+mn-lt"/>
                        </a:rPr>
                        <a:t>оздание системы коммерциализации инноваций университета на основе симметричного взаимодействия с бизнесом;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       б)  развитие кадрового потенциала управления научными исследованиями и опытно-конструкторской деятельностью и работой с партнерами;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latin typeface="+mn-lt"/>
                        </a:rPr>
                        <a:t>       в)     управление и внедрение современных образовательных технологий.</a:t>
                      </a:r>
                      <a:endParaRPr lang="ru-RU" sz="900" dirty="0" smtClean="0">
                        <a:latin typeface="+mn-lt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900" dirty="0">
                        <a:latin typeface="+mn-lt"/>
                      </a:endParaRPr>
                    </a:p>
                  </a:txBody>
                  <a:tcPr marL="112542" marR="11254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24692" y="1771366"/>
            <a:ext cx="563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900" dirty="0">
                <a:ea typeface="Calibri" pitchFamily="34" charset="0"/>
                <a:cs typeface="Arial" charset="0"/>
              </a:rPr>
              <a:t>ФГБОУ </a:t>
            </a:r>
            <a:r>
              <a:rPr lang="ru-RU" altLang="ru-RU" sz="900" dirty="0" smtClean="0">
                <a:ea typeface="Calibri" pitchFamily="34" charset="0"/>
                <a:cs typeface="Arial" charset="0"/>
              </a:rPr>
              <a:t>ВО </a:t>
            </a:r>
            <a:r>
              <a:rPr lang="ru-RU" altLang="ru-RU" sz="900" dirty="0">
                <a:ea typeface="Calibri" pitchFamily="34" charset="0"/>
                <a:cs typeface="Arial" charset="0"/>
              </a:rPr>
              <a:t>«Южно-Уральский государственный университет» занимает 349 место в рейтинге мощнейших суперкомпьютеров мира по данным ТОР 500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318477" y="1370744"/>
            <a:ext cx="5619974" cy="340476"/>
            <a:chOff x="258762" y="1726119"/>
            <a:chExt cx="4566229" cy="340476"/>
          </a:xfrm>
        </p:grpSpPr>
        <p:sp>
          <p:nvSpPr>
            <p:cNvPr id="7" name="Пятиугольник 6"/>
            <p:cNvSpPr/>
            <p:nvPr/>
          </p:nvSpPr>
          <p:spPr>
            <a:xfrm>
              <a:off x="258762" y="1733481"/>
              <a:ext cx="1563093" cy="333114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altLang="ru-RU" sz="900" b="1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СУПЕРКОМПЬЮТЕР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28997" y="1726119"/>
              <a:ext cx="299599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8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сложнейшие вычисления для расчетов в области инжиниринга, естественных наук и информационных технологий</a:t>
              </a:r>
              <a:endParaRPr lang="ru-RU" sz="8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24692" y="2051288"/>
            <a:ext cx="5136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altLang="ru-RU" sz="900" dirty="0">
                <a:ea typeface="Calibri" pitchFamily="34" charset="0"/>
                <a:cs typeface="Arial" charset="0"/>
              </a:rPr>
              <a:t>Инвестиции в суперкомпьютер порядка 250 млн. рублей в год через создание целевого </a:t>
            </a:r>
            <a:r>
              <a:rPr lang="ru-RU" altLang="ru-RU" sz="900" dirty="0" err="1">
                <a:ea typeface="Calibri" pitchFamily="34" charset="0"/>
                <a:cs typeface="Arial" charset="0"/>
              </a:rPr>
              <a:t>эндаумент</a:t>
            </a:r>
            <a:r>
              <a:rPr lang="ru-RU" altLang="ru-RU" sz="900" dirty="0">
                <a:ea typeface="Calibri" pitchFamily="34" charset="0"/>
                <a:cs typeface="Arial" charset="0"/>
              </a:rPr>
              <a:t> фонда для суперкомпьютера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250"/>
          </a:xfrm>
          <a:solidFill>
            <a:srgbClr val="AE230E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Раздел </a:t>
            </a: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. Предложения по развитию человеческого капитала для НТИ на территории Челябинской области</a:t>
            </a:r>
          </a:p>
        </p:txBody>
      </p:sp>
      <p:grpSp>
        <p:nvGrpSpPr>
          <p:cNvPr id="3" name="Группа 1"/>
          <p:cNvGrpSpPr/>
          <p:nvPr/>
        </p:nvGrpSpPr>
        <p:grpSpPr>
          <a:xfrm>
            <a:off x="318476" y="2527368"/>
            <a:ext cx="5619974" cy="351444"/>
            <a:chOff x="258762" y="2818829"/>
            <a:chExt cx="4313238" cy="351444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258762" y="2837159"/>
              <a:ext cx="1476491" cy="333114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altLang="ru-RU" sz="800" b="1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РОБОТОТЕХНИКА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41999" y="2818829"/>
              <a:ext cx="283000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8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создание и развитие регионального кластера робототехнических систем</a:t>
              </a: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318476" y="4415151"/>
            <a:ext cx="5619973" cy="427644"/>
            <a:chOff x="258762" y="2742629"/>
            <a:chExt cx="4313238" cy="427644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258762" y="2837159"/>
              <a:ext cx="1476490" cy="333114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altLang="ru-RU" sz="900" b="1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ИННОВАЦИОННАЯ СРЕДА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41999" y="2742629"/>
              <a:ext cx="283000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8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создание малых инновационных предприятий для коммерциализации и трансфера результатов интеллектуальной деятельности</a:t>
              </a:r>
            </a:p>
          </p:txBody>
        </p:sp>
      </p:grpSp>
      <p:grpSp>
        <p:nvGrpSpPr>
          <p:cNvPr id="6" name="Группа 17"/>
          <p:cNvGrpSpPr/>
          <p:nvPr/>
        </p:nvGrpSpPr>
        <p:grpSpPr>
          <a:xfrm>
            <a:off x="327266" y="3440924"/>
            <a:ext cx="5611183" cy="334423"/>
            <a:chOff x="258762" y="2818829"/>
            <a:chExt cx="4313238" cy="351444"/>
          </a:xfrm>
        </p:grpSpPr>
        <p:sp>
          <p:nvSpPr>
            <p:cNvPr id="19" name="Пятиугольник 18"/>
            <p:cNvSpPr/>
            <p:nvPr/>
          </p:nvSpPr>
          <p:spPr>
            <a:xfrm>
              <a:off x="258762" y="2837159"/>
              <a:ext cx="1472047" cy="333114"/>
            </a:xfrm>
            <a:prstGeom prst="homePlat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altLang="ru-RU" sz="900" b="1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ИНЖИНИРИНГ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37565" y="2818829"/>
              <a:ext cx="2834435" cy="2264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800" dirty="0">
                  <a:solidFill>
                    <a:schemeClr val="tx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создаются и развиваются сети инжиниринговых центров на базе ведущих вузов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40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3200" y="80963"/>
            <a:ext cx="8915400" cy="663575"/>
          </a:xfrm>
        </p:spPr>
        <p:txBody>
          <a:bodyPr/>
          <a:lstStyle/>
          <a:p>
            <a:r>
              <a:rPr lang="ru-RU" sz="1300" smtClean="0">
                <a:latin typeface="Calibri" pitchFamily="34" charset="0"/>
              </a:rPr>
              <a:t>Социально-экономические показатели региона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D97E4-ED03-4097-ADB9-4F235A867253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/>
        </p:nvGraphicFramePr>
        <p:xfrm>
          <a:off x="263525" y="1192213"/>
          <a:ext cx="6840538" cy="2325690"/>
        </p:xfrm>
        <a:graphic>
          <a:graphicData uri="http://schemas.openxmlformats.org/drawingml/2006/table">
            <a:tbl>
              <a:tblPr/>
              <a:tblGrid>
                <a:gridCol w="2076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15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15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ВРП,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Нет данных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Промышленность,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Инвестиции,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Розничная торговля,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Реальные располагаемые  доходы населения,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Экспорт, млн. долл.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5 113,4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5 465,3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4 605,2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3 815,9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4 162,1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3 329,1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3 038,6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Импорт, млн. долл.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2 667,0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2 030,3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1 771,1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1 848,3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1 643,3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988,3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987,1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446" name="TextBox 14"/>
          <p:cNvSpPr txBox="1">
            <a:spLocks noChangeArrowheads="1"/>
          </p:cNvSpPr>
          <p:nvPr/>
        </p:nvSpPr>
        <p:spPr bwMode="auto">
          <a:xfrm>
            <a:off x="192088" y="784225"/>
            <a:ext cx="618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15447" name="TextBox 16"/>
          <p:cNvSpPr txBox="1">
            <a:spLocks noChangeArrowheads="1"/>
          </p:cNvSpPr>
          <p:nvPr/>
        </p:nvSpPr>
        <p:spPr bwMode="auto">
          <a:xfrm>
            <a:off x="6311900" y="3579813"/>
            <a:ext cx="40322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Calibri" pitchFamily="34" charset="0"/>
                <a:cs typeface="Tahoma" pitchFamily="34" charset="0"/>
              </a:rPr>
              <a:t>Структура ВРП Челябинской области</a:t>
            </a:r>
            <a:endParaRPr lang="ru-RU" sz="110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5448" name="TextBox 19"/>
          <p:cNvSpPr txBox="1">
            <a:spLocks noChangeArrowheads="1"/>
          </p:cNvSpPr>
          <p:nvPr/>
        </p:nvSpPr>
        <p:spPr bwMode="auto">
          <a:xfrm>
            <a:off x="263525" y="3579813"/>
            <a:ext cx="4248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Calibri" pitchFamily="34" charset="0"/>
                <a:cs typeface="Tahoma" pitchFamily="34" charset="0"/>
              </a:rPr>
              <a:t>Динамика валового регионального продукта</a:t>
            </a:r>
          </a:p>
          <a:p>
            <a:r>
              <a:rPr lang="ru-RU" sz="1100">
                <a:latin typeface="Calibri" pitchFamily="34" charset="0"/>
                <a:cs typeface="Tahoma" pitchFamily="34" charset="0"/>
              </a:rPr>
              <a:t>(в % к 1997 году в сопоставимых ценах</a:t>
            </a:r>
            <a:r>
              <a:rPr lang="en-US" sz="1100">
                <a:latin typeface="Calibri" pitchFamily="34" charset="0"/>
                <a:cs typeface="Tahoma" pitchFamily="34" charset="0"/>
              </a:rPr>
              <a:t>)</a:t>
            </a:r>
            <a:endParaRPr lang="ru-RU" sz="1100"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263352" y="4005064"/>
          <a:ext cx="540060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"/>
          <p:cNvSpPr txBox="1"/>
          <p:nvPr/>
        </p:nvSpPr>
        <p:spPr>
          <a:xfrm>
            <a:off x="192088" y="5876925"/>
            <a:ext cx="1079500" cy="504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Реформы </a:t>
            </a:r>
            <a:r>
              <a:rPr lang="en-US" sz="700">
                <a:solidFill>
                  <a:srgbClr val="0C0C0C"/>
                </a:solidFill>
                <a:cs typeface="Tahoma" pitchFamily="34" charset="0"/>
              </a:rPr>
              <a:t/>
            </a:r>
            <a:br>
              <a:rPr lang="en-US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и трасформационный 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кризис - </a:t>
            </a:r>
            <a:r>
              <a:rPr lang="en-US" sz="700">
                <a:solidFill>
                  <a:srgbClr val="0C0C0C"/>
                </a:solidFill>
                <a:cs typeface="Tahoma" pitchFamily="34" charset="0"/>
              </a:rPr>
              <a:t>I</a:t>
            </a: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 этап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(1990-1998 гг.)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1558925" y="5876925"/>
            <a:ext cx="836613" cy="4286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Рост - </a:t>
            </a:r>
            <a:r>
              <a:rPr lang="en-US" sz="700">
                <a:solidFill>
                  <a:srgbClr val="0C0C0C"/>
                </a:solidFill>
                <a:cs typeface="Tahoma" pitchFamily="34" charset="0"/>
              </a:rPr>
              <a:t>II</a:t>
            </a: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 этап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(1999-2007 гг.)</a:t>
            </a:r>
          </a:p>
        </p:txBody>
      </p:sp>
      <p:sp>
        <p:nvSpPr>
          <p:cNvPr id="25" name="TextBox 4"/>
          <p:cNvSpPr txBox="1"/>
          <p:nvPr/>
        </p:nvSpPr>
        <p:spPr>
          <a:xfrm>
            <a:off x="2855913" y="5876925"/>
            <a:ext cx="1184275" cy="4603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Мировой </a:t>
            </a:r>
            <a:r>
              <a:rPr lang="en-US" sz="700">
                <a:solidFill>
                  <a:srgbClr val="0C0C0C"/>
                </a:solidFill>
                <a:cs typeface="Tahoma" pitchFamily="34" charset="0"/>
              </a:rPr>
              <a:t/>
            </a:r>
            <a:br>
              <a:rPr lang="en-US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финансовый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кризис - </a:t>
            </a:r>
            <a:r>
              <a:rPr lang="en-US" sz="700">
                <a:solidFill>
                  <a:srgbClr val="0C0C0C"/>
                </a:solidFill>
                <a:cs typeface="Tahoma" pitchFamily="34" charset="0"/>
              </a:rPr>
              <a:t>III</a:t>
            </a: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 этап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(2008-2009 гг.)</a:t>
            </a:r>
          </a:p>
        </p:txBody>
      </p:sp>
      <p:sp>
        <p:nvSpPr>
          <p:cNvPr id="26" name="TextBox 5"/>
          <p:cNvSpPr txBox="1"/>
          <p:nvPr/>
        </p:nvSpPr>
        <p:spPr>
          <a:xfrm>
            <a:off x="3648075" y="5876925"/>
            <a:ext cx="1146175" cy="5334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Восстановительный рост экономики - 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en-US" sz="700">
                <a:solidFill>
                  <a:srgbClr val="0C0C0C"/>
                </a:solidFill>
                <a:cs typeface="Tahoma" pitchFamily="34" charset="0"/>
              </a:rPr>
              <a:t>IV</a:t>
            </a: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 этап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(2010-2011 гг.)</a:t>
            </a:r>
          </a:p>
        </p:txBody>
      </p:sp>
      <p:sp>
        <p:nvSpPr>
          <p:cNvPr id="27" name="TextBox 6"/>
          <p:cNvSpPr txBox="1"/>
          <p:nvPr/>
        </p:nvSpPr>
        <p:spPr>
          <a:xfrm>
            <a:off x="4618038" y="5876925"/>
            <a:ext cx="1011237" cy="504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Структурный 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кризис - </a:t>
            </a:r>
            <a:r>
              <a:rPr lang="en-US" sz="700">
                <a:solidFill>
                  <a:srgbClr val="0C0C0C"/>
                </a:solidFill>
                <a:cs typeface="Tahoma" pitchFamily="34" charset="0"/>
              </a:rPr>
              <a:t>V</a:t>
            </a: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 этап</a:t>
            </a:r>
            <a:br>
              <a:rPr lang="ru-RU" sz="700">
                <a:solidFill>
                  <a:srgbClr val="0C0C0C"/>
                </a:solidFill>
                <a:cs typeface="Tahoma" pitchFamily="34" charset="0"/>
              </a:rPr>
            </a:br>
            <a:r>
              <a:rPr lang="ru-RU" sz="700">
                <a:solidFill>
                  <a:srgbClr val="0C0C0C"/>
                </a:solidFill>
                <a:cs typeface="Tahoma" pitchFamily="34" charset="0"/>
              </a:rPr>
              <a:t>(2012 г. и до наст. времени)</a:t>
            </a:r>
          </a:p>
        </p:txBody>
      </p:sp>
      <p:sp>
        <p:nvSpPr>
          <p:cNvPr id="15455" name="TextBox 20"/>
          <p:cNvSpPr txBox="1">
            <a:spLocks noChangeArrowheads="1"/>
          </p:cNvSpPr>
          <p:nvPr/>
        </p:nvSpPr>
        <p:spPr bwMode="auto">
          <a:xfrm>
            <a:off x="7248525" y="1177925"/>
            <a:ext cx="46085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300" dirty="0">
                <a:latin typeface="Calibri" pitchFamily="34" charset="0"/>
                <a:cs typeface="Tahoma" pitchFamily="34" charset="0"/>
              </a:rPr>
              <a:t> Экономика Челябинской области развивается более медленными темпами по сравнению с регионами-лидерами.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300" dirty="0">
                <a:latin typeface="Calibri" pitchFamily="34" charset="0"/>
                <a:cs typeface="Tahoma" pitchFamily="34" charset="0"/>
              </a:rPr>
              <a:t> В экономике Челябинской области преобладает промышленность (38,6%).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300" dirty="0">
                <a:latin typeface="Calibri" pitchFamily="34" charset="0"/>
                <a:cs typeface="Tahoma" pitchFamily="34" charset="0"/>
              </a:rPr>
              <a:t> В структуре обрабатывающих производств около 60% составляет металлургия, в которой низок удельный вес добавленной стоимости.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300" dirty="0">
                <a:latin typeface="Calibri" pitchFamily="34" charset="0"/>
                <a:cs typeface="Tahoma" pitchFamily="34" charset="0"/>
              </a:rPr>
              <a:t> Велика зависимость экономики от экспорта металлопродукции.</a:t>
            </a:r>
          </a:p>
        </p:txBody>
      </p:sp>
      <p:graphicFrame>
        <p:nvGraphicFramePr>
          <p:cNvPr id="28" name="Chart 4"/>
          <p:cNvGraphicFramePr>
            <a:graphicFrameLocks/>
          </p:cNvGraphicFramePr>
          <p:nvPr/>
        </p:nvGraphicFramePr>
        <p:xfrm>
          <a:off x="6240016" y="3933056"/>
          <a:ext cx="5544616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200" y="80963"/>
            <a:ext cx="8915400" cy="663575"/>
          </a:xfrm>
        </p:spPr>
        <p:txBody>
          <a:bodyPr/>
          <a:lstStyle/>
          <a:p>
            <a:r>
              <a:rPr lang="ru-RU" sz="1300" smtClean="0">
                <a:latin typeface="Calibri" pitchFamily="34" charset="0"/>
              </a:rPr>
              <a:t>Внешняя торговля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33C11-B6B9-4BFF-A498-4C94B778431C}" type="slidenum">
              <a:rPr lang="ru-RU">
                <a:solidFill>
                  <a:srgbClr val="DEF6F1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DEF6F1"/>
              </a:solidFill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6672263" y="903288"/>
            <a:ext cx="369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Tahoma" pitchFamily="34" charset="0"/>
              </a:rPr>
              <a:t>Доля экспорта по видам продукции</a:t>
            </a: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334963" y="903288"/>
            <a:ext cx="197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Tahoma" pitchFamily="34" charset="0"/>
              </a:rPr>
              <a:t>Внешняя торговля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34963" y="1335088"/>
          <a:ext cx="6121400" cy="3309648"/>
        </p:xfrm>
        <a:graphic>
          <a:graphicData uri="http://schemas.openxmlformats.org/drawingml/2006/table">
            <a:tbl>
              <a:tblPr/>
              <a:tblGrid>
                <a:gridCol w="1690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04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85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6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59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2015 год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2016 год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 том числе со странами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 том числе со странами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Всего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Дальнее зарубежье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СНГ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Всего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Дальнее зарубежье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СНГ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2B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Внешнеторговый оборот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4317,4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3605,6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711,8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4025,7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3498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527,7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темпы роста, %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74,4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76,9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63,9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93,2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97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74,1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Экспорт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3329,1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2693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636,1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3038,6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2563,1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475,5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темпы роста, %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80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85,6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62,5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91,3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95,2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74,8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Импорт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988,3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912,6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75,7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987,1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934,9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52,2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темпы роста, %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60,1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77,7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102,4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Сальдо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2340,8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1780,4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560,4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2051,5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1628,2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423,3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темпы роста, %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92,9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111,4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60,9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87,6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91,4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75,5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672263" y="1335088"/>
          <a:ext cx="5260975" cy="2216959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36000" marR="36000" marT="36000" marB="36000" anchor="b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2015 год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2016 год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A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Продукты питания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1,3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Минеральные продукты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1,5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Продукция химической промышленности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Металлы и изделия из них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82,6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86,4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Машины, оборудование, транспортные средства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6,5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5,2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ТНП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4,2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3,6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D70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591" name="TextBox 12"/>
          <p:cNvSpPr txBox="1">
            <a:spLocks noChangeArrowheads="1"/>
          </p:cNvSpPr>
          <p:nvPr/>
        </p:nvSpPr>
        <p:spPr bwMode="auto">
          <a:xfrm>
            <a:off x="4727575" y="1047750"/>
            <a:ext cx="1728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>
                <a:latin typeface="Calibri" pitchFamily="34" charset="0"/>
                <a:cs typeface="Tahoma" pitchFamily="34" charset="0"/>
              </a:rPr>
              <a:t>млн. долл. США</a:t>
            </a:r>
          </a:p>
        </p:txBody>
      </p:sp>
      <p:sp>
        <p:nvSpPr>
          <p:cNvPr id="19592" name="TextBox 13"/>
          <p:cNvSpPr txBox="1">
            <a:spLocks noChangeArrowheads="1"/>
          </p:cNvSpPr>
          <p:nvPr/>
        </p:nvSpPr>
        <p:spPr bwMode="auto">
          <a:xfrm>
            <a:off x="10128250" y="1047750"/>
            <a:ext cx="1728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>
                <a:latin typeface="Calibri" pitchFamily="34" charset="0"/>
                <a:cs typeface="Tahoma" pitchFamily="34" charset="0"/>
              </a:rPr>
              <a:t>в процентах</a:t>
            </a:r>
          </a:p>
        </p:txBody>
      </p:sp>
      <p:sp>
        <p:nvSpPr>
          <p:cNvPr id="19593" name="TextBox 15"/>
          <p:cNvSpPr txBox="1">
            <a:spLocks noChangeArrowheads="1"/>
          </p:cNvSpPr>
          <p:nvPr/>
        </p:nvSpPr>
        <p:spPr bwMode="auto">
          <a:xfrm>
            <a:off x="6672263" y="3825875"/>
            <a:ext cx="52562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300" dirty="0" smtClean="0">
                <a:latin typeface="Calibri" pitchFamily="34" charset="0"/>
                <a:cs typeface="Tahoma" pitchFamily="34" charset="0"/>
              </a:rPr>
              <a:t>Рост </a:t>
            </a:r>
            <a:r>
              <a:rPr lang="ru-RU" sz="1300" dirty="0">
                <a:latin typeface="Calibri" pitchFamily="34" charset="0"/>
                <a:cs typeface="Tahoma" pitchFamily="34" charset="0"/>
              </a:rPr>
              <a:t>доли экспорта товарной группы металлы и изделия из них произошел за счет снижения доли минеральной продукции, машин, оборудования и транспортных средств, а также товаров народного потребления.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9522" y="4929198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300" dirty="0" smtClean="0">
                <a:latin typeface="Calibri" pitchFamily="34" charset="0"/>
                <a:cs typeface="Tahoma" pitchFamily="34" charset="0"/>
              </a:rPr>
              <a:t>Внешнеторговый оборот Челябинской области сократился на 6,8% по сравнению с 2015 годом. Произошло падение стоимостного объема экспорта на 8,7%. </a:t>
            </a:r>
            <a:endParaRPr lang="ru-RU" sz="13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975" y="6143645"/>
            <a:ext cx="11817350" cy="563544"/>
          </a:xfrm>
          <a:prstGeom prst="rect">
            <a:avLst/>
          </a:prstGeom>
          <a:solidFill>
            <a:srgbClr val="F7593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Необходима диверсификация экспортной деятельности, расширение товарной номенклатуры, переориентация предприятий на производство высокотехнологичной продукции.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3200" y="80963"/>
            <a:ext cx="8915400" cy="663575"/>
          </a:xfrm>
        </p:spPr>
        <p:txBody>
          <a:bodyPr/>
          <a:lstStyle/>
          <a:p>
            <a:r>
              <a:rPr lang="ru-RU" sz="1300" smtClean="0">
                <a:latin typeface="Calibri" pitchFamily="34" charset="0"/>
              </a:rPr>
              <a:t>Бюджет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257174" y="793255"/>
          <a:ext cx="5838825" cy="256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6235980" y="793255"/>
          <a:ext cx="5838825" cy="256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57173" y="3358496"/>
          <a:ext cx="5838825" cy="267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600825" y="4437063"/>
            <a:ext cx="5111750" cy="1438275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ru-RU" sz="1300" dirty="0"/>
              <a:t>Рост абсолютной величины и доли налоговых и неналоговых доходов (соответственно на 9% и 2</a:t>
            </a:r>
            <a:r>
              <a:rPr lang="en-US" sz="1300" dirty="0"/>
              <a:t>,7 </a:t>
            </a:r>
            <a:r>
              <a:rPr lang="ru-RU" sz="1300" dirty="0" err="1"/>
              <a:t>п.п</a:t>
            </a:r>
            <a:r>
              <a:rPr lang="ru-RU" sz="1300" dirty="0"/>
              <a:t>.)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ru-RU" sz="1300" dirty="0"/>
              <a:t>Рост доли налога на доходы физических лиц и налога на имущество организаций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ru-RU" sz="1300" dirty="0"/>
              <a:t>Рост абсолютной величины доходов от налога на прибыль организаций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6763" y="6294438"/>
            <a:ext cx="10653712" cy="396875"/>
          </a:xfrm>
          <a:prstGeom prst="rect">
            <a:avLst/>
          </a:prstGeom>
          <a:solidFill>
            <a:srgbClr val="87A1B2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Наличие позитивных тенденций в плане снижения зависимости бюджета региона от федеральных трансфертов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3200" y="80963"/>
            <a:ext cx="8915400" cy="663575"/>
          </a:xfrm>
        </p:spPr>
        <p:txBody>
          <a:bodyPr/>
          <a:lstStyle/>
          <a:p>
            <a:r>
              <a:rPr lang="ru-RU" sz="1300" smtClean="0">
                <a:latin typeface="Calibri" pitchFamily="34" charset="0"/>
              </a:rPr>
              <a:t>Бюджет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-24680" y="764704"/>
          <a:ext cx="6156090" cy="288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6096000" y="785794"/>
          <a:ext cx="5742231" cy="288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-24680" y="3359539"/>
          <a:ext cx="6156090" cy="293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032625" y="4508500"/>
            <a:ext cx="5021263" cy="10779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F75931"/>
              </a:buClr>
              <a:buFont typeface="Wingdings" pitchFamily="2" charset="2"/>
              <a:buChar char="§"/>
              <a:defRPr/>
            </a:pPr>
            <a:r>
              <a:rPr lang="ru-RU" sz="1300" dirty="0"/>
              <a:t>Относительно невысокая доля расходов на национальную экономику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F75931"/>
              </a:buClr>
              <a:buFont typeface="Wingdings" pitchFamily="2" charset="2"/>
              <a:buChar char="§"/>
              <a:defRPr/>
            </a:pPr>
            <a:r>
              <a:rPr lang="ru-RU" sz="1300" dirty="0"/>
              <a:t>Рост расходов на реализацию социальной политики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F75931"/>
              </a:buClr>
              <a:buFont typeface="Wingdings" pitchFamily="2" charset="2"/>
              <a:buChar char="§"/>
              <a:defRPr/>
            </a:pPr>
            <a:r>
              <a:rPr lang="ru-RU" sz="1300" dirty="0"/>
              <a:t>Снижение расходов на здравоохранение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67250" y="1196975"/>
            <a:ext cx="1398588" cy="3413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142,3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млрд.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382250" y="1214438"/>
            <a:ext cx="1500188" cy="341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35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млрд. руб.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0975" y="6308725"/>
            <a:ext cx="11817350" cy="398463"/>
          </a:xfrm>
          <a:prstGeom prst="rect">
            <a:avLst/>
          </a:prstGeom>
          <a:solidFill>
            <a:srgbClr val="F7593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Минимальный риск экстенсивного и неэффективного расходования средств на поддержку традиционных отраслей экономики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80963"/>
            <a:ext cx="8915400" cy="663575"/>
          </a:xfrm>
        </p:spPr>
        <p:txBody>
          <a:bodyPr/>
          <a:lstStyle/>
          <a:p>
            <a:r>
              <a:rPr lang="ru-RU" sz="1300" smtClean="0">
                <a:latin typeface="Calibri" pitchFamily="34" charset="0"/>
              </a:rPr>
              <a:t>Текущие показатели программ развития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407988" y="4221163"/>
            <a:ext cx="5327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4"/>
              </a:buClr>
            </a:pPr>
            <a:r>
              <a:rPr lang="ru-RU" sz="1300" dirty="0">
                <a:latin typeface="Calibri" pitchFamily="34" charset="0"/>
                <a:cs typeface="Tahoma" pitchFamily="34" charset="0"/>
              </a:rPr>
              <a:t>Вывод:</a:t>
            </a:r>
          </a:p>
          <a:p>
            <a:pPr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1300" dirty="0">
                <a:latin typeface="Calibri" pitchFamily="34" charset="0"/>
                <a:cs typeface="Tahoma" pitchFamily="34" charset="0"/>
              </a:rPr>
              <a:t> </a:t>
            </a:r>
            <a:r>
              <a:rPr lang="ru-RU" sz="1300" dirty="0">
                <a:latin typeface="Calibri" pitchFamily="34" charset="0"/>
                <a:cs typeface="Tahoma" pitchFamily="34" charset="0"/>
              </a:rPr>
              <a:t>наблюдается положительная динамика роста количества СМСП в регионе</a:t>
            </a: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8112125" y="1125538"/>
            <a:ext cx="3313113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300" dirty="0">
                <a:latin typeface="Calibri" pitchFamily="34" charset="0"/>
                <a:cs typeface="Tahoma" pitchFamily="34" charset="0"/>
              </a:rPr>
              <a:t>Ключевые ставки развития региона: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1300" dirty="0">
                <a:latin typeface="Calibri" pitchFamily="34" charset="0"/>
                <a:cs typeface="Tahoma" pitchFamily="34" charset="0"/>
              </a:rPr>
              <a:t> </a:t>
            </a:r>
            <a:r>
              <a:rPr lang="ru-RU" sz="1300" dirty="0" smtClean="0">
                <a:latin typeface="Calibri" pitchFamily="34" charset="0"/>
                <a:cs typeface="Tahoma" pitchFamily="34" charset="0"/>
              </a:rPr>
              <a:t>обрабатывающий сектор экономики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300" dirty="0" smtClean="0">
                <a:latin typeface="Calibri" pitchFamily="34" charset="0"/>
                <a:cs typeface="Tahoma" pitchFamily="34" charset="0"/>
              </a:rPr>
              <a:t> производство наукоемкой </a:t>
            </a:r>
            <a:r>
              <a:rPr lang="en-US" sz="1300" dirty="0" smtClean="0">
                <a:latin typeface="Calibri" pitchFamily="34" charset="0"/>
                <a:cs typeface="Tahoma" pitchFamily="34" charset="0"/>
              </a:rPr>
              <a:t/>
            </a:r>
            <a:br>
              <a:rPr lang="en-US" sz="1300" dirty="0" smtClean="0">
                <a:latin typeface="Calibri" pitchFamily="34" charset="0"/>
                <a:cs typeface="Tahoma" pitchFamily="34" charset="0"/>
              </a:rPr>
            </a:br>
            <a:r>
              <a:rPr lang="ru-RU" sz="1300" dirty="0" smtClean="0">
                <a:latin typeface="Calibri" pitchFamily="34" charset="0"/>
                <a:cs typeface="Tahoma" pitchFamily="34" charset="0"/>
              </a:rPr>
              <a:t>и высокотехнологичной продукции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300" dirty="0" smtClean="0">
                <a:latin typeface="Calibri" pitchFamily="34" charset="0"/>
                <a:cs typeface="Tahoma" pitchFamily="34" charset="0"/>
              </a:rPr>
              <a:t> IT-сектор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300" dirty="0" smtClean="0">
                <a:latin typeface="Calibri" pitchFamily="34" charset="0"/>
                <a:cs typeface="Tahoma" pitchFamily="34" charset="0"/>
              </a:rPr>
              <a:t> образовательные услуги</a:t>
            </a:r>
            <a:endParaRPr lang="ru-RU" sz="1300" dirty="0">
              <a:latin typeface="Calibri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§"/>
            </a:pPr>
            <a:r>
              <a:rPr lang="ru-RU" sz="1300" dirty="0">
                <a:latin typeface="Calibri" pitchFamily="34" charset="0"/>
                <a:cs typeface="Tahoma" pitchFamily="34" charset="0"/>
              </a:rPr>
              <a:t> </a:t>
            </a:r>
            <a:r>
              <a:rPr lang="ru-RU" sz="1300" dirty="0" smtClean="0">
                <a:latin typeface="Calibri" pitchFamily="34" charset="0"/>
                <a:cs typeface="Tahoma" pitchFamily="34" charset="0"/>
              </a:rPr>
              <a:t>здравоохранение</a:t>
            </a:r>
            <a:endParaRPr lang="ru-RU" sz="13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334963" y="806450"/>
            <a:ext cx="7007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ahoma" pitchFamily="34" charset="0"/>
              </a:rPr>
              <a:t>Показатели развития малого и среднего предпринимательства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34963" y="1268413"/>
          <a:ext cx="7583487" cy="1999742"/>
        </p:xfrm>
        <a:graphic>
          <a:graphicData uri="http://schemas.openxmlformats.org/drawingml/2006/table">
            <a:tbl>
              <a:tblPr/>
              <a:tblGrid>
                <a:gridCol w="3013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Показатели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2014 год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2015 год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2016 год 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(оценка)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Количество СМСП (включая ИП), тыс. 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128,6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133,3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142,2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149,6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Количество СМСП (включая ИП) в расчете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на 1 тыс. человек населения Челябинской области, 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35,9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38,1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40,6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42,7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Количество вновь созданных рабочих мест (включая вновь зарегистрированных ИП) в секторе малого и среднего предпринимательства при реализации подпрограммы (ежегодно), тыс. 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1,829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2,518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2,322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2,003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2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593" name="TextBox 9"/>
          <p:cNvSpPr txBox="1">
            <a:spLocks noChangeArrowheads="1"/>
          </p:cNvSpPr>
          <p:nvPr/>
        </p:nvSpPr>
        <p:spPr bwMode="auto">
          <a:xfrm>
            <a:off x="407988" y="5057775"/>
            <a:ext cx="53276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1300">
                <a:latin typeface="Calibri" pitchFamily="34" charset="0"/>
                <a:cs typeface="Tahoma" pitchFamily="34" charset="0"/>
              </a:rPr>
              <a:t> </a:t>
            </a:r>
            <a:r>
              <a:rPr lang="ru-RU" sz="1300">
                <a:latin typeface="Calibri" pitchFamily="34" charset="0"/>
                <a:cs typeface="Tahoma" pitchFamily="34" charset="0"/>
              </a:rPr>
              <a:t>снижение количества вновь созданных рабочих мест в секторе малого и среднего предпринимательства при реализации подпрограммы обусловлено переходом от безвозвратных (субсидии) к возвратным (поручительства, займы) механизмам поддержки. За счет ежегодной капитализации институтов развития СМСП данный показатель будет расти</a:t>
            </a:r>
          </a:p>
        </p:txBody>
      </p:sp>
      <p:sp>
        <p:nvSpPr>
          <p:cNvPr id="23594" name="TextBox 11"/>
          <p:cNvSpPr txBox="1">
            <a:spLocks noChangeArrowheads="1"/>
          </p:cNvSpPr>
          <p:nvPr/>
        </p:nvSpPr>
        <p:spPr bwMode="auto">
          <a:xfrm>
            <a:off x="6311900" y="4405313"/>
            <a:ext cx="54006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1300">
                <a:latin typeface="Calibri" pitchFamily="34" charset="0"/>
                <a:cs typeface="Tahoma" pitchFamily="34" charset="0"/>
              </a:rPr>
              <a:t> </a:t>
            </a:r>
            <a:r>
              <a:rPr lang="ru-RU" sz="1300">
                <a:latin typeface="Calibri" pitchFamily="34" charset="0"/>
                <a:cs typeface="Tahoma" pitchFamily="34" charset="0"/>
              </a:rPr>
              <a:t>основная часть получателей адресной поддержки – предприятия обрабатывающего сектора экономики</a:t>
            </a:r>
          </a:p>
        </p:txBody>
      </p:sp>
      <p:sp>
        <p:nvSpPr>
          <p:cNvPr id="23595" name="TextBox 12"/>
          <p:cNvSpPr txBox="1">
            <a:spLocks noChangeArrowheads="1"/>
          </p:cNvSpPr>
          <p:nvPr/>
        </p:nvSpPr>
        <p:spPr bwMode="auto">
          <a:xfrm>
            <a:off x="6311900" y="5057775"/>
            <a:ext cx="54006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1300">
                <a:latin typeface="Calibri" pitchFamily="34" charset="0"/>
                <a:cs typeface="Tahoma" pitchFamily="34" charset="0"/>
              </a:rPr>
              <a:t> </a:t>
            </a:r>
            <a:r>
              <a:rPr lang="ru-RU" sz="1300">
                <a:latin typeface="Calibri" pitchFamily="34" charset="0"/>
                <a:cs typeface="Tahoma" pitchFamily="34" charset="0"/>
              </a:rPr>
              <a:t>за счет создания в 2016 году Фонда развития промышленности, Центра кластерного развития, Центров инжиниринга и поддержки экспортеров основными получателями поддержки станут производители наукоемкой и высокотехнологичной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03200" y="80963"/>
            <a:ext cx="8915400" cy="663575"/>
          </a:xfrm>
        </p:spPr>
        <p:txBody>
          <a:bodyPr>
            <a:normAutofit/>
          </a:bodyPr>
          <a:lstStyle/>
          <a:p>
            <a:r>
              <a:rPr lang="ru-RU" sz="1300" smtClean="0">
                <a:latin typeface="Calibri" pitchFamily="34" charset="0"/>
              </a:rPr>
              <a:t>Рейтинг конкурентоспособности регионов России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142413" y="6411913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88E43A-9D9F-4E0A-A8E4-7553848ECC98}" type="slidenum">
              <a:rPr lang="ru-RU" sz="900">
                <a:solidFill>
                  <a:srgbClr val="DEF6F1"/>
                </a:solidFill>
                <a:latin typeface="+mj-lt"/>
                <a:ea typeface="Chevin Pro Light" charset="0"/>
                <a:cs typeface="Chevin Pro Light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900" dirty="0">
              <a:solidFill>
                <a:srgbClr val="DEF6F1"/>
              </a:solidFill>
              <a:latin typeface="+mj-lt"/>
              <a:ea typeface="Chevin Pro Light" charset="0"/>
              <a:cs typeface="Chevin Pro Light" charset="0"/>
            </a:endParaRPr>
          </a:p>
        </p:txBody>
      </p:sp>
      <p:pic>
        <p:nvPicPr>
          <p:cNvPr id="37892" name="Рисунок 5" descr="AV_RCI_2015_Страница_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450" y="765175"/>
            <a:ext cx="91440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34963" y="3068638"/>
            <a:ext cx="2411412" cy="288925"/>
          </a:xfrm>
          <a:prstGeom prst="rightArrow">
            <a:avLst/>
          </a:prstGeom>
          <a:solidFill>
            <a:srgbClr val="F75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263525" y="1955800"/>
            <a:ext cx="24479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 b="1">
                <a:latin typeface="Calibri" pitchFamily="34" charset="0"/>
                <a:cs typeface="Tahoma" pitchFamily="34" charset="0"/>
              </a:rPr>
              <a:t>В рейтинге конкурентоспособности регионов России </a:t>
            </a:r>
            <a:r>
              <a:rPr lang="en-US" sz="1300" b="1">
                <a:latin typeface="Calibri" pitchFamily="34" charset="0"/>
                <a:cs typeface="Tahoma" pitchFamily="34" charset="0"/>
              </a:rPr>
              <a:t/>
            </a:r>
            <a:br>
              <a:rPr lang="en-US" sz="1300" b="1">
                <a:latin typeface="Calibri" pitchFamily="34" charset="0"/>
                <a:cs typeface="Tahoma" pitchFamily="34" charset="0"/>
              </a:rPr>
            </a:br>
            <a:r>
              <a:rPr lang="ru-RU" sz="1300" b="1">
                <a:latin typeface="Calibri" pitchFamily="34" charset="0"/>
                <a:cs typeface="Tahoma" pitchFamily="34" charset="0"/>
              </a:rPr>
              <a:t>Челябинская область </a:t>
            </a:r>
          </a:p>
          <a:p>
            <a:pPr algn="ctr"/>
            <a:r>
              <a:rPr lang="ru-RU" sz="1300" b="1">
                <a:latin typeface="Calibri" pitchFamily="34" charset="0"/>
                <a:cs typeface="Tahoma" pitchFamily="34" charset="0"/>
              </a:rPr>
              <a:t>занимает 15 место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03200" y="80963"/>
            <a:ext cx="8915400" cy="663575"/>
          </a:xfrm>
        </p:spPr>
        <p:txBody>
          <a:bodyPr>
            <a:normAutofit/>
          </a:bodyPr>
          <a:lstStyle/>
          <a:p>
            <a:r>
              <a:rPr lang="ru-RU" sz="1300" smtClean="0">
                <a:latin typeface="Calibri" pitchFamily="34" charset="0"/>
              </a:rPr>
              <a:t>Рейтинг инновационных регионов России 2016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142413" y="6411913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66B0AF-E41E-4180-90CF-5FB70EDDB2B0}" type="slidenum">
              <a:rPr lang="ru-RU" sz="900">
                <a:solidFill>
                  <a:srgbClr val="DEF6F1"/>
                </a:solidFill>
                <a:latin typeface="+mj-lt"/>
                <a:ea typeface="Chevin Pro Light" charset="0"/>
                <a:cs typeface="Chevin Pro Light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900" dirty="0">
              <a:solidFill>
                <a:srgbClr val="DEF6F1"/>
              </a:solidFill>
              <a:latin typeface="+mj-lt"/>
              <a:ea typeface="Chevin Pro Light" charset="0"/>
              <a:cs typeface="Chevin Pro Light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381093" y="857232"/>
          <a:ext cx="9644128" cy="4643478"/>
        </p:xfrm>
        <a:graphic>
          <a:graphicData uri="http://schemas.openxmlformats.org/drawingml/2006/table">
            <a:tbl>
              <a:tblPr/>
              <a:tblGrid>
                <a:gridCol w="921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6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4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9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15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08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8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РАНГ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РЕГИОН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I=ΣI/29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% ОТ СРЕДНЕГО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ГРУППА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ИЗМЕНЕНИЕ ПОЗИЦИИ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 РЕЙТИНГЕ*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3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г. Москва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0, 73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190, 3%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Сильные новаторы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г. Санкт-Петербург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0, 70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181, 9%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Республика Татарстан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0, 68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177, 5%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Томская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0, 60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156, 7%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Новосибирская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0, 59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154, 6%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Калужская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0, 58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151, 0%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Республика Башкортостан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0, 57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149, 5%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8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Нижегородская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0, 57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149, 1%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-4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9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Московская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0, 57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148, 0%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-3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10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Самарская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0, 57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147, 8%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11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Красноярский край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0, 54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141, 6%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Тульская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0, 53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138, 0%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Средне-сильные инноваторы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Свердловская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0, 53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137, 6%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-4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Республика Мордовия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0, 52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136, 4%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15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Пермский край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0, 52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136, 1%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-3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16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Ульяновская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0, 51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133, 4%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-3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17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Воронежская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0, 50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129, 3%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18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Липецкая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0, 48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125, 7%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19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Ростовская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0, 48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125, 1%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7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9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20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Ярославская область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0, 47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123, 8%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-15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3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3312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21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3312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Челябинская область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3312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0, 47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3312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122, 6%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3312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-5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59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39084" name="Rectangle 1"/>
          <p:cNvSpPr>
            <a:spLocks noChangeArrowheads="1"/>
          </p:cNvSpPr>
          <p:nvPr/>
        </p:nvSpPr>
        <p:spPr bwMode="auto">
          <a:xfrm>
            <a:off x="3287713" y="6021388"/>
            <a:ext cx="8543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latin typeface="Calibri" pitchFamily="34" charset="0"/>
                <a:cs typeface="Tahoma" pitchFamily="34" charset="0"/>
              </a:rPr>
              <a:t>* Отражена разница позиций регионов в итоговой версии рейтинга 2016 года и в опубликованной версии рейтинга 2015 года</a:t>
            </a:r>
          </a:p>
        </p:txBody>
      </p:sp>
      <p:sp>
        <p:nvSpPr>
          <p:cNvPr id="39085" name="Rectangle 1"/>
          <p:cNvSpPr>
            <a:spLocks noChangeArrowheads="1"/>
          </p:cNvSpPr>
          <p:nvPr/>
        </p:nvSpPr>
        <p:spPr bwMode="auto">
          <a:xfrm>
            <a:off x="2527300" y="5565792"/>
            <a:ext cx="7129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 b="1" dirty="0">
                <a:latin typeface="Calibri" pitchFamily="34" charset="0"/>
                <a:cs typeface="Tahoma" pitchFamily="34" charset="0"/>
              </a:rPr>
              <a:t>В рейтинге инновационных регионов России Челябинская область занимает 21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lum bright="28000"/>
          </a:blip>
          <a:srcRect l="52345" t="32639" r="6863" b="15277"/>
          <a:stretch>
            <a:fillRect/>
          </a:stretch>
        </p:blipFill>
        <p:spPr bwMode="auto">
          <a:xfrm>
            <a:off x="4262438" y="785813"/>
            <a:ext cx="79057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Соединительная линия уступом 23"/>
          <p:cNvCxnSpPr/>
          <p:nvPr/>
        </p:nvCxnSpPr>
        <p:spPr>
          <a:xfrm rot="10800000" flipV="1">
            <a:off x="2809875" y="2857500"/>
            <a:ext cx="2366963" cy="12763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>
            <a:off x="4060032" y="3464719"/>
            <a:ext cx="1428750" cy="121443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>
            <a:off x="2738438" y="1714500"/>
            <a:ext cx="2357437" cy="78581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80963"/>
            <a:ext cx="8915400" cy="663575"/>
          </a:xfrm>
        </p:spPr>
        <p:txBody>
          <a:bodyPr/>
          <a:lstStyle/>
          <a:p>
            <a:r>
              <a:rPr lang="ru-RU" sz="1300" smtClean="0">
                <a:latin typeface="Calibri" pitchFamily="34" charset="0"/>
              </a:rPr>
              <a:t>Направления развития НТИ в Челябинской области</a:t>
            </a: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flipV="1">
            <a:off x="5595938" y="1643063"/>
            <a:ext cx="2143125" cy="100012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596188" y="1143000"/>
            <a:ext cx="4357687" cy="171450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Создание «Регионального центра координации НТИ»: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100" b="1" dirty="0"/>
              <a:t>  </a:t>
            </a:r>
            <a:r>
              <a:rPr lang="ru-RU" sz="1000" dirty="0"/>
              <a:t>Создание региональной рабочей группы по вопросам развития НТИ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 Формирование бизнес сообщества НТИ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 Предоставление консалтинговых услуг, индивидуальное сопровождение технологических проектов компаний НТИ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 Организация взаимодействия с федеральными рабочими группами НТИ, по вопросам развития проектов Челябинской области</a:t>
            </a:r>
            <a:endParaRPr lang="ru-RU" sz="1100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5738813" y="3214688"/>
            <a:ext cx="2143125" cy="7858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167188" y="1785938"/>
            <a:ext cx="2357437" cy="1857375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НТИ в Челябинской области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67625" y="3286125"/>
            <a:ext cx="4286250" cy="2143139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Создание условий для запуска воронки проектов</a:t>
            </a:r>
            <a:r>
              <a:rPr lang="ru-RU" sz="1100" dirty="0"/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Акселераторы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Создание центра компетенций НТИ на базе регионального опорного университета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</a:t>
            </a:r>
            <a:r>
              <a:rPr lang="ru-RU" sz="1000" dirty="0" err="1"/>
              <a:t>Бизнес-инкубирование</a:t>
            </a:r>
            <a:r>
              <a:rPr lang="ru-RU" sz="1000" dirty="0"/>
              <a:t> </a:t>
            </a:r>
            <a:r>
              <a:rPr lang="ru-RU" sz="1000" dirty="0" err="1"/>
              <a:t>стартапов</a:t>
            </a:r>
            <a:r>
              <a:rPr lang="ru-RU" sz="1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Образовательные курсы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Развитие поддерживающей инфраструктуры технопарков и кластеров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Развития Центров </a:t>
            </a:r>
            <a:r>
              <a:rPr lang="ru-RU" sz="1000"/>
              <a:t>коллективного </a:t>
            </a:r>
            <a:r>
              <a:rPr lang="ru-RU" sz="1000" smtClean="0"/>
              <a:t>пользования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 smtClean="0"/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 smtClean="0"/>
              <a:t> Создание регионального филиала Инновационного центра «</a:t>
            </a:r>
            <a:r>
              <a:rPr lang="ru-RU" sz="1000" dirty="0" err="1" smtClean="0"/>
              <a:t>Сколково</a:t>
            </a:r>
            <a:r>
              <a:rPr lang="ru-RU" sz="1000" dirty="0" smtClean="0"/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ru-RU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81375" y="4572000"/>
            <a:ext cx="4071938" cy="2143125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sz="1100" dirty="0"/>
              <a:t>  </a:t>
            </a:r>
            <a:r>
              <a:rPr lang="ru-RU" sz="1100" b="1" dirty="0"/>
              <a:t>Меры по стимулированию развития инновационный продукцию в регионе: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Финансовое и не финансовое стимулирования для создания и развития проектов Челябинской области, продукция которых ориентирована на рынки НТИ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Финансовая и нефинансовая поддержка стимулированию спроса на инновационную продукцию, , ревизия отраслевых программ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Разработка мер экспортной поддержки компаниям, продукция которых ориентирована на рынки НТИ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Развитие демонстрационных площадок инновационной продукции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9563" y="928688"/>
            <a:ext cx="2786062" cy="2071687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sz="1100" dirty="0"/>
              <a:t> </a:t>
            </a:r>
            <a:r>
              <a:rPr lang="ru-RU" sz="1100" b="1" dirty="0"/>
              <a:t>Информационная поддержка НТИ + просветительские компании: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Организация с ключевыми </a:t>
            </a:r>
            <a:r>
              <a:rPr lang="ru-RU" sz="1000" dirty="0" err="1"/>
              <a:t>стейкхолдерами</a:t>
            </a:r>
            <a:r>
              <a:rPr lang="ru-RU" sz="1000" dirty="0"/>
              <a:t> региональной матрицы НТИ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100" dirty="0"/>
              <a:t> </a:t>
            </a:r>
            <a:r>
              <a:rPr lang="ru-RU" sz="1000" dirty="0"/>
              <a:t>Включение тематических секций по направлениям НТИ в повестку федеральных и региональных мероприятий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Популяризации НТИ через федеральные и региональные средства массовой информации 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8125" y="3286125"/>
            <a:ext cx="2928938" cy="314325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Развитие человеческого потенциала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100" b="1" dirty="0"/>
              <a:t> </a:t>
            </a:r>
            <a:r>
              <a:rPr lang="ru-RU" sz="1000" dirty="0" err="1"/>
              <a:t>Кванториумы</a:t>
            </a:r>
            <a:r>
              <a:rPr lang="ru-RU" sz="1000" dirty="0"/>
              <a:t>, детские технопарки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Кружковое движение, олимпиады, конкурсы, проектировочные сессии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2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Центр </a:t>
            </a:r>
            <a:r>
              <a:rPr lang="ru-RU" sz="1000" dirty="0" err="1"/>
              <a:t>Future</a:t>
            </a:r>
            <a:r>
              <a:rPr lang="ru-RU" sz="1000" dirty="0"/>
              <a:t> </a:t>
            </a:r>
            <a:r>
              <a:rPr lang="ru-RU" sz="1000" dirty="0" err="1"/>
              <a:t>Skills</a:t>
            </a:r>
            <a:endParaRPr lang="ru-RU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Участие вузов в конкурсе «Университет НТИ»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Создание механизма вовлечения сотрудников и обучающихся в инновационную деятельность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 Проведение непрерывной подготовки в сфере инноваций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endParaRPr lang="ru-RU" sz="300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r>
              <a:rPr lang="ru-RU" sz="1000" dirty="0"/>
              <a:t>Внедрение в обучение модулей по развитию предпринимательских навыков, реализация программ по развитию студенческого предпринимательства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НТИ все стили">
  <a:themeElements>
    <a:clrScheme name="НТИ 2">
      <a:dk1>
        <a:srgbClr val="0C0C0C"/>
      </a:dk1>
      <a:lt1>
        <a:srgbClr val="FFFFFF"/>
      </a:lt1>
      <a:dk2>
        <a:srgbClr val="003462"/>
      </a:dk2>
      <a:lt2>
        <a:srgbClr val="FFFFFF"/>
      </a:lt2>
      <a:accent1>
        <a:srgbClr val="87A1B2"/>
      </a:accent1>
      <a:accent2>
        <a:srgbClr val="B3CFDE"/>
      </a:accent2>
      <a:accent3>
        <a:srgbClr val="C8B1AC"/>
      </a:accent3>
      <a:accent4>
        <a:srgbClr val="F7593B"/>
      </a:accent4>
      <a:accent5>
        <a:srgbClr val="FFC072"/>
      </a:accent5>
      <a:accent6>
        <a:srgbClr val="D9D9D9"/>
      </a:accent6>
      <a:hlink>
        <a:srgbClr val="8E708F"/>
      </a:hlink>
      <a:folHlink>
        <a:srgbClr val="68BB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6.12.08 ПРЗ - Проектная сессия Форсайт-навигации" id="{ACB20894-9FBC-1141-AED9-F88C734EF45C}" vid="{A29AAAB3-A1B0-384C-9206-54A6D6D6408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НТИ все стили</Template>
  <TotalTime>2340</TotalTime>
  <Words>2802</Words>
  <Application>Microsoft Office PowerPoint</Application>
  <PresentationFormat>Произвольный</PresentationFormat>
  <Paragraphs>644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Шаблон НТИ все стили</vt:lpstr>
      <vt:lpstr>Лист</vt:lpstr>
      <vt:lpstr>Поддержка высокотехнологичного бизнеса в Челябинской области</vt:lpstr>
      <vt:lpstr>Социально-экономические показатели региона</vt:lpstr>
      <vt:lpstr>Внешняя торговля</vt:lpstr>
      <vt:lpstr>Бюджет</vt:lpstr>
      <vt:lpstr>Бюджет</vt:lpstr>
      <vt:lpstr>Текущие показатели программ развития</vt:lpstr>
      <vt:lpstr>Рейтинг конкурентоспособности регионов России</vt:lpstr>
      <vt:lpstr>Рейтинг инновационных регионов России 2016</vt:lpstr>
      <vt:lpstr>Направления развития НТИ в Челябинской области</vt:lpstr>
      <vt:lpstr>Раздел D. Предложения по развитию человеческого капитала для НТИ на территории Челябинской области</vt:lpstr>
      <vt:lpstr>Раздел D. Предложения по развитию человеческого капитала для НТИ на территории Челябинской области</vt:lpstr>
      <vt:lpstr>Раздел D. Предложения по развитию человеческого капитала для НТИ на территории Челябинской области</vt:lpstr>
      <vt:lpstr>Раздел D. Предложения по развитию человеческого капитала для НТИ на территории Челябинской области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User</cp:lastModifiedBy>
  <cp:revision>156</cp:revision>
  <dcterms:created xsi:type="dcterms:W3CDTF">2014-11-30T19:46:10Z</dcterms:created>
  <dcterms:modified xsi:type="dcterms:W3CDTF">2017-03-23T05:11:37Z</dcterms:modified>
</cp:coreProperties>
</file>