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302" r:id="rId3"/>
    <p:sldId id="300" r:id="rId4"/>
    <p:sldId id="256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03" r:id="rId16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30">
          <p15:clr>
            <a:srgbClr val="A4A3A4"/>
          </p15:clr>
        </p15:guide>
        <p15:guide id="4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94660" autoAdjust="0"/>
  </p:normalViewPr>
  <p:slideViewPr>
    <p:cSldViewPr>
      <p:cViewPr varScale="1">
        <p:scale>
          <a:sx n="71" d="100"/>
          <a:sy n="71" d="100"/>
        </p:scale>
        <p:origin x="11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  <p:guide orient="horz" pos="213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FCB39-AB84-469F-9227-38B1F609BCE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BBF14-0056-424B-84FA-252C35527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58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3AF88-39AF-4106-B572-04EDD3E3F101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484DE-837F-47D5-B273-B802556EA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18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06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8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7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0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79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2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4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4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8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9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466" y="2197476"/>
            <a:ext cx="8631367" cy="20544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1700" b="1" cap="all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700" b="1" cap="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«итоги проектно-аналитической сессии</a:t>
            </a:r>
          </a:p>
          <a:p>
            <a:pPr algn="ctr">
              <a:lnSpc>
                <a:spcPct val="150000"/>
              </a:lnSpc>
            </a:pPr>
            <a:r>
              <a:rPr lang="ru-RU" sz="1700" b="1" cap="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«демонстрационный экзамен как платформа оценки и </a:t>
            </a:r>
          </a:p>
          <a:p>
            <a:pPr algn="ctr">
              <a:lnSpc>
                <a:spcPct val="150000"/>
              </a:lnSpc>
            </a:pPr>
            <a:r>
              <a:rPr lang="ru-RU" sz="1700" b="1" cap="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поиска компетентных кадров»</a:t>
            </a:r>
          </a:p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(11-12 сентября 2017 года)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1302" y="4221088"/>
            <a:ext cx="6265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ЛИТКЕ Виталий Владимирович,</a:t>
            </a:r>
          </a:p>
          <a:p>
            <a:pPr algn="r">
              <a:lnSpc>
                <a:spcPct val="150000"/>
              </a:lnSpc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иректор ГБПОУ «Челябинский радиотехнический техникум»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00" y="618441"/>
            <a:ext cx="1995959" cy="513490"/>
          </a:xfrm>
          <a:prstGeom prst="rect">
            <a:avLst/>
          </a:prstGeom>
        </p:spPr>
      </p:pic>
      <p:pic>
        <p:nvPicPr>
          <p:cNvPr id="1026" name="Picture 2" descr="http://worldskills.ru/assets/docs/fs/landsblue-300x14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084" y="1377297"/>
            <a:ext cx="1752129" cy="81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5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306981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ДЭ в ОПОП колледжа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34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В случае, когда одной специальности соответствует несколько компетенций WSR, предусмотреть возможность выбора для сдачи ДЭ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В случае, когда специальности не соответствуют стандартам WSR, предложить РКЦ суммировать данную информацию для последующего решения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 Формализация внесения элементов ДЭ в </a:t>
            </a:r>
            <a:r>
              <a:rPr lang="ru-RU" sz="16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КОСе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профессиональному модулю и формирование механизма взаимозачета модулей промежуточной аттестации и ДЭ. Четкое отражение в заданиях практических занятий, лабораторных работ и мест проведения практики, элементов ДЭ.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306981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ДЭ в ОПОП ВУЗа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Рассматривать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 в ВУЗе как промежуточную, а не итоговую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аттестацию;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Первый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 может проходить по базовой компетенции, которая относится к направлению подготовки студентов. Второй ДЭ также является обязательным, но компетенция может быть выбрана студентами. По итогам ДЭ студент проходит производственную практику и выходит на ВКР.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416190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Технология ДЭ («удешевление»)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 при масштабировании задания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 на инфраструктуру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некоторых технологий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Автоматизированная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выполнения заданий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Признание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региональных, отборочных, финалов национальных чемпионатов в качестве результатов ДЭ. 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306981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Skills-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ru-RU" sz="1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</a:t>
            </a:r>
            <a:r>
              <a:rPr lang="en-US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Passport</a:t>
            </a:r>
            <a:r>
              <a:rPr lang="ru-R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документ, подтверждающий уровень владения практическим навыком по компетенции по стандартам WSR. Глобально – это электронный аккаунт, отображающий всю историю профессиональной деятельности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ромышленным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компаниям – продвижение через чемпионаты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Производителям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оборудования – участие в системе глобальной оценки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Профессиональным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образовательным организациям – </a:t>
            </a:r>
            <a:r>
              <a:rPr lang="ru-RU" sz="16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рейтингование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учреждений по результатам студентов в ДЭ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Студентам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родителям – продвижение в социальных сетях, на чемпионатах, через </a:t>
            </a:r>
            <a:r>
              <a:rPr lang="ru-RU" sz="16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профориентационные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мероприятия в форме выставок и т.д.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5768054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Цифровая платформа признания и</a:t>
            </a:r>
          </a:p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азвития компетенций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(проектные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202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Представлены проектные предложения по развитию информационной системы </a:t>
            </a:r>
            <a:r>
              <a:rPr lang="ru-RU" sz="1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eSim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1)Формирование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справочника для работодателя с описанием того, что означают полученные студентом баллы на ДЭ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400"/>
              </a:spcAft>
            </a:pP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2)Формирование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аналитики сильных и слабых навыков студентов.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466" y="2197476"/>
            <a:ext cx="8631367" cy="20544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1700" b="1" cap="all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700" b="1" cap="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«итоги проектно-аналитической сессии</a:t>
            </a:r>
          </a:p>
          <a:p>
            <a:pPr algn="ctr">
              <a:lnSpc>
                <a:spcPct val="150000"/>
              </a:lnSpc>
            </a:pPr>
            <a:r>
              <a:rPr lang="ru-RU" sz="1700" b="1" cap="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«демонстрационный экзамен как платформа оценки и </a:t>
            </a:r>
          </a:p>
          <a:p>
            <a:pPr algn="ctr">
              <a:lnSpc>
                <a:spcPct val="150000"/>
              </a:lnSpc>
            </a:pPr>
            <a:r>
              <a:rPr lang="ru-RU" sz="1700" b="1" cap="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поиска компетентных кадров»</a:t>
            </a:r>
          </a:p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(11-12 сентября 2017 года)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1302" y="4221088"/>
            <a:ext cx="6265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ЛИТКЕ Виталий Владимирович,</a:t>
            </a:r>
          </a:p>
          <a:p>
            <a:pPr algn="r">
              <a:lnSpc>
                <a:spcPct val="150000"/>
              </a:lnSpc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иректор ГБПОУ «Челябинский радиотехнический техникум»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00" y="618441"/>
            <a:ext cx="1995959" cy="513490"/>
          </a:xfrm>
          <a:prstGeom prst="rect">
            <a:avLst/>
          </a:prstGeom>
        </p:spPr>
      </p:pic>
      <p:pic>
        <p:nvPicPr>
          <p:cNvPr id="1026" name="Picture 2" descr="http://worldskills.ru/assets/docs/fs/landsblue-300x14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084" y="1377297"/>
            <a:ext cx="1752129" cy="81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2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219867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СЕССИИ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262386"/>
            <a:ext cx="75538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40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marL="342900" indent="-342900" algn="just">
              <a:spcAft>
                <a:spcPts val="400"/>
              </a:spcAft>
              <a:buAutoNum type="arabicPeriod"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Проработать варианты значительного снижения затрат на проведение процедуры ДЭ;</a:t>
            </a:r>
          </a:p>
          <a:p>
            <a:pPr marL="342900" indent="-342900" algn="just">
              <a:spcAft>
                <a:spcPts val="400"/>
              </a:spcAft>
              <a:buAutoNum type="arabicPeriod"/>
            </a:pPr>
            <a:endParaRPr lang="ru-RU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400"/>
              </a:spcAft>
              <a:buAutoNum type="arabicPeriod"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массовость сдачи ДЭ;</a:t>
            </a:r>
          </a:p>
          <a:p>
            <a:pPr marL="342900" indent="-342900" algn="just">
              <a:spcAft>
                <a:spcPts val="400"/>
              </a:spcAft>
              <a:buAutoNum type="arabicPeriod"/>
            </a:pPr>
            <a:endParaRPr lang="ru-RU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400"/>
              </a:spcAft>
              <a:buAutoNum type="arabicPeriod"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Повысить скорость проведения ДЭ;</a:t>
            </a:r>
          </a:p>
          <a:p>
            <a:pPr marL="342900" indent="-342900" algn="just">
              <a:spcAft>
                <a:spcPts val="400"/>
              </a:spcAft>
              <a:buAutoNum type="arabicPeriod"/>
            </a:pPr>
            <a:endParaRPr lang="ru-RU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400"/>
              </a:spcAft>
              <a:buAutoNum type="arabicPeriod"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достаточность ДЭ для заказчиков (для выпускников, работодателей, государства и «экономики будущего»).</a:t>
            </a:r>
          </a:p>
          <a:p>
            <a:pPr marL="342900" indent="-342900" algn="just">
              <a:spcAft>
                <a:spcPts val="400"/>
              </a:spcAft>
              <a:buAutoNum type="arabicPeriod"/>
            </a:pP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8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236391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РАБОЧИЕ ГРУППЫ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61080" y="1628800"/>
            <a:ext cx="2223304" cy="974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Нормативно-правовое и методическое обеспечение ДЭ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2624" y="1623041"/>
            <a:ext cx="2223304" cy="974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Организационное обеспечение ДЭ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1623041"/>
            <a:ext cx="2223304" cy="974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ДЭ в независимой оценке квалификаций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1080" y="2886082"/>
            <a:ext cx="2223304" cy="974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ДЭ в ОПОП колледжа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 группы)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22624" y="2886081"/>
            <a:ext cx="2223304" cy="974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ДЭ в ОПОП ВУЗа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100200" y="2886081"/>
            <a:ext cx="2223304" cy="974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Технология ДЭ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(«удешевление»)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1080" y="4143365"/>
            <a:ext cx="2223304" cy="974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Паспорт компетенций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Skills-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паспорт)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22624" y="4149498"/>
            <a:ext cx="4884848" cy="9743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Цифровая платформа признания и развития компетенций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6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5220532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ФГОС, соответствующие компетенциям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WSR</a:t>
            </a:r>
          </a:p>
          <a:p>
            <a:pPr algn="just">
              <a:spcAft>
                <a:spcPts val="400"/>
              </a:spcAft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выбор одного или нескольких модулей в момент экзамена;</a:t>
            </a:r>
          </a:p>
          <a:p>
            <a:pPr algn="just">
              <a:spcAft>
                <a:spcPts val="400"/>
              </a:spcAft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30-процентные вариативные задания;</a:t>
            </a:r>
          </a:p>
          <a:p>
            <a:pPr algn="just">
              <a:spcAft>
                <a:spcPts val="400"/>
              </a:spcAft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максимальное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ограничение ДЭ восемью частями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400"/>
              </a:spcAft>
            </a:pP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ФГОС, которые не имеют ни одной соответствующей компетенции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WSR</a:t>
            </a:r>
          </a:p>
          <a:p>
            <a:pPr algn="just">
              <a:spcAft>
                <a:spcPts val="400"/>
              </a:spcAft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ФГОС, имеющие разную степень пересечения с компетенциями WSR:</a:t>
            </a:r>
          </a:p>
          <a:p>
            <a:pPr algn="just">
              <a:spcAft>
                <a:spcPts val="400"/>
              </a:spcAft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возможность сдачи ДЭ по нескольким компетенциям в рамках одной</a:t>
            </a:r>
          </a:p>
          <a:p>
            <a:pPr algn="just">
              <a:spcAft>
                <a:spcPts val="400"/>
              </a:spcAft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специальности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5220532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231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spcAft>
                <a:spcPts val="400"/>
              </a:spcAft>
              <a:buFontTx/>
              <a:buChar char="-"/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сдачи ДЭ на этапах промежуточной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аттестации;</a:t>
            </a:r>
          </a:p>
          <a:p>
            <a:pPr algn="just">
              <a:spcAft>
                <a:spcPts val="400"/>
              </a:spcAft>
            </a:pP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400"/>
              </a:spcAft>
              <a:buFontTx/>
              <a:buChar char="-"/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сдачи ДЭ на этапах людьми с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ОВЗ;</a:t>
            </a:r>
          </a:p>
          <a:p>
            <a:pPr algn="just">
              <a:spcAft>
                <a:spcPts val="400"/>
              </a:spcAft>
            </a:pP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400"/>
              </a:spcAft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создать рабочие группы для координации ФГОС и ДЭ по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каждому образовательному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стандарту с привлечением работодателей, экспертов WSR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экспертов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ФУМО.</a:t>
            </a: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4476931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Организационное обеспечение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 </a:t>
            </a: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380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 в различные региональные проекты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Планирование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 по обмену опытом между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РКЦ;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Доработка системы </a:t>
            </a:r>
            <a:r>
              <a:rPr lang="ru-RU" sz="16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eSim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ДЭ;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Внесение в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метод. рекомендации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 по открытости площадок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ДЭ;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Проверка квалификации экспертов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Возможность участия работодателей с чемпионатным опытом в оценке ДЭ без дополнительного обучения.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5168979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ДЭ в независимой оценке квалификаций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345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таблицы сравнения ФГОС, </a:t>
            </a:r>
            <a:r>
              <a:rPr lang="ru-RU" sz="16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профстандартов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 стандартами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WSR;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Синхронизация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терминологии и требований к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оборудованию;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механизма взаимозачета идентичных модулей в ДЭ и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НОК;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экспертов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НОК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процедуре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ДЭ;</a:t>
            </a:r>
          </a:p>
          <a:p>
            <a:pPr marL="342900" indent="-342900">
              <a:spcAft>
                <a:spcPts val="400"/>
              </a:spcAft>
              <a:buAutoNum type="arabicParenR"/>
            </a:pPr>
            <a:endParaRPr lang="ru-RU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00"/>
              </a:spcAft>
              <a:buAutoNum type="arabicParenR"/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многопрофильного центра оценки квалификаций на базе Союза «Молодые профессионалы (</a:t>
            </a:r>
            <a:r>
              <a:rPr lang="ru-RU" sz="16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Ворлдскиллс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Россия)».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306981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ДЭ в ОПОП колледжа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321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Работа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преподавательским составом:</a:t>
            </a:r>
          </a:p>
          <a:p>
            <a:pPr>
              <a:spcAft>
                <a:spcPts val="400"/>
              </a:spcAft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преподавательского состава;</a:t>
            </a:r>
          </a:p>
          <a:p>
            <a:pPr>
              <a:spcAft>
                <a:spcPts val="400"/>
              </a:spcAft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Изменение в положении оплаты труда и эффективные контракты колледжей.</a:t>
            </a:r>
          </a:p>
          <a:p>
            <a:pPr>
              <a:spcAft>
                <a:spcPts val="400"/>
              </a:spcAft>
            </a:pPr>
            <a:endParaRPr lang="ru-RU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Актуализация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программ;</a:t>
            </a:r>
          </a:p>
          <a:p>
            <a:pPr>
              <a:spcAft>
                <a:spcPts val="400"/>
              </a:spcAft>
            </a:pPr>
            <a:endParaRPr lang="ru-RU" sz="1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Привлечение работодателей:</a:t>
            </a:r>
          </a:p>
          <a:p>
            <a:pPr>
              <a:spcAft>
                <a:spcPts val="400"/>
              </a:spcAft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заложить в ДЭ модуль задания от работодателя;</a:t>
            </a:r>
          </a:p>
          <a:p>
            <a:pPr>
              <a:spcAft>
                <a:spcPts val="400"/>
              </a:spcAft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качестве конкурса </a:t>
            </a:r>
            <a:r>
              <a:rPr lang="ru-RU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профмастерства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работодателей использовать элементы ДЭ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778000"/>
            <a:ext cx="9150300" cy="1080000"/>
            <a:chOff x="-6300" y="-5060"/>
            <a:chExt cx="9158400" cy="108506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pic>
          <p:nvPicPr>
            <p:cNvPr id="5" name="Picture 2" descr="D:\Pictures\Коллекция картинок (Microsoft)\Разное\j0316557.jpg"/>
            <p:cNvPicPr>
              <a:picLocks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300" y="-506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Pictures\Фотки\j0316779.jpg"/>
            <p:cNvPicPr>
              <a:picLocks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1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D:\Pictures\Фотки\j0386306.jpg"/>
            <p:cNvPicPr>
              <a:picLocks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57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D:\Pictures\Фотки\j0405004.jpg"/>
            <p:cNvPicPr>
              <a:picLocks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D:\Pictures\Фотки\j0387698.jpg"/>
            <p:cNvPicPr>
              <a:picLocks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9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D:\Pictures\Фотки\j0316492.jpg"/>
            <p:cNvPicPr>
              <a:picLocks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500" y="0"/>
              <a:ext cx="1526400" cy="108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ловина рамки 10"/>
          <p:cNvSpPr/>
          <p:nvPr/>
        </p:nvSpPr>
        <p:spPr>
          <a:xfrm>
            <a:off x="260464" y="260648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0800000">
            <a:off x="7883719" y="4653136"/>
            <a:ext cx="1008112" cy="1008112"/>
          </a:xfrm>
          <a:prstGeom prst="halfFrame">
            <a:avLst>
              <a:gd name="adj1" fmla="val 18660"/>
              <a:gd name="adj2" fmla="val 186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 contourW="12700"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620688"/>
            <a:ext cx="7920880" cy="4680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2525" y="762926"/>
            <a:ext cx="306981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ДЭ в ОПОП колледжа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проектные предложения)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525" y="1529337"/>
            <a:ext cx="755389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Соотнесение требований WSR, ФГОС, </a:t>
            </a:r>
            <a:r>
              <a:rPr lang="ru-RU" sz="16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профтандарта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требований отрасли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Изменение содержания рабочих программ, междисциплинарных курсов, учебно-производственной практики, общепрофессиональных дисциплин, УМК и преддипломной практики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Указание отдельного времени в программах практик на подготовку к ДЭ, увеличение числа лабораторно-практических занятий, увеличение времени на вариативную часть в программах практик на отработку навыков по стандартам WSR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400"/>
              </a:spcAft>
            </a:pPr>
            <a:endParaRPr lang="ru-RU" sz="16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Встраивание ДЭ в программах подготовки специалистов среднего звена в качестве промежуточной аттестации по модулю;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33" y="807828"/>
            <a:ext cx="1067142" cy="2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6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1039</TotalTime>
  <Words>907</Words>
  <Application>Microsoft Office PowerPoint</Application>
  <PresentationFormat>Экран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DR</cp:lastModifiedBy>
  <cp:revision>216</cp:revision>
  <cp:lastPrinted>2016-12-20T09:06:21Z</cp:lastPrinted>
  <dcterms:created xsi:type="dcterms:W3CDTF">2016-04-13T10:22:56Z</dcterms:created>
  <dcterms:modified xsi:type="dcterms:W3CDTF">2017-09-25T07:56:24Z</dcterms:modified>
</cp:coreProperties>
</file>