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35" r:id="rId2"/>
    <p:sldId id="510" r:id="rId3"/>
    <p:sldId id="532" r:id="rId4"/>
    <p:sldId id="528" r:id="rId5"/>
    <p:sldId id="533" r:id="rId6"/>
    <p:sldId id="534" r:id="rId7"/>
    <p:sldId id="527" r:id="rId8"/>
    <p:sldId id="537" r:id="rId9"/>
    <p:sldId id="531" r:id="rId10"/>
    <p:sldId id="544" r:id="rId11"/>
    <p:sldId id="543" r:id="rId12"/>
    <p:sldId id="539" r:id="rId13"/>
    <p:sldId id="538" r:id="rId14"/>
    <p:sldId id="540" r:id="rId15"/>
    <p:sldId id="541" r:id="rId16"/>
    <p:sldId id="542" r:id="rId17"/>
  </p:sldIdLst>
  <p:sldSz cx="12192000" cy="6858000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393185"/>
    <a:srgbClr val="A9C5F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6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66" y="-102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CCD595-F0D3-43C8-A40B-BA3FD581FF14}" type="datetimeFigureOut">
              <a:rPr lang="ru-RU"/>
              <a:pPr>
                <a:defRPr/>
              </a:pPr>
              <a:t>16.08.2017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EBDE89-CD21-4B67-97AC-F8304EB8BA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541C90-4218-401B-BB97-8964E2449E46}" type="datetimeFigureOut">
              <a:rPr lang="ru-RU"/>
              <a:pPr>
                <a:defRPr/>
              </a:pPr>
              <a:t>16.08.2017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F12ED0-07AB-455E-AFF5-8F3147ADE9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11A607-B239-484F-9B4F-BCE920BEA652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B9AFE7-00ED-419B-BD48-1EA117152963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DCFB95-FDBE-48B2-9021-B9AFFCB22E16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C67AC0-3D56-4390-A002-C0EAD894419E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77F444-7FAF-4235-B7AA-7E38A745F2ED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C0BDF8-4222-4165-BE4A-FEFDA9AC9275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B60163-5B5D-4D45-81E8-8EDBB537DBA2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095E5D-C563-498A-9294-8EA24C252EA4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EC81F6-B9C8-4A2C-A03F-EA67475177CC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57D796-CA91-4F45-A1F6-646DF4976A43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E1F768-2E80-4FF9-9FCD-4847BA317955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0E7644-4FF9-40FB-AE3F-6BCDA646F7F5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503759-09EA-4CA7-A3F1-28DCA804F363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D8C27E-3E0F-4B5A-81FE-6E27D572172E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7298F5-0F0F-43EB-8CF2-AB7CE7635F42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4AAFCD-DEE8-4051-AAF0-B2AD802CC493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BFE80-12F9-4F4E-A98B-EFA3A098AE91}" type="datetimeFigureOut">
              <a:rPr lang="ru-RU"/>
              <a:pPr>
                <a:defRPr/>
              </a:pPr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D73F-A6DB-4157-BDDB-17FC7BA315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6A84-455F-49C8-8707-BB601CC8AE0A}" type="datetimeFigureOut">
              <a:rPr lang="ru-RU"/>
              <a:pPr>
                <a:defRPr/>
              </a:pPr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24EBF-9A5E-41BF-A949-C09D116D64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BF9D-67F9-4368-8617-DCFFDDE52EA3}" type="datetimeFigureOut">
              <a:rPr lang="ru-RU"/>
              <a:pPr>
                <a:defRPr/>
              </a:pPr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2C4C-7AAE-4503-9D79-C33999B552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CE5D-4F3D-4A3D-A660-59426469651F}" type="datetimeFigureOut">
              <a:rPr lang="ru-RU"/>
              <a:pPr>
                <a:defRPr/>
              </a:pPr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C21C8-A672-41E6-A35B-8C6B42E62B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CA49-27D1-4B8A-ACF8-36F6FF43F5FB}" type="datetimeFigureOut">
              <a:rPr lang="ru-RU"/>
              <a:pPr>
                <a:defRPr/>
              </a:pPr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8E6CD-5647-439F-8736-903D3E58E7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4451-2A9F-42F7-9AB8-09E0662B1E31}" type="datetimeFigureOut">
              <a:rPr lang="ru-RU"/>
              <a:pPr>
                <a:defRPr/>
              </a:pPr>
              <a:t>16.08.2017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4B59C-EF57-40DD-BFD3-9BA3240963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2B45-51E0-46ED-A1E4-F5E67945AC69}" type="datetimeFigureOut">
              <a:rPr lang="ru-RU"/>
              <a:pPr>
                <a:defRPr/>
              </a:pPr>
              <a:t>16.08.2017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DFDE6-06D9-4A51-A584-CA1771262A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C75DB-3E89-4C50-AF2B-9023883B5946}" type="datetimeFigureOut">
              <a:rPr lang="ru-RU"/>
              <a:pPr>
                <a:defRPr/>
              </a:pPr>
              <a:t>16.08.2017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4B84E-6EA8-478E-9A14-30DCFF6ACE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F6B1C-8ABB-4317-99E3-0A5802819FB4}" type="datetimeFigureOut">
              <a:rPr lang="ru-RU"/>
              <a:pPr>
                <a:defRPr/>
              </a:pPr>
              <a:t>16.08.2017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3C34-2BB2-480A-906E-5F62736B3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E4180-2DD9-4DC8-A833-C6ABAA8CAE63}" type="datetimeFigureOut">
              <a:rPr lang="ru-RU"/>
              <a:pPr>
                <a:defRPr/>
              </a:pPr>
              <a:t>16.08.2017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74898-E6AE-4E1C-8E78-61E8BB0821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90F55-ABEF-4559-B88D-A8EAED983CD8}" type="datetimeFigureOut">
              <a:rPr lang="ru-RU"/>
              <a:pPr>
                <a:defRPr/>
              </a:pPr>
              <a:t>16.08.2017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116D-9F97-46C3-84DB-2D51870F06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B7E051-9095-4CF0-AAC5-8621A8C487CE}" type="datetimeFigureOut">
              <a:rPr lang="ru-RU"/>
              <a:pPr>
                <a:defRPr/>
              </a:pPr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EB30E6-E4BE-46BF-9177-9BE5D308CB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7" descr="стр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69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655763" y="214313"/>
            <a:ext cx="10536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393185"/>
                </a:solidFill>
                <a:latin typeface="Arial" charset="0"/>
                <a:cs typeface="Arial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 algn="ctr"/>
            <a:r>
              <a:rPr lang="ru-RU" altLang="ru-RU" b="1">
                <a:solidFill>
                  <a:srgbClr val="393185"/>
                </a:solidFill>
                <a:latin typeface="Arial" charset="0"/>
                <a:cs typeface="Arial" charset="0"/>
              </a:rPr>
              <a:t>«Магнитогорский государственный технический университет им. Г.И. Носова»</a:t>
            </a:r>
          </a:p>
        </p:txBody>
      </p:sp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1935163" y="2224088"/>
            <a:ext cx="10160000" cy="3011487"/>
          </a:xfrm>
        </p:spPr>
        <p:txBody>
          <a:bodyPr anchor="t"/>
          <a:lstStyle/>
          <a:p>
            <a:pPr algn="ctr" eaLnBrk="1" hangingPunct="1">
              <a:lnSpc>
                <a:spcPct val="100000"/>
              </a:lnSpc>
            </a:pPr>
            <a:r>
              <a:rPr lang="ru-RU" b="1" smtClean="0">
                <a:solidFill>
                  <a:srgbClr val="393185"/>
                </a:solidFill>
                <a:latin typeface="Arial" charset="0"/>
                <a:cs typeface="Arial" charset="0"/>
              </a:rPr>
              <a:t>Современное профессиональное образование как основа создания пространства инноваций </a:t>
            </a:r>
            <a:br>
              <a:rPr lang="ru-RU" b="1" smtClean="0">
                <a:solidFill>
                  <a:srgbClr val="393185"/>
                </a:solidFill>
                <a:latin typeface="Arial" charset="0"/>
                <a:cs typeface="Arial" charset="0"/>
              </a:rPr>
            </a:br>
            <a:r>
              <a:rPr lang="ru-RU" b="1" smtClean="0">
                <a:solidFill>
                  <a:srgbClr val="393185"/>
                </a:solidFill>
                <a:latin typeface="Arial" charset="0"/>
                <a:cs typeface="Arial" charset="0"/>
              </a:rPr>
              <a:t>в регионе</a:t>
            </a:r>
            <a:r>
              <a:rPr lang="ru-RU" b="1" smtClean="0"/>
              <a:t/>
            </a:r>
            <a:br>
              <a:rPr lang="ru-RU" b="1" smtClean="0"/>
            </a:br>
            <a:endParaRPr lang="ru-RU" b="1" smtClean="0">
              <a:solidFill>
                <a:srgbClr val="393185"/>
              </a:solidFill>
              <a:latin typeface="Arial" charset="0"/>
              <a:cs typeface="Arial" charset="0"/>
            </a:endParaRPr>
          </a:p>
        </p:txBody>
      </p:sp>
      <p:pic>
        <p:nvPicPr>
          <p:cNvPr id="2053" name="Рисунок 8" descr="Титул 1.jpg"/>
          <p:cNvPicPr>
            <a:picLocks noChangeAspect="1"/>
          </p:cNvPicPr>
          <p:nvPr/>
        </p:nvPicPr>
        <p:blipFill>
          <a:blip r:embed="rId4" cstate="print"/>
          <a:srcRect l="13690" t="78815"/>
          <a:stretch>
            <a:fillRect/>
          </a:stretch>
        </p:blipFill>
        <p:spPr bwMode="auto">
          <a:xfrm>
            <a:off x="1666875" y="5405438"/>
            <a:ext cx="10504488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7" descr="стр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12169775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1773238" y="-142875"/>
            <a:ext cx="1015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393185"/>
                </a:solidFill>
                <a:latin typeface="Arial" charset="0"/>
                <a:cs typeface="Arial" charset="0"/>
              </a:rPr>
              <a:t>Стратегические проекты опорного университета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5654675" y="2716213"/>
            <a:ext cx="23717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ru-RU" altLang="ru-RU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Трансграничный </a:t>
            </a:r>
          </a:p>
          <a:p>
            <a:pPr>
              <a:lnSpc>
                <a:spcPct val="114000"/>
              </a:lnSpc>
            </a:pPr>
            <a:r>
              <a:rPr lang="ru-RU" altLang="ru-RU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опорный университет</a:t>
            </a:r>
          </a:p>
          <a:p>
            <a:pPr>
              <a:lnSpc>
                <a:spcPct val="114000"/>
              </a:lnSpc>
            </a:pPr>
            <a:r>
              <a:rPr lang="ru-RU" altLang="ru-RU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Южного Урала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32200" y="2116138"/>
            <a:ext cx="8169275" cy="857250"/>
          </a:xfrm>
          <a:prstGeom prst="roundRect">
            <a:avLst/>
          </a:prstGeom>
          <a:ln>
            <a:solidFill>
              <a:srgbClr val="393185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6" name="TextBox 7"/>
          <p:cNvSpPr txBox="1">
            <a:spLocks noChangeArrowheads="1"/>
          </p:cNvSpPr>
          <p:nvPr/>
        </p:nvSpPr>
        <p:spPr bwMode="auto">
          <a:xfrm>
            <a:off x="3717925" y="2270125"/>
            <a:ext cx="3040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latin typeface="+mn-lt"/>
                <a:cs typeface="Tahoma" pitchFamily="34" charset="0"/>
              </a:rPr>
              <a:t>Проектная школа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14738" y="3170238"/>
            <a:ext cx="8178800" cy="1042987"/>
          </a:xfrm>
          <a:prstGeom prst="roundRect">
            <a:avLst/>
          </a:prstGeom>
          <a:ln>
            <a:solidFill>
              <a:srgbClr val="393185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3700463" y="3243263"/>
            <a:ext cx="78882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Открытое информационное пространство научных коммуникаций в области </a:t>
            </a:r>
            <a:r>
              <a:rPr lang="en-US" sz="2400" b="1"/>
              <a:t>iSmArt</a:t>
            </a:r>
            <a:r>
              <a:rPr lang="ru-RU" sz="2400" b="1"/>
              <a:t>-металлургии</a:t>
            </a:r>
            <a:endParaRPr lang="ru-RU" altLang="ru-RU" sz="2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86175" y="5783263"/>
            <a:ext cx="8072438" cy="796925"/>
          </a:xfrm>
          <a:prstGeom prst="roundRect">
            <a:avLst/>
          </a:prstGeom>
          <a:ln>
            <a:solidFill>
              <a:srgbClr val="393185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90" name="TextBox 12"/>
          <p:cNvSpPr txBox="1">
            <a:spLocks noChangeArrowheads="1"/>
          </p:cNvSpPr>
          <p:nvPr/>
        </p:nvSpPr>
        <p:spPr bwMode="auto">
          <a:xfrm>
            <a:off x="3790950" y="5954713"/>
            <a:ext cx="69992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latin typeface="+mn-lt"/>
                <a:cs typeface="Tahoma" pitchFamily="34" charset="0"/>
              </a:rPr>
              <a:t>Время компетенций и профессионализма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17913" y="746125"/>
            <a:ext cx="8208962" cy="954088"/>
          </a:xfrm>
          <a:prstGeom prst="roundRect">
            <a:avLst/>
          </a:prstGeom>
          <a:ln>
            <a:solidFill>
              <a:srgbClr val="393185"/>
            </a:solidFill>
          </a:ln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19500" y="4492625"/>
            <a:ext cx="8156575" cy="908050"/>
          </a:xfrm>
          <a:prstGeom prst="roundRect">
            <a:avLst/>
          </a:prstGeom>
          <a:ln>
            <a:solidFill>
              <a:srgbClr val="393185"/>
            </a:solidFill>
          </a:ln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603" name="TextBox 8"/>
          <p:cNvSpPr txBox="1">
            <a:spLocks noChangeArrowheads="1"/>
          </p:cNvSpPr>
          <p:nvPr/>
        </p:nvSpPr>
        <p:spPr bwMode="auto">
          <a:xfrm>
            <a:off x="3748088" y="4681538"/>
            <a:ext cx="3295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latin typeface="+mn-lt"/>
                <a:cs typeface="Tahoma" pitchFamily="34" charset="0"/>
              </a:rPr>
              <a:t>Комфортная среда</a:t>
            </a:r>
          </a:p>
        </p:txBody>
      </p:sp>
      <p:sp>
        <p:nvSpPr>
          <p:cNvPr id="11278" name="TextBox 6"/>
          <p:cNvSpPr txBox="1">
            <a:spLocks noChangeArrowheads="1"/>
          </p:cNvSpPr>
          <p:nvPr/>
        </p:nvSpPr>
        <p:spPr bwMode="auto">
          <a:xfrm>
            <a:off x="3727450" y="806450"/>
            <a:ext cx="7808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Научно-образовательный центр новых материалов и </a:t>
            </a:r>
            <a:r>
              <a:rPr lang="en-US" sz="2400" b="1"/>
              <a:t>iSmArt</a:t>
            </a:r>
            <a:r>
              <a:rPr lang="ru-RU" sz="2400" b="1"/>
              <a:t>-металлургии</a:t>
            </a:r>
            <a:endParaRPr lang="ru-RU" altLang="ru-RU" sz="24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9" name="Содержимое 6" descr="Аудитория 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45955" y="1837346"/>
            <a:ext cx="1851939" cy="1179321"/>
          </a:xfrm>
          <a:effectLst>
            <a:softEdge rad="112500"/>
          </a:effectLst>
        </p:spPr>
      </p:pic>
      <p:pic>
        <p:nvPicPr>
          <p:cNvPr id="41" name="Picture 2" descr="C:\Documents and Settings\s.rybakova\Рабочий стол\фото\дворец  спорта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8812" y="4289989"/>
            <a:ext cx="1822476" cy="130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81" name="Рисунок 7" descr="C:\Users\ПК\Desktop\Насос\Оборудование\atm_fl_g976.jpg"/>
          <p:cNvPicPr>
            <a:picLocks noChangeAspect="1" noChangeArrowheads="1"/>
          </p:cNvPicPr>
          <p:nvPr/>
        </p:nvPicPr>
        <p:blipFill>
          <a:blip r:embed="rId6" cstate="print"/>
          <a:srcRect t="8022"/>
          <a:stretch>
            <a:fillRect/>
          </a:stretch>
        </p:blipFill>
        <p:spPr bwMode="auto">
          <a:xfrm>
            <a:off x="1768475" y="560388"/>
            <a:ext cx="1665288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Рисунок 3"/>
          <p:cNvPicPr>
            <a:picLocks noChangeAspect="1"/>
          </p:cNvPicPr>
          <p:nvPr/>
        </p:nvPicPr>
        <p:blipFill>
          <a:blip r:embed="rId7" cstate="print"/>
          <a:srcRect b="8171"/>
          <a:stretch>
            <a:fillRect/>
          </a:stretch>
        </p:blipFill>
        <p:spPr bwMode="auto">
          <a:xfrm>
            <a:off x="1785938" y="3170238"/>
            <a:ext cx="1649412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Рисунок 45" descr="Kazan-EXPO-WorldSkills-Arena-17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78000" y="5554663"/>
            <a:ext cx="1774825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7" descr="стр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69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1952625" y="5054600"/>
          <a:ext cx="7353300" cy="1557703"/>
        </p:xfrm>
        <a:graphic>
          <a:graphicData uri="http://schemas.openxmlformats.org/drawingml/2006/table">
            <a:tbl>
              <a:tblPr/>
              <a:tblGrid>
                <a:gridCol w="6362699"/>
                <a:gridCol w="990601"/>
              </a:tblGrid>
              <a:tr h="424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продукции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Объём 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 / год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996">
                <a:tc>
                  <a:txBody>
                    <a:bodyPr/>
                    <a:lstStyle/>
                    <a:p>
                      <a:pPr indent="46355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Комплектующие для проточной части грунтовых, песковых, шламовых насосов </a:t>
                      </a:r>
                      <a:endParaRPr lang="ru-RU" sz="11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46355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</a:t>
                      </a: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другое чугунное </a:t>
                      </a: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литье (импортозамещение:</a:t>
                      </a:r>
                      <a:r>
                        <a:rPr lang="ru-RU" sz="11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indent="46355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i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зарубежные аналоги </a:t>
                      </a:r>
                      <a:r>
                        <a:rPr lang="en-US" sz="1100" i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100" i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насосы фирмы </a:t>
                      </a:r>
                      <a:r>
                        <a:rPr lang="en-US" sz="1100" i="1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Warman</a:t>
                      </a:r>
                      <a:r>
                        <a:rPr lang="en-US" sz="1100" i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100" i="1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Habermann</a:t>
                      </a:r>
                      <a:r>
                        <a:rPr lang="en-US" sz="1100" i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i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(Германия) </a:t>
                      </a:r>
                      <a:endParaRPr lang="en-US" sz="1100" i="1" baseline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6">
                <a:tc>
                  <a:txBody>
                    <a:bodyPr/>
                    <a:lstStyle/>
                    <a:p>
                      <a:pPr indent="46355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Сменные детали для дробильно-размольного оборудования и другое стальное литьё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11">
                <a:tc>
                  <a:txBody>
                    <a:bodyPr/>
                    <a:lstStyle/>
                    <a:p>
                      <a:pPr indent="46355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Центробежнолитые</a:t>
                      </a: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бронзовые втулки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1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Итого: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2000,0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11" name="TextBox 36"/>
          <p:cNvSpPr txBox="1">
            <a:spLocks noChangeArrowheads="1"/>
          </p:cNvSpPr>
          <p:nvPr/>
        </p:nvSpPr>
        <p:spPr bwMode="auto">
          <a:xfrm>
            <a:off x="9874250" y="3438525"/>
            <a:ext cx="2317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 b="1">
                <a:solidFill>
                  <a:srgbClr val="393185"/>
                </a:solidFill>
                <a:latin typeface="Arial" charset="0"/>
                <a:cs typeface="Arial" charset="0"/>
              </a:rPr>
              <a:t>Крупнейшие предприятия региона для трудоустройства выпускников: </a:t>
            </a:r>
          </a:p>
        </p:txBody>
      </p:sp>
      <p:sp>
        <p:nvSpPr>
          <p:cNvPr id="12312" name="TextBox 3"/>
          <p:cNvSpPr txBox="1">
            <a:spLocks noChangeArrowheads="1"/>
          </p:cNvSpPr>
          <p:nvPr/>
        </p:nvSpPr>
        <p:spPr bwMode="auto">
          <a:xfrm>
            <a:off x="9780588" y="1044575"/>
            <a:ext cx="241141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indent="-71438">
              <a:spcAft>
                <a:spcPts val="300"/>
              </a:spcAft>
              <a:buFont typeface="Wingdings" pitchFamily="2" charset="2"/>
              <a:buChar char="§"/>
            </a:pPr>
            <a:r>
              <a:rPr lang="ru-RU" altLang="ru-RU" sz="1100">
                <a:latin typeface="Arial" charset="0"/>
                <a:cs typeface="Arial" charset="0"/>
              </a:rPr>
              <a:t>Горнодобывающая промышленность</a:t>
            </a:r>
          </a:p>
          <a:p>
            <a:pPr indent="-71438">
              <a:spcAft>
                <a:spcPts val="300"/>
              </a:spcAft>
              <a:buFont typeface="Wingdings" pitchFamily="2" charset="2"/>
              <a:buChar char="§"/>
            </a:pPr>
            <a:r>
              <a:rPr lang="ru-RU" altLang="ru-RU" sz="1100">
                <a:latin typeface="Arial" charset="0"/>
                <a:cs typeface="Arial" charset="0"/>
              </a:rPr>
              <a:t>Нефтегазовая</a:t>
            </a:r>
          </a:p>
          <a:p>
            <a:pPr indent="-71438">
              <a:spcAft>
                <a:spcPts val="300"/>
              </a:spcAft>
              <a:buFont typeface="Wingdings" pitchFamily="2" charset="2"/>
              <a:buChar char="§"/>
            </a:pPr>
            <a:r>
              <a:rPr lang="ru-RU" altLang="ru-RU" sz="1100">
                <a:latin typeface="Arial" charset="0"/>
                <a:cs typeface="Arial" charset="0"/>
              </a:rPr>
              <a:t>Целлюлозно-бумажная</a:t>
            </a:r>
          </a:p>
          <a:p>
            <a:pPr indent="-71438">
              <a:spcAft>
                <a:spcPts val="300"/>
              </a:spcAft>
              <a:buFont typeface="Wingdings" pitchFamily="2" charset="2"/>
              <a:buChar char="§"/>
            </a:pPr>
            <a:r>
              <a:rPr lang="ru-RU" altLang="ru-RU" sz="1100">
                <a:latin typeface="Arial" charset="0"/>
                <a:cs typeface="Arial" charset="0"/>
              </a:rPr>
              <a:t>Металлургия</a:t>
            </a:r>
          </a:p>
          <a:p>
            <a:pPr indent="-71438">
              <a:spcAft>
                <a:spcPts val="300"/>
              </a:spcAft>
              <a:buFont typeface="Wingdings" pitchFamily="2" charset="2"/>
              <a:buChar char="§"/>
            </a:pPr>
            <a:r>
              <a:rPr lang="ru-RU" altLang="ru-RU" sz="1100">
                <a:latin typeface="Arial" charset="0"/>
                <a:cs typeface="Arial" charset="0"/>
              </a:rPr>
              <a:t>Строительство и электроэнергетика;</a:t>
            </a:r>
          </a:p>
          <a:p>
            <a:pPr indent="-71438">
              <a:spcAft>
                <a:spcPts val="300"/>
              </a:spcAft>
              <a:buFont typeface="Wingdings" pitchFamily="2" charset="2"/>
              <a:buChar char="§"/>
            </a:pPr>
            <a:r>
              <a:rPr lang="ru-RU" altLang="ru-RU" sz="1100">
                <a:latin typeface="Arial" charset="0"/>
                <a:cs typeface="Arial" charset="0"/>
              </a:rPr>
              <a:t>Обогатительное производство</a:t>
            </a:r>
          </a:p>
          <a:p>
            <a:pPr indent="-71438">
              <a:spcAft>
                <a:spcPts val="300"/>
              </a:spcAft>
              <a:buFont typeface="Wingdings" pitchFamily="2" charset="2"/>
              <a:buChar char="§"/>
            </a:pPr>
            <a:r>
              <a:rPr lang="ru-RU" altLang="ru-RU" sz="1100">
                <a:latin typeface="Arial" charset="0"/>
                <a:cs typeface="Arial" charset="0"/>
              </a:rPr>
              <a:t>Машино- и станкостроение</a:t>
            </a:r>
          </a:p>
        </p:txBody>
      </p:sp>
      <p:sp>
        <p:nvSpPr>
          <p:cNvPr id="12313" name="TextBox 39"/>
          <p:cNvSpPr txBox="1">
            <a:spLocks noChangeArrowheads="1"/>
          </p:cNvSpPr>
          <p:nvPr/>
        </p:nvSpPr>
        <p:spPr bwMode="auto">
          <a:xfrm>
            <a:off x="9798050" y="635000"/>
            <a:ext cx="2270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>
                <a:solidFill>
                  <a:srgbClr val="393185"/>
                </a:solidFill>
                <a:latin typeface="Arial" charset="0"/>
                <a:cs typeface="Arial" charset="0"/>
              </a:rPr>
              <a:t>Потребители </a:t>
            </a:r>
          </a:p>
          <a:p>
            <a:r>
              <a:rPr lang="ru-RU" altLang="ru-RU" sz="1200" b="1">
                <a:solidFill>
                  <a:srgbClr val="393185"/>
                </a:solidFill>
                <a:latin typeface="Arial" charset="0"/>
                <a:cs typeface="Arial" charset="0"/>
              </a:rPr>
              <a:t>литых изделий:</a:t>
            </a:r>
          </a:p>
        </p:txBody>
      </p:sp>
      <p:sp>
        <p:nvSpPr>
          <p:cNvPr id="12314" name="TextBox 40"/>
          <p:cNvSpPr txBox="1">
            <a:spLocks noChangeArrowheads="1"/>
          </p:cNvSpPr>
          <p:nvPr/>
        </p:nvSpPr>
        <p:spPr bwMode="auto">
          <a:xfrm>
            <a:off x="1952625" y="4792663"/>
            <a:ext cx="7362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>
                <a:solidFill>
                  <a:srgbClr val="393185"/>
                </a:solidFill>
                <a:latin typeface="Arial" charset="0"/>
                <a:cs typeface="Arial" charset="0"/>
              </a:rPr>
              <a:t>Объем производства литейной продукции:</a:t>
            </a:r>
          </a:p>
        </p:txBody>
      </p:sp>
      <p:sp>
        <p:nvSpPr>
          <p:cNvPr id="12315" name="TextBox 10"/>
          <p:cNvSpPr txBox="1">
            <a:spLocks noChangeArrowheads="1"/>
          </p:cNvSpPr>
          <p:nvPr/>
        </p:nvSpPr>
        <p:spPr bwMode="auto">
          <a:xfrm>
            <a:off x="9829800" y="4029075"/>
            <a:ext cx="2143125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ctr" hangingPunct="1">
              <a:buFont typeface="Wingdings" pitchFamily="2" charset="2"/>
              <a:buChar char="§"/>
            </a:pPr>
            <a:r>
              <a:rPr lang="ru-RU" altLang="ru-RU" sz="1100">
                <a:latin typeface="Arial" charset="0"/>
                <a:cs typeface="Arial" charset="0"/>
              </a:rPr>
              <a:t>ПАО «Механоремонтный комплекс» ОАО «ММК» </a:t>
            </a:r>
          </a:p>
          <a:p>
            <a:pPr eaLnBrk="1" fontAlgn="ctr" hangingPunct="1">
              <a:spcAft>
                <a:spcPts val="600"/>
              </a:spcAft>
            </a:pPr>
            <a:r>
              <a:rPr lang="ru-RU" altLang="ru-RU" sz="1100">
                <a:latin typeface="Arial" charset="0"/>
                <a:cs typeface="Arial" charset="0"/>
              </a:rPr>
              <a:t>(г. Магнитогорск)</a:t>
            </a:r>
          </a:p>
          <a:p>
            <a:pPr eaLnBrk="1" fontAlgn="ctr" hangingPunct="1">
              <a:buFont typeface="Wingdings" pitchFamily="2" charset="2"/>
              <a:buChar char="§"/>
            </a:pPr>
            <a:r>
              <a:rPr lang="ru-RU" altLang="ru-RU" sz="1100">
                <a:latin typeface="Arial" charset="0"/>
                <a:cs typeface="Arial" charset="0"/>
              </a:rPr>
              <a:t>АО СКБ «Турбина»</a:t>
            </a:r>
          </a:p>
          <a:p>
            <a:pPr eaLnBrk="1" fontAlgn="ctr" hangingPunct="1">
              <a:spcAft>
                <a:spcPts val="600"/>
              </a:spcAft>
            </a:pPr>
            <a:r>
              <a:rPr lang="ru-RU" altLang="ru-RU" sz="1100">
                <a:latin typeface="Arial" charset="0"/>
                <a:cs typeface="Arial" charset="0"/>
              </a:rPr>
              <a:t>(г. Челябинск)</a:t>
            </a:r>
          </a:p>
          <a:p>
            <a:pPr eaLnBrk="1" fontAlgn="ctr" hangingPunct="1">
              <a:buFont typeface="Wingdings" pitchFamily="2" charset="2"/>
              <a:buChar char="§"/>
            </a:pPr>
            <a:r>
              <a:rPr lang="ru-RU" altLang="ru-RU" sz="1100">
                <a:latin typeface="Arial" charset="0"/>
                <a:cs typeface="Arial" charset="0"/>
              </a:rPr>
              <a:t>ООО «Челябинский тракторный завод»</a:t>
            </a:r>
          </a:p>
          <a:p>
            <a:pPr eaLnBrk="1" fontAlgn="ctr" hangingPunct="1">
              <a:spcAft>
                <a:spcPts val="600"/>
              </a:spcAft>
            </a:pPr>
            <a:r>
              <a:rPr lang="ru-RU" altLang="ru-RU" sz="1100">
                <a:latin typeface="Arial" charset="0"/>
                <a:cs typeface="Arial" charset="0"/>
              </a:rPr>
              <a:t>(литейный завод)</a:t>
            </a:r>
          </a:p>
          <a:p>
            <a:pPr eaLnBrk="1" fontAlgn="ctr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ru-RU" sz="1100">
                <a:latin typeface="Arial" charset="0"/>
                <a:cs typeface="Arial" charset="0"/>
              </a:rPr>
              <a:t>ООО «Кусинский литейно-машиностроительный завод»</a:t>
            </a:r>
          </a:p>
          <a:p>
            <a:pPr eaLnBrk="1" fontAlgn="t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ru-RU" sz="1100">
                <a:latin typeface="Arial" charset="0"/>
                <a:cs typeface="Arial" charset="0"/>
              </a:rPr>
              <a:t>ООО «Копейский ремонтно-механический завод»</a:t>
            </a:r>
          </a:p>
          <a:p>
            <a:pPr>
              <a:spcAft>
                <a:spcPts val="600"/>
              </a:spcAft>
            </a:pPr>
            <a:endParaRPr lang="ru-RU" altLang="ru-RU" sz="1000">
              <a:latin typeface="Arial" charset="0"/>
              <a:cs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43225" y="550863"/>
            <a:ext cx="6305550" cy="935037"/>
          </a:xfrm>
          <a:prstGeom prst="roundRect">
            <a:avLst/>
          </a:prstGeom>
          <a:solidFill>
            <a:srgbClr val="3931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высокотехнологичного производства литых изделий </a:t>
            </a:r>
          </a:p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 сплавов со специальными свойствами </a:t>
            </a:r>
          </a:p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(износостойких, жаропрочных и жаростойких, </a:t>
            </a:r>
            <a:r>
              <a:rPr lang="ru-RU" sz="1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коррозионностойких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др.),</a:t>
            </a: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ориентированного на </a:t>
            </a:r>
            <a:r>
              <a:rPr lang="ru-RU" sz="1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импортозамещение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81350" y="3619500"/>
            <a:ext cx="6019800" cy="981075"/>
          </a:xfrm>
          <a:prstGeom prst="roundRect">
            <a:avLst/>
          </a:prstGeom>
          <a:solidFill>
            <a:srgbClr val="3931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Подготовка высококвалифицированных специалистов </a:t>
            </a:r>
          </a:p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развития </a:t>
            </a:r>
            <a:r>
              <a:rPr lang="ru-RU" sz="1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машино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и станкостроительного кластера Челябинской области, </a:t>
            </a:r>
          </a:p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также формирование у выпускников практических навыков работы </a:t>
            </a:r>
          </a:p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современном технологическом оборудовании </a:t>
            </a:r>
          </a:p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применения в условиях производства аддитивных технологий.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0800000">
            <a:off x="5875338" y="1384300"/>
            <a:ext cx="346075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838325" y="1714500"/>
            <a:ext cx="1695450" cy="1619250"/>
          </a:xfrm>
          <a:prstGeom prst="roundRect">
            <a:avLst/>
          </a:prstGeom>
          <a:solidFill>
            <a:srgbClr val="3931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Внедрение </a:t>
            </a:r>
          </a:p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адаптация </a:t>
            </a:r>
          </a:p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результатов НИР (интеллектуальной собственности) </a:t>
            </a:r>
          </a:p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условиям  производства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 rot="5400000">
            <a:off x="3427412" y="2381251"/>
            <a:ext cx="34607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 rot="16200000">
            <a:off x="3021806" y="2193132"/>
            <a:ext cx="1971675" cy="6619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Научно-экспериментальная база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5400000">
            <a:off x="4284662" y="2381251"/>
            <a:ext cx="34607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429625" y="1795463"/>
            <a:ext cx="1323975" cy="1457325"/>
          </a:xfrm>
          <a:prstGeom prst="roundRect">
            <a:avLst/>
          </a:prstGeom>
          <a:solidFill>
            <a:srgbClr val="3931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Разработка </a:t>
            </a:r>
          </a:p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новых </a:t>
            </a:r>
          </a:p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составов</a:t>
            </a:r>
          </a:p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сплавов </a:t>
            </a:r>
          </a:p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заданными свойствами</a:t>
            </a:r>
          </a:p>
        </p:txBody>
      </p:sp>
      <p:sp>
        <p:nvSpPr>
          <p:cNvPr id="33" name="Стрелка вниз 32"/>
          <p:cNvSpPr/>
          <p:nvPr/>
        </p:nvSpPr>
        <p:spPr>
          <a:xfrm rot="16200000">
            <a:off x="8218487" y="2381251"/>
            <a:ext cx="34607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 rot="16200000">
            <a:off x="7058025" y="2243138"/>
            <a:ext cx="1876425" cy="5619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новых  сплавов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7485062" y="2381251"/>
            <a:ext cx="34607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5875338" y="3362325"/>
            <a:ext cx="34607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76800" y="3057525"/>
            <a:ext cx="2343150" cy="3429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Подготовка  кадров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57750" y="1638300"/>
            <a:ext cx="2381250" cy="3524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Производство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0800000">
            <a:off x="5875338" y="1914525"/>
            <a:ext cx="34607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5875338" y="2838450"/>
            <a:ext cx="34607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05325" y="2147888"/>
            <a:ext cx="3086100" cy="752475"/>
          </a:xfrm>
          <a:prstGeom prst="roundRect">
            <a:avLst/>
          </a:prstGeom>
          <a:solidFill>
            <a:srgbClr val="3931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НОЦ новых материалов и </a:t>
            </a:r>
            <a:r>
              <a:rPr lang="en-US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iSmArt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металлургии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Заголовок 16"/>
          <p:cNvSpPr txBox="1">
            <a:spLocks/>
          </p:cNvSpPr>
          <p:nvPr/>
        </p:nvSpPr>
        <p:spPr bwMode="auto">
          <a:xfrm>
            <a:off x="2203450" y="0"/>
            <a:ext cx="9672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393185"/>
                </a:solidFill>
                <a:latin typeface="Arial" pitchFamily="34" charset="0"/>
                <a:cs typeface="Arial" pitchFamily="34" charset="0"/>
              </a:rPr>
              <a:t>Научно-образовательный центр новых материалов и </a:t>
            </a:r>
            <a:r>
              <a:rPr lang="en-US" sz="2000" b="1" dirty="0" err="1">
                <a:solidFill>
                  <a:srgbClr val="393185"/>
                </a:solidFill>
                <a:latin typeface="Arial" pitchFamily="34" charset="0"/>
                <a:cs typeface="Arial" pitchFamily="34" charset="0"/>
              </a:rPr>
              <a:t>iSmArt</a:t>
            </a:r>
            <a:r>
              <a:rPr lang="ru-RU" sz="2000" b="1" dirty="0">
                <a:solidFill>
                  <a:srgbClr val="393185"/>
                </a:solidFill>
                <a:latin typeface="Arial" pitchFamily="34" charset="0"/>
                <a:cs typeface="Arial" pitchFamily="34" charset="0"/>
              </a:rPr>
              <a:t>-металлургии</a:t>
            </a:r>
            <a:endParaRPr lang="ru-RU" altLang="ru-RU" sz="2000" b="1" dirty="0">
              <a:solidFill>
                <a:srgbClr val="39318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" descr="стр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69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312988" y="142875"/>
            <a:ext cx="907891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393185"/>
                </a:solidFill>
                <a:latin typeface="Arial" charset="0"/>
                <a:cs typeface="Arial" charset="0"/>
              </a:rPr>
              <a:t>Приоритетные направления развития инновационной деятельности университета. </a:t>
            </a:r>
          </a:p>
          <a:p>
            <a:pPr algn="ctr"/>
            <a:r>
              <a:rPr lang="ru-RU" altLang="ru-RU" sz="2800" b="1">
                <a:solidFill>
                  <a:srgbClr val="FF0000"/>
                </a:solidFill>
                <a:latin typeface="Arial" charset="0"/>
                <a:cs typeface="Arial" charset="0"/>
              </a:rPr>
              <a:t>Конвергентные технологии.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1739900" y="1449388"/>
            <a:ext cx="803275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Arial" charset="0"/>
                <a:cs typeface="Arial" charset="0"/>
              </a:rPr>
              <a:t>Появления инновационных идей на стыке различных дисциплин. В нашем случае стык дисциплин БИОлогия и техНИКА. Бионика - прикладная наука о применении в технических устройствах и системах принципов организации, свойств, функций и структур живой природы и их промышленные аналоги. То есть те самые природоподобные технологии. Для конструирования, создания 3д моделей деталей с природоподобными структурами необходимо математическое моделирование, реализующее методы топологической оптимизации. Это позволяет значительно уменьшать вес деталей при сохранении несущих способностей.</a:t>
            </a:r>
          </a:p>
        </p:txBody>
      </p:sp>
      <p:pic>
        <p:nvPicPr>
          <p:cNvPr id="13317" name="Рисунок 4" descr="Похожее изображение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7725" y="3678238"/>
            <a:ext cx="215265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 rot="16200000">
            <a:off x="4537869" y="4712494"/>
            <a:ext cx="346075" cy="5603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9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6200" y="3929063"/>
            <a:ext cx="687228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6" descr="https://www.ilt.fraunhofer.de/content/dam/ilt/de/images/Publikationen%20und%20Presse/themenbroschueren/tb_slm-fuer-medizinische-implantate/TB_SLM_fuer_medizinische_Implantate_2014-Bild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05975" y="1031875"/>
            <a:ext cx="21828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7" descr="стр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69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2312988" y="142875"/>
            <a:ext cx="907891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393185"/>
                </a:solidFill>
                <a:latin typeface="Arial" charset="0"/>
                <a:cs typeface="Arial" charset="0"/>
              </a:rPr>
              <a:t>Приоритетные направления развития инновационной деятельности университета. </a:t>
            </a:r>
          </a:p>
          <a:p>
            <a:pPr algn="ctr"/>
            <a:r>
              <a:rPr lang="ru-RU" altLang="ru-RU" sz="2800" b="1">
                <a:solidFill>
                  <a:srgbClr val="FF0000"/>
                </a:solidFill>
                <a:latin typeface="Arial" charset="0"/>
                <a:cs typeface="Arial" charset="0"/>
              </a:rPr>
              <a:t>Аддитивные технологии.</a:t>
            </a:r>
          </a:p>
        </p:txBody>
      </p:sp>
      <p:sp>
        <p:nvSpPr>
          <p:cNvPr id="14340" name="Прямоугольник 26"/>
          <p:cNvSpPr>
            <a:spLocks noChangeArrowheads="1"/>
          </p:cNvSpPr>
          <p:nvPr/>
        </p:nvSpPr>
        <p:spPr bwMode="auto">
          <a:xfrm>
            <a:off x="1912938" y="1595438"/>
            <a:ext cx="100631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  <a:cs typeface="Arial" charset="0"/>
              </a:rPr>
              <a:t>3</a:t>
            </a:r>
            <a:r>
              <a:rPr lang="en-US" b="1">
                <a:latin typeface="Arial" charset="0"/>
                <a:cs typeface="Arial" charset="0"/>
              </a:rPr>
              <a:t>D</a:t>
            </a:r>
            <a:r>
              <a:rPr lang="ru-RU" b="1">
                <a:latin typeface="Arial" charset="0"/>
                <a:cs typeface="Arial" charset="0"/>
              </a:rPr>
              <a:t> печать методами Выборочной Лазерной Плавки (selective laser melting), как способ реализации в металле таких природоподобных, сложных для изготовления другими способами, структур.</a:t>
            </a:r>
          </a:p>
        </p:txBody>
      </p:sp>
      <p:pic>
        <p:nvPicPr>
          <p:cNvPr id="14341" name="Рисунок 2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7688" y="2555875"/>
            <a:ext cx="352425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1700" y="4870450"/>
            <a:ext cx="18764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7225" y="2633663"/>
            <a:ext cx="2203450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9600" y="4692650"/>
            <a:ext cx="22431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49763" y="4046538"/>
            <a:ext cx="25019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64663" y="2633663"/>
            <a:ext cx="2643187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7" descr="стр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69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2259013" y="153988"/>
            <a:ext cx="9407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393185"/>
                </a:solidFill>
                <a:latin typeface="Arial" charset="0"/>
                <a:cs typeface="Arial" charset="0"/>
              </a:rPr>
              <a:t>Приоритетные направления развития инновационной деятельности университета. </a:t>
            </a:r>
          </a:p>
          <a:p>
            <a:pPr algn="ctr"/>
            <a:r>
              <a:rPr lang="ru-RU" altLang="ru-RU" sz="2400" b="1">
                <a:solidFill>
                  <a:srgbClr val="FF0000"/>
                </a:solidFill>
                <a:latin typeface="Arial" charset="0"/>
                <a:cs typeface="Arial" charset="0"/>
              </a:rPr>
              <a:t>Альтернативные источники энергии (Проект «Энергонива»).</a:t>
            </a:r>
          </a:p>
        </p:txBody>
      </p:sp>
      <p:pic>
        <p:nvPicPr>
          <p:cNvPr id="15364" name="Picture 5" descr="реактор пре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6888" y="2384425"/>
            <a:ext cx="62293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Содержимое 3" descr="3_Схема нивы3.JPG"/>
          <p:cNvPicPr>
            <a:picLocks noGrp="1" noChangeAspect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682038" y="2101850"/>
            <a:ext cx="2720975" cy="3062288"/>
          </a:xfrm>
        </p:spPr>
      </p:pic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2116138" y="1531938"/>
            <a:ext cx="9467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Arial" charset="0"/>
              </a:rPr>
              <a:t>Разработка установки Иванова-Вачаева с уникальным плазмоидом, генерирующей энергию и твердые полезные компоненты</a:t>
            </a:r>
            <a:r>
              <a:rPr lang="en-US">
                <a:latin typeface="Arial" charset="0"/>
              </a:rPr>
              <a:t> </a:t>
            </a:r>
            <a:endParaRPr lang="ru-RU"/>
          </a:p>
        </p:txBody>
      </p:sp>
      <p:pic>
        <p:nvPicPr>
          <p:cNvPr id="15367" name="Picture 2" descr="Результаты поиска изображений для запроса &quot;плазма картинки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2200" y="5199063"/>
            <a:ext cx="2722563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7" descr="стр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12169775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025" y="1703388"/>
            <a:ext cx="4913313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905000" y="5819775"/>
            <a:ext cx="4878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В сотрудничестве с НПО «Андроидная техника»</a:t>
            </a:r>
          </a:p>
          <a:p>
            <a:pPr algn="ctr"/>
            <a:r>
              <a:rPr lang="ru-RU"/>
              <a:t>(г. Магнитогорск)</a:t>
            </a:r>
          </a:p>
        </p:txBody>
      </p:sp>
      <p:pic>
        <p:nvPicPr>
          <p:cNvPr id="16389" name="Рисунок 6" descr="Снимок экрана 2016-12-28 в 18.10.2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3850" y="1708150"/>
            <a:ext cx="5399088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7508875" y="5835650"/>
            <a:ext cx="3992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В сотрудничестве с ООО «ПРОМОБОТ»</a:t>
            </a:r>
          </a:p>
          <a:p>
            <a:pPr algn="ctr"/>
            <a:r>
              <a:rPr lang="ru-RU"/>
              <a:t>(г. Пермь)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2290763" y="242888"/>
            <a:ext cx="9409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393185"/>
                </a:solidFill>
                <a:latin typeface="Arial" charset="0"/>
                <a:cs typeface="Arial" charset="0"/>
              </a:rPr>
              <a:t>Приоритетные направления развития инновационной деятельности университета. </a:t>
            </a:r>
          </a:p>
          <a:p>
            <a:pPr algn="ctr"/>
            <a:r>
              <a:rPr lang="ru-RU" altLang="ru-RU" sz="2400" b="1">
                <a:solidFill>
                  <a:srgbClr val="FF0000"/>
                </a:solidFill>
                <a:latin typeface="Arial" charset="0"/>
                <a:cs typeface="Arial" charset="0"/>
              </a:rPr>
              <a:t>Робототехника.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7" descr="стр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5654675" y="2716213"/>
            <a:ext cx="23717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ru-RU" altLang="ru-RU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Трансграничный </a:t>
            </a:r>
          </a:p>
          <a:p>
            <a:pPr>
              <a:lnSpc>
                <a:spcPct val="114000"/>
              </a:lnSpc>
            </a:pPr>
            <a:r>
              <a:rPr lang="ru-RU" altLang="ru-RU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опорный университет</a:t>
            </a:r>
          </a:p>
          <a:p>
            <a:pPr>
              <a:lnSpc>
                <a:spcPct val="114000"/>
              </a:lnSpc>
            </a:pPr>
            <a:r>
              <a:rPr lang="ru-RU" altLang="ru-RU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Южного Урала</a:t>
            </a:r>
          </a:p>
        </p:txBody>
      </p:sp>
      <p:sp>
        <p:nvSpPr>
          <p:cNvPr id="17412" name="Прямоугольник 9"/>
          <p:cNvSpPr>
            <a:spLocks noChangeArrowheads="1"/>
          </p:cNvSpPr>
          <p:nvPr/>
        </p:nvSpPr>
        <p:spPr bwMode="auto">
          <a:xfrm>
            <a:off x="1709738" y="4681538"/>
            <a:ext cx="103155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Команда Многопрофильного колледжа МГТУ им. Г.И. Носова «DREAMS STYLE Garage»</a:t>
            </a:r>
          </a:p>
          <a:p>
            <a:pPr algn="ctr"/>
            <a:r>
              <a:rPr lang="ru-RU">
                <a:latin typeface="Arial" charset="0"/>
                <a:cs typeface="Arial" charset="0"/>
              </a:rPr>
              <a:t>заняла 3 место на всероссийском этапе IV Международных научно-технических соревнований Formula Tyumen 2017 по конструированию скоростных гоночных автомобилей среди студентов.</a:t>
            </a:r>
          </a:p>
          <a:p>
            <a:pPr algn="ctr"/>
            <a:r>
              <a:rPr lang="ru-RU">
                <a:latin typeface="Arial" charset="0"/>
                <a:cs typeface="Arial" charset="0"/>
              </a:rPr>
              <a:t> Главная задача команды на ближайшие годы: сконструировать и спроектировать в течение года болид, соответствующий регламенту соревнований FSAE, для участия в международных соревнованиях в странах Европы и Азии.</a:t>
            </a:r>
          </a:p>
        </p:txBody>
      </p:sp>
      <p:pic>
        <p:nvPicPr>
          <p:cNvPr id="17413" name="Рисунок 10" descr="bolid (5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7225" y="1198563"/>
            <a:ext cx="4440238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12" descr="bolid (6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9300" y="1173163"/>
            <a:ext cx="4529138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2247900" y="0"/>
            <a:ext cx="9407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393185"/>
                </a:solidFill>
                <a:latin typeface="Arial" charset="0"/>
                <a:cs typeface="Arial" charset="0"/>
              </a:rPr>
              <a:t>Приоритетные направления развития инновационной деятельности университета. </a:t>
            </a:r>
          </a:p>
          <a:p>
            <a:pPr algn="ctr"/>
            <a:r>
              <a:rPr lang="ru-RU" altLang="ru-RU" sz="2400" b="1">
                <a:solidFill>
                  <a:srgbClr val="FF0000"/>
                </a:solidFill>
                <a:latin typeface="Arial" charset="0"/>
                <a:cs typeface="Arial" charset="0"/>
              </a:rPr>
              <a:t>Проект «Время компетенций и профессионализма»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стр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69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1900238" y="104775"/>
            <a:ext cx="9820275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393185"/>
                </a:solidFill>
                <a:latin typeface="Arial" charset="0"/>
                <a:cs typeface="Arial" charset="0"/>
              </a:rPr>
              <a:t>Останутся ли в 2025 г. на улицах городов</a:t>
            </a:r>
          </a:p>
          <a:p>
            <a:pPr algn="ctr"/>
            <a:r>
              <a:rPr lang="ru-RU" altLang="ru-RU" sz="3600" b="1">
                <a:solidFill>
                  <a:srgbClr val="393185"/>
                </a:solidFill>
                <a:latin typeface="Arial" charset="0"/>
                <a:cs typeface="Arial" charset="0"/>
              </a:rPr>
              <a:t> не электрические автомобили?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 l="105" t="44685" r="56770"/>
          <a:stretch>
            <a:fillRect/>
          </a:stretch>
        </p:blipFill>
        <p:spPr bwMode="auto">
          <a:xfrm>
            <a:off x="1811338" y="1787525"/>
            <a:ext cx="4999037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 cstate="print"/>
          <a:srcRect l="55580" t="44685" r="1295"/>
          <a:stretch>
            <a:fillRect/>
          </a:stretch>
        </p:blipFill>
        <p:spPr bwMode="auto">
          <a:xfrm>
            <a:off x="7070725" y="1787525"/>
            <a:ext cx="4999038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7" descr="стр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69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1809750" y="31750"/>
            <a:ext cx="98837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393185"/>
                </a:solidFill>
                <a:latin typeface="Arial" charset="0"/>
                <a:cs typeface="Arial" charset="0"/>
              </a:rPr>
              <a:t>Третья промышленная революция. 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 cstate="print"/>
          <a:srcRect l="-751" t="26608"/>
          <a:stretch>
            <a:fillRect/>
          </a:stretch>
        </p:blipFill>
        <p:spPr bwMode="auto">
          <a:xfrm>
            <a:off x="1811338" y="661988"/>
            <a:ext cx="10380662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1"/>
          <p:cNvSpPr>
            <a:spLocks noChangeArrowheads="1"/>
          </p:cNvSpPr>
          <p:nvPr/>
        </p:nvSpPr>
        <p:spPr bwMode="auto">
          <a:xfrm>
            <a:off x="1809750" y="6248400"/>
            <a:ext cx="10190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П.Г. Щедровицкий </a:t>
            </a:r>
            <a:r>
              <a:rPr lang="ru-RU" altLang="ru-RU" sz="1200"/>
              <a:t>-  член правления Центра стратегических разработок «Северо-Запад», зав. Кафедрой стратегического планирования и методологии управления НИЯУ МИФИ,  член экспертного совета Правительства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 descr="стр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69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0325" y="400050"/>
            <a:ext cx="8737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143125" y="0"/>
            <a:ext cx="9348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393185"/>
                </a:solidFill>
                <a:latin typeface="Arial" charset="0"/>
                <a:cs typeface="Arial" charset="0"/>
              </a:rPr>
              <a:t>Платформа технологий Новой промышленной революции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43125" y="583247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 descr="стр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638" y="0"/>
            <a:ext cx="12169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963738" y="584200"/>
            <a:ext cx="10185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latin typeface="Arial" charset="0"/>
                <a:cs typeface="Arial" charset="0"/>
              </a:rPr>
              <a:t>Актуальной задачей является не только подготовка квалифицированных кадров, но и</a:t>
            </a:r>
          </a:p>
          <a:p>
            <a:r>
              <a:rPr lang="ru-RU" altLang="ru-RU" sz="3200" b="1">
                <a:solidFill>
                  <a:srgbClr val="FF0000"/>
                </a:solidFill>
                <a:latin typeface="Arial" charset="0"/>
                <a:cs typeface="Arial" charset="0"/>
              </a:rPr>
              <a:t>создание инновационных технологий, обеспеченных такими кадрами.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9438" y="2794000"/>
            <a:ext cx="6816725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1963738" y="-4763"/>
            <a:ext cx="1789112" cy="58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393185"/>
                </a:solidFill>
                <a:latin typeface="Arial" charset="0"/>
                <a:cs typeface="Arial" charset="0"/>
              </a:rPr>
              <a:t>Вывод: </a:t>
            </a:r>
          </a:p>
        </p:txBody>
      </p:sp>
      <p:pic>
        <p:nvPicPr>
          <p:cNvPr id="6150" name="Picture 2" descr="https://im0-tub-ru.yandex.net/i?id=2d9e8c9b56e3952e29907afa4ea909fb&amp;n=33&amp;h=215&amp;w=1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2388" y="2360613"/>
            <a:ext cx="2965450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7" descr="стр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638" y="0"/>
            <a:ext cx="12169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 cstate="print"/>
          <a:srcRect t="25221"/>
          <a:stretch>
            <a:fillRect/>
          </a:stretch>
        </p:blipFill>
        <p:spPr bwMode="auto">
          <a:xfrm>
            <a:off x="1782763" y="1635125"/>
            <a:ext cx="10366375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2414588" y="203200"/>
            <a:ext cx="8623300" cy="58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393185"/>
                </a:solidFill>
                <a:latin typeface="Arial" charset="0"/>
                <a:cs typeface="Arial" charset="0"/>
              </a:rPr>
              <a:t>Смена парадигмы университета</a:t>
            </a:r>
          </a:p>
        </p:txBody>
      </p:sp>
      <p:pic>
        <p:nvPicPr>
          <p:cNvPr id="7173" name="Picture 2" descr="Система образования: как были устроены европейские университеты Средневековья и эпохи Просвещения"/>
          <p:cNvPicPr>
            <a:picLocks noChangeAspect="1" noChangeArrowheads="1"/>
          </p:cNvPicPr>
          <p:nvPr/>
        </p:nvPicPr>
        <p:blipFill>
          <a:blip r:embed="rId5" cstate="print"/>
          <a:srcRect l="20052" t="7410" r="18932" b="4967"/>
          <a:stretch>
            <a:fillRect/>
          </a:stretch>
        </p:blipFill>
        <p:spPr bwMode="auto">
          <a:xfrm>
            <a:off x="2255838" y="1108075"/>
            <a:ext cx="191928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https://im0-tub-ru.yandex.net/i?id=704d45f5a9bbe87d278c95a20603715c&amp;n=33&amp;h=215&amp;w=288"/>
          <p:cNvPicPr>
            <a:picLocks noChangeAspect="1" noChangeArrowheads="1"/>
          </p:cNvPicPr>
          <p:nvPr/>
        </p:nvPicPr>
        <p:blipFill>
          <a:blip r:embed="rId6" cstate="print"/>
          <a:srcRect r="19215" b="12007"/>
          <a:stretch>
            <a:fillRect/>
          </a:stretch>
        </p:blipFill>
        <p:spPr bwMode="auto">
          <a:xfrm>
            <a:off x="6829425" y="1108075"/>
            <a:ext cx="203993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http://infosthetics.com/archives/iron_man_2_holographics6.jpg"/>
          <p:cNvPicPr>
            <a:picLocks noChangeAspect="1" noChangeArrowheads="1"/>
          </p:cNvPicPr>
          <p:nvPr/>
        </p:nvPicPr>
        <p:blipFill>
          <a:blip r:embed="rId7" cstate="print"/>
          <a:srcRect l="25182" t="19958" r="7687"/>
          <a:stretch>
            <a:fillRect/>
          </a:stretch>
        </p:blipFill>
        <p:spPr bwMode="auto">
          <a:xfrm>
            <a:off x="9439275" y="1135063"/>
            <a:ext cx="2084388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4" descr="http://thechronicleherald.ca/sites/default/files/imagecache/ch_article_main_image/articles/B97557395Z.120160304093136000GE6CRMRO.11.jpg"/>
          <p:cNvPicPr>
            <a:picLocks noChangeAspect="1" noChangeArrowheads="1"/>
          </p:cNvPicPr>
          <p:nvPr/>
        </p:nvPicPr>
        <p:blipFill>
          <a:blip r:embed="rId8" cstate="print"/>
          <a:srcRect l="38380" r="2472" b="4318"/>
          <a:stretch>
            <a:fillRect/>
          </a:stretch>
        </p:blipFill>
        <p:spPr bwMode="auto">
          <a:xfrm>
            <a:off x="4764088" y="1135063"/>
            <a:ext cx="181927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 descr="стр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638" y="0"/>
            <a:ext cx="12169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0900" y="0"/>
            <a:ext cx="97409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15"/>
          <p:cNvSpPr txBox="1">
            <a:spLocks noChangeArrowheads="1"/>
          </p:cNvSpPr>
          <p:nvPr/>
        </p:nvSpPr>
        <p:spPr bwMode="auto">
          <a:xfrm>
            <a:off x="5226050" y="992188"/>
            <a:ext cx="663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А.Б. Соболев  </a:t>
            </a:r>
            <a:r>
              <a:rPr lang="ru-RU" altLang="ru-RU" sz="1200"/>
              <a:t>- директор  Департамента государственной политики в сфере высшего образования</a:t>
            </a:r>
          </a:p>
          <a:p>
            <a:r>
              <a:rPr lang="ru-RU" altLang="ru-RU" sz="1200" b="1"/>
              <a:t>«Программа создания опорных университетов»</a:t>
            </a:r>
          </a:p>
        </p:txBody>
      </p:sp>
      <p:sp>
        <p:nvSpPr>
          <p:cNvPr id="3" name="Кольцо 2"/>
          <p:cNvSpPr/>
          <p:nvPr/>
        </p:nvSpPr>
        <p:spPr>
          <a:xfrm>
            <a:off x="4287838" y="4338638"/>
            <a:ext cx="3302000" cy="914400"/>
          </a:xfrm>
          <a:prstGeom prst="donut">
            <a:avLst>
              <a:gd name="adj" fmla="val 831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7" descr="стр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638" y="0"/>
            <a:ext cx="12169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2524125" y="176213"/>
            <a:ext cx="8623300" cy="585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393185"/>
                </a:solidFill>
                <a:latin typeface="Arial" charset="0"/>
                <a:cs typeface="Arial" charset="0"/>
              </a:rPr>
              <a:t>Кто даст шанс миру будущего?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17688" y="1031875"/>
          <a:ext cx="10223653" cy="55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785"/>
                <a:gridCol w="64448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ЛЮДИ</a:t>
                      </a:r>
                      <a:endParaRPr lang="ru-RU" sz="2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СЕКТОРА</a:t>
                      </a:r>
                      <a:endParaRPr lang="ru-RU" sz="2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Предприниматели;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Мечтатели;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Творцы нового;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Любящие</a:t>
                      </a:r>
                      <a:r>
                        <a:rPr lang="ru-RU" sz="27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то, что делают</a:t>
                      </a:r>
                      <a:endParaRPr lang="ru-RU" sz="2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Новые ИТ: облака, </a:t>
                      </a:r>
                      <a:r>
                        <a:rPr lang="ru-RU" sz="27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нейронет</a:t>
                      </a: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27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ИскИн</a:t>
                      </a: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Робототехника: для дома, для</a:t>
                      </a:r>
                      <a:r>
                        <a:rPr lang="ru-RU" sz="27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работы, для транспорта;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7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Энергетика: «Умные сети», «Зеленая» энергетика; </a:t>
                      </a:r>
                      <a:r>
                        <a:rPr lang="ru-RU" sz="27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микрогенерация</a:t>
                      </a:r>
                      <a:r>
                        <a:rPr lang="ru-RU" sz="27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Новые материалы и 3</a:t>
                      </a: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 </a:t>
                      </a: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печать;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Биотехнологии и генетика (новая еда, медицина, городская среда);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Медицина: персональная, превентивная,</a:t>
                      </a:r>
                      <a:r>
                        <a:rPr lang="ru-RU" sz="27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умная.</a:t>
                      </a:r>
                      <a:endParaRPr lang="ru-RU" sz="2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7" descr="стр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69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2843213" y="182563"/>
            <a:ext cx="722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rgbClr val="393185"/>
                </a:solidFill>
                <a:latin typeface="Franklin Gothic Medium Cond" pitchFamily="34" charset="0"/>
              </a:rPr>
              <a:t>Визитная карточка университета</a:t>
            </a:r>
          </a:p>
        </p:txBody>
      </p:sp>
      <p:sp>
        <p:nvSpPr>
          <p:cNvPr id="10244" name="Прямоугольник 13"/>
          <p:cNvSpPr>
            <a:spLocks noChangeArrowheads="1"/>
          </p:cNvSpPr>
          <p:nvPr/>
        </p:nvSpPr>
        <p:spPr bwMode="auto">
          <a:xfrm>
            <a:off x="1809750" y="4578350"/>
            <a:ext cx="103028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>
                <a:latin typeface="Tahoma" pitchFamily="34" charset="0"/>
                <a:cs typeface="Tahoma" pitchFamily="34" charset="0"/>
              </a:rPr>
              <a:t>В период 2010-2016 гг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.  шесть проектов МГТУ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 становились победителями 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конкурса на право получения субсидий на реализацию комплексных проектов по созданию высокотехнологичного производства 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(в соответствии с постановлением Правительства Российской Федерации от 9 апреля 2010 г. № 218): совместные проекты с ОАО «ММК-Метиз», ОАО «Мотовилихинские заводы», ОАО «ММК», ООО «Канта».</a:t>
            </a:r>
          </a:p>
        </p:txBody>
      </p:sp>
      <p:grpSp>
        <p:nvGrpSpPr>
          <p:cNvPr id="10245" name="Группа 16"/>
          <p:cNvGrpSpPr>
            <a:grpSpLocks/>
          </p:cNvGrpSpPr>
          <p:nvPr/>
        </p:nvGrpSpPr>
        <p:grpSpPr bwMode="auto">
          <a:xfrm>
            <a:off x="1863725" y="5218113"/>
            <a:ext cx="9917113" cy="1009650"/>
            <a:chOff x="1863401" y="5217394"/>
            <a:chExt cx="9917910" cy="1010540"/>
          </a:xfrm>
        </p:grpSpPr>
        <p:pic>
          <p:nvPicPr>
            <p:cNvPr id="10254" name="Picture 7" descr="E:\ПЕРМЬ\m2.1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8727" y="5461649"/>
              <a:ext cx="1606550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5" name="Рисунок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56994" y="5434645"/>
              <a:ext cx="3114675" cy="53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Рисунок 22" descr="ммк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63401" y="5313534"/>
              <a:ext cx="2614612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95361" y="5217394"/>
              <a:ext cx="1885950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6" name="Прямоугольник 12"/>
          <p:cNvSpPr>
            <a:spLocks noChangeArrowheads="1"/>
          </p:cNvSpPr>
          <p:nvPr/>
        </p:nvSpPr>
        <p:spPr bwMode="auto">
          <a:xfrm>
            <a:off x="1809750" y="6170613"/>
            <a:ext cx="9972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altLang="ru-RU" sz="1100">
                <a:latin typeface="Tahoma" pitchFamily="34" charset="0"/>
                <a:cs typeface="Tahoma" pitchFamily="34" charset="0"/>
              </a:rPr>
              <a:t>МГТУ победитель конкурса на предоставление государственной поддержки 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пилотных проектов по созданию и развитию инжиниринговых центров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.</a:t>
            </a:r>
            <a:r>
              <a:rPr lang="en-US" altLang="ru-RU" sz="11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МГТУ победитель всех четырех очередей 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конкурса программ развития студенческих объединений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8138" y="854075"/>
            <a:ext cx="205263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94888" y="998538"/>
            <a:ext cx="2209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15"/>
          <p:cNvSpPr txBox="1">
            <a:spLocks noChangeArrowheads="1"/>
          </p:cNvSpPr>
          <p:nvPr/>
        </p:nvSpPr>
        <p:spPr bwMode="auto">
          <a:xfrm>
            <a:off x="10174288" y="2119313"/>
            <a:ext cx="1809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>
                <a:solidFill>
                  <a:srgbClr val="00B0F0"/>
                </a:solidFill>
              </a:rPr>
              <a:t>World  rank  </a:t>
            </a:r>
            <a:r>
              <a:rPr lang="ru-RU" altLang="ru-RU" b="1">
                <a:solidFill>
                  <a:srgbClr val="00B0F0"/>
                </a:solidFill>
              </a:rPr>
              <a:t>701</a:t>
            </a:r>
            <a:r>
              <a:rPr lang="ru-RU" altLang="ru-RU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10250" name="Picture 3" descr="F:\РАБОТА\РАСТРЫ\МГТУ без фона с фильтром89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19550" y="444500"/>
            <a:ext cx="58832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Прямоугольник 17"/>
          <p:cNvSpPr>
            <a:spLocks noChangeArrowheads="1"/>
          </p:cNvSpPr>
          <p:nvPr/>
        </p:nvSpPr>
        <p:spPr bwMode="auto">
          <a:xfrm>
            <a:off x="1806575" y="2655888"/>
            <a:ext cx="48006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rgbClr val="003399"/>
              </a:buClr>
              <a:buFont typeface="Arial Narrow" pitchFamily="34" charset="0"/>
              <a:buChar char="●"/>
              <a:tabLst>
                <a:tab pos="449263" algn="l"/>
              </a:tabLst>
            </a:pPr>
            <a:r>
              <a:rPr lang="en-US" altLang="ru-RU" sz="11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около 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15 000 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студентов всех форм обучения;</a:t>
            </a:r>
          </a:p>
          <a:p>
            <a:pPr>
              <a:lnSpc>
                <a:spcPct val="110000"/>
              </a:lnSpc>
              <a:buClr>
                <a:srgbClr val="003399"/>
              </a:buClr>
              <a:buFont typeface="Arial Narrow" pitchFamily="34" charset="0"/>
              <a:buChar char="●"/>
              <a:tabLst>
                <a:tab pos="449263" algn="l"/>
              </a:tabLst>
            </a:pPr>
            <a:r>
              <a:rPr lang="ru-RU" altLang="ru-RU" sz="1100">
                <a:latin typeface="Tahoma" pitchFamily="34" charset="0"/>
                <a:cs typeface="Tahoma" pitchFamily="34" charset="0"/>
              </a:rPr>
              <a:t> более 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250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 реализуемых образовательных программ </a:t>
            </a:r>
            <a:r>
              <a:rPr lang="en-US" altLang="ru-RU" sz="1100">
                <a:latin typeface="Tahoma" pitchFamily="34" charset="0"/>
                <a:cs typeface="Tahoma" pitchFamily="34" charset="0"/>
              </a:rPr>
              <a:t/>
            </a:r>
            <a:br>
              <a:rPr lang="en-US" altLang="ru-RU" sz="1100">
                <a:latin typeface="Tahoma" pitchFamily="34" charset="0"/>
                <a:cs typeface="Tahoma" pitchFamily="34" charset="0"/>
              </a:rPr>
            </a:br>
            <a:r>
              <a:rPr lang="ru-RU" altLang="ru-RU" sz="1100">
                <a:latin typeface="Tahoma" pitchFamily="34" charset="0"/>
                <a:cs typeface="Tahoma" pitchFamily="34" charset="0"/>
              </a:rPr>
              <a:t>(31 УГНС), в том числе:</a:t>
            </a:r>
          </a:p>
          <a:p>
            <a:pPr>
              <a:lnSpc>
                <a:spcPct val="110000"/>
              </a:lnSpc>
              <a:buClr>
                <a:srgbClr val="003399"/>
              </a:buClr>
              <a:buFont typeface="Courier New" pitchFamily="49" charset="0"/>
              <a:buChar char="o"/>
              <a:tabLst>
                <a:tab pos="449263" algn="l"/>
              </a:tabLst>
            </a:pPr>
            <a:r>
              <a:rPr lang="ru-RU" altLang="ru-RU" sz="11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150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 программ подготовки специалистов и бакалавров;</a:t>
            </a:r>
          </a:p>
          <a:p>
            <a:pPr>
              <a:lnSpc>
                <a:spcPct val="110000"/>
              </a:lnSpc>
              <a:buClr>
                <a:srgbClr val="003399"/>
              </a:buClr>
              <a:buFont typeface="Courier New" pitchFamily="49" charset="0"/>
              <a:buChar char="o"/>
              <a:tabLst>
                <a:tab pos="449263" algn="l"/>
              </a:tabLst>
            </a:pPr>
            <a:r>
              <a:rPr lang="ru-RU" altLang="ru-RU" sz="11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30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 магистерских программ; </a:t>
            </a:r>
          </a:p>
          <a:p>
            <a:pPr>
              <a:lnSpc>
                <a:spcPct val="110000"/>
              </a:lnSpc>
              <a:buClr>
                <a:srgbClr val="003399"/>
              </a:buClr>
              <a:buFont typeface="Courier New" pitchFamily="49" charset="0"/>
              <a:buChar char="o"/>
              <a:tabLst>
                <a:tab pos="449263" algn="l"/>
              </a:tabLst>
            </a:pPr>
            <a:r>
              <a:rPr lang="ru-RU" altLang="ru-RU" sz="11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45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 программ подготовки аспирантов;</a:t>
            </a:r>
          </a:p>
          <a:p>
            <a:pPr>
              <a:lnSpc>
                <a:spcPct val="110000"/>
              </a:lnSpc>
              <a:buClr>
                <a:srgbClr val="003399"/>
              </a:buClr>
              <a:buFont typeface="Arial Narrow" pitchFamily="34" charset="0"/>
              <a:buChar char="●"/>
              <a:tabLst>
                <a:tab pos="449263" algn="l"/>
              </a:tabLst>
            </a:pPr>
            <a:r>
              <a:rPr lang="ru-RU" altLang="ru-RU" sz="11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5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 докторских диссертационных советов по 10 научным</a:t>
            </a:r>
          </a:p>
          <a:p>
            <a:pPr>
              <a:lnSpc>
                <a:spcPct val="110000"/>
              </a:lnSpc>
              <a:buClr>
                <a:srgbClr val="003399"/>
              </a:buClr>
              <a:tabLst>
                <a:tab pos="449263" algn="l"/>
              </a:tabLst>
            </a:pPr>
            <a:r>
              <a:rPr lang="ru-RU" altLang="ru-RU" sz="1100">
                <a:latin typeface="Tahoma" pitchFamily="34" charset="0"/>
                <a:cs typeface="Tahoma" pitchFamily="34" charset="0"/>
              </a:rPr>
              <a:t>  специальностям;</a:t>
            </a:r>
            <a:endParaRPr lang="en-US" altLang="ru-RU" sz="110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  <a:buClr>
                <a:srgbClr val="003399"/>
              </a:buClr>
              <a:buFont typeface="Arial Narrow" pitchFamily="34" charset="0"/>
              <a:buChar char="●"/>
              <a:tabLst>
                <a:tab pos="449263" algn="l"/>
              </a:tabLst>
            </a:pPr>
            <a:r>
              <a:rPr lang="ru-RU" altLang="ru-RU" sz="11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10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  базовых кафедр на ведущих предприятиях региона</a:t>
            </a:r>
          </a:p>
        </p:txBody>
      </p:sp>
      <p:sp>
        <p:nvSpPr>
          <p:cNvPr id="10252" name="TextBox 18"/>
          <p:cNvSpPr txBox="1">
            <a:spLocks noChangeArrowheads="1"/>
          </p:cNvSpPr>
          <p:nvPr/>
        </p:nvSpPr>
        <p:spPr bwMode="auto">
          <a:xfrm>
            <a:off x="1808163" y="2295525"/>
            <a:ext cx="8370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latin typeface="Arial" charset="0"/>
                <a:cs typeface="Arial" charset="0"/>
              </a:rPr>
              <a:t>МГТУ им. Г.И. Носова как региональный опорный университет сегодня:</a:t>
            </a:r>
          </a:p>
        </p:txBody>
      </p:sp>
      <p:sp>
        <p:nvSpPr>
          <p:cNvPr id="10253" name="Прямоугольник 17"/>
          <p:cNvSpPr>
            <a:spLocks noChangeArrowheads="1"/>
          </p:cNvSpPr>
          <p:nvPr/>
        </p:nvSpPr>
        <p:spPr bwMode="auto">
          <a:xfrm>
            <a:off x="6475413" y="2655888"/>
            <a:ext cx="5716587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rgbClr val="003399"/>
              </a:buClr>
              <a:buFont typeface="Arial Narrow" pitchFamily="34" charset="0"/>
              <a:buChar char="●"/>
              <a:tabLst>
                <a:tab pos="449263" algn="l"/>
              </a:tabLst>
            </a:pPr>
            <a:r>
              <a:rPr lang="en-US" altLang="ru-RU" sz="11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Попечительский совет возглавляет Губернатор Челябинской области;</a:t>
            </a:r>
          </a:p>
          <a:p>
            <a:pPr>
              <a:lnSpc>
                <a:spcPct val="110000"/>
              </a:lnSpc>
              <a:buClr>
                <a:srgbClr val="003399"/>
              </a:buClr>
              <a:buFont typeface="Arial Narrow" pitchFamily="34" charset="0"/>
              <a:buChar char="●"/>
              <a:tabLst>
                <a:tab pos="449263" algn="l"/>
              </a:tabLst>
            </a:pPr>
            <a:r>
              <a:rPr lang="ru-RU" altLang="ru-RU" sz="1100">
                <a:latin typeface="Tahoma" pitchFamily="34" charset="0"/>
                <a:cs typeface="Tahoma" pitchFamily="34" charset="0"/>
              </a:rPr>
              <a:t> участник создания промышленных кластеров в Челябинской области;</a:t>
            </a:r>
          </a:p>
          <a:p>
            <a:pPr>
              <a:lnSpc>
                <a:spcPct val="110000"/>
              </a:lnSpc>
              <a:buClr>
                <a:srgbClr val="003399"/>
              </a:buClr>
              <a:buFont typeface="Arial Narrow" pitchFamily="34" charset="0"/>
              <a:buChar char="●"/>
              <a:tabLst>
                <a:tab pos="449263" algn="l"/>
              </a:tabLst>
            </a:pPr>
            <a:r>
              <a:rPr lang="en-US" altLang="ru-RU" sz="11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объем 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НИОКР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  на ед. 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ППС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 в 2016 г. составил 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362,25 тыс. руб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.;</a:t>
            </a:r>
          </a:p>
          <a:p>
            <a:pPr>
              <a:lnSpc>
                <a:spcPct val="110000"/>
              </a:lnSpc>
              <a:buClr>
                <a:srgbClr val="003399"/>
              </a:buClr>
              <a:buFont typeface="Arial Narrow" pitchFamily="34" charset="0"/>
              <a:buChar char="●"/>
              <a:tabLst>
                <a:tab pos="449263" algn="l"/>
              </a:tabLst>
            </a:pPr>
            <a:r>
              <a:rPr lang="en-US" altLang="ru-RU" sz="11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доходы  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МИП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ов вуза в 2016 г. составили 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93,1 млн руб.;</a:t>
            </a:r>
          </a:p>
          <a:p>
            <a:pPr>
              <a:lnSpc>
                <a:spcPct val="110000"/>
              </a:lnSpc>
              <a:buClr>
                <a:srgbClr val="003399"/>
              </a:buClr>
              <a:buFont typeface="Arial Narrow" pitchFamily="34" charset="0"/>
              <a:buChar char="●"/>
              <a:tabLst>
                <a:tab pos="449263" algn="l"/>
              </a:tabLst>
            </a:pPr>
            <a:r>
              <a:rPr lang="en-US" altLang="ru-RU" sz="11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инжиниринговым центром выполнены в 2016 г. 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35 договоров 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на сумму </a:t>
            </a:r>
          </a:p>
          <a:p>
            <a:pPr>
              <a:lnSpc>
                <a:spcPct val="110000"/>
              </a:lnSpc>
              <a:buClr>
                <a:srgbClr val="003399"/>
              </a:buClr>
              <a:tabLst>
                <a:tab pos="449263" algn="l"/>
              </a:tabLst>
            </a:pPr>
            <a:r>
              <a:rPr lang="ru-RU" altLang="ru-RU" sz="1100" b="1">
                <a:latin typeface="Tahoma" pitchFamily="34" charset="0"/>
                <a:cs typeface="Tahoma" pitchFamily="34" charset="0"/>
              </a:rPr>
              <a:t>199 млн руб.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;</a:t>
            </a:r>
          </a:p>
          <a:p>
            <a:pPr>
              <a:lnSpc>
                <a:spcPct val="110000"/>
              </a:lnSpc>
              <a:buClr>
                <a:srgbClr val="003399"/>
              </a:buClr>
              <a:buFont typeface="Arial Narrow" pitchFamily="34" charset="0"/>
              <a:buChar char="●"/>
              <a:tabLst>
                <a:tab pos="449263" algn="l"/>
              </a:tabLst>
            </a:pPr>
            <a:r>
              <a:rPr lang="ru-RU" altLang="ru-RU" sz="1100">
                <a:latin typeface="Tahoma" pitchFamily="34" charset="0"/>
                <a:cs typeface="Tahoma" pitchFamily="34" charset="0"/>
              </a:rPr>
              <a:t> вуз реализует  три международных </a:t>
            </a:r>
            <a:r>
              <a:rPr lang="en-US" altLang="ru-RU" sz="1100" b="1">
                <a:latin typeface="Tahoma" pitchFamily="34" charset="0"/>
                <a:cs typeface="Tahoma" pitchFamily="34" charset="0"/>
              </a:rPr>
              <a:t>TEMPUS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-проекта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;</a:t>
            </a:r>
          </a:p>
          <a:p>
            <a:pPr>
              <a:lnSpc>
                <a:spcPct val="110000"/>
              </a:lnSpc>
              <a:buClr>
                <a:srgbClr val="003399"/>
              </a:buClr>
              <a:buFont typeface="Arial Narrow" pitchFamily="34" charset="0"/>
              <a:buChar char="●"/>
              <a:tabLst>
                <a:tab pos="449263" algn="l"/>
              </a:tabLst>
            </a:pPr>
            <a:r>
              <a:rPr lang="ru-RU" altLang="ru-RU" sz="1100">
                <a:latin typeface="Tahoma" pitchFamily="34" charset="0"/>
                <a:cs typeface="Tahoma" pitchFamily="34" charset="0"/>
              </a:rPr>
              <a:t> вуз реализует международный проект 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Горизонт 2020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;</a:t>
            </a:r>
          </a:p>
          <a:p>
            <a:pPr>
              <a:lnSpc>
                <a:spcPct val="110000"/>
              </a:lnSpc>
              <a:buClr>
                <a:srgbClr val="003399"/>
              </a:buClr>
              <a:buFont typeface="Arial Narrow" pitchFamily="34" charset="0"/>
              <a:buChar char="●"/>
              <a:tabLst>
                <a:tab pos="449263" algn="l"/>
              </a:tabLst>
            </a:pPr>
            <a:r>
              <a:rPr lang="en-US" altLang="ru-RU" sz="11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число публикаций, индексируемых в </a:t>
            </a:r>
            <a:r>
              <a:rPr lang="en-US" altLang="ru-RU" sz="1100" b="1">
                <a:latin typeface="Tahoma" pitchFamily="34" charset="0"/>
                <a:cs typeface="Tahoma" pitchFamily="34" charset="0"/>
              </a:rPr>
              <a:t>Scopus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, в расчете на 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100 НПР </a:t>
            </a:r>
            <a:r>
              <a:rPr lang="ru-RU" altLang="ru-RU" sz="1100">
                <a:latin typeface="Tahoma" pitchFamily="34" charset="0"/>
                <a:cs typeface="Tahoma" pitchFamily="34" charset="0"/>
              </a:rPr>
              <a:t>в 2016 г.</a:t>
            </a:r>
          </a:p>
          <a:p>
            <a:pPr>
              <a:lnSpc>
                <a:spcPct val="110000"/>
              </a:lnSpc>
              <a:buClr>
                <a:srgbClr val="003399"/>
              </a:buClr>
              <a:tabLst>
                <a:tab pos="449263" algn="l"/>
              </a:tabLst>
            </a:pPr>
            <a:r>
              <a:rPr lang="ru-RU" altLang="ru-RU" sz="1100">
                <a:latin typeface="Tahoma" pitchFamily="34" charset="0"/>
                <a:cs typeface="Tahoma" pitchFamily="34" charset="0"/>
              </a:rPr>
              <a:t>составляет </a:t>
            </a:r>
            <a:r>
              <a:rPr lang="ru-RU" altLang="ru-RU" sz="1100" b="1">
                <a:latin typeface="Tahoma" pitchFamily="34" charset="0"/>
                <a:cs typeface="Tahoma" pitchFamily="34" charset="0"/>
              </a:rPr>
              <a:t>23,5 ед.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5964</TotalTime>
  <Words>907</Words>
  <Application>Microsoft Office PowerPoint</Application>
  <PresentationFormat>Произвольный</PresentationFormat>
  <Paragraphs>154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Современное профессиональное образование как основа создания пространства инноваций  в регионе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USER</cp:lastModifiedBy>
  <cp:revision>571</cp:revision>
  <dcterms:created xsi:type="dcterms:W3CDTF">2015-11-23T16:59:08Z</dcterms:created>
  <dcterms:modified xsi:type="dcterms:W3CDTF">2017-08-16T08:13:02Z</dcterms:modified>
</cp:coreProperties>
</file>