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3" r:id="rId4"/>
    <p:sldId id="262" r:id="rId5"/>
    <p:sldId id="265" r:id="rId6"/>
    <p:sldId id="267" r:id="rId7"/>
    <p:sldId id="264" r:id="rId8"/>
    <p:sldId id="269" r:id="rId9"/>
    <p:sldId id="268" r:id="rId10"/>
    <p:sldId id="266" r:id="rId11"/>
    <p:sldId id="270" r:id="rId12"/>
    <p:sldId id="271" r:id="rId13"/>
  </p:sldIdLst>
  <p:sldSz cx="12192000" cy="6858000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6"/>
    <a:srgbClr val="000099"/>
    <a:srgbClr val="5C0000"/>
    <a:srgbClr val="FFFF89"/>
    <a:srgbClr val="FFFF9B"/>
    <a:srgbClr val="FFFFFF"/>
    <a:srgbClr val="BCE292"/>
    <a:srgbClr val="E7F1F5"/>
    <a:srgbClr val="D0E3E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60"/>
  </p:normalViewPr>
  <p:slideViewPr>
    <p:cSldViewPr snapToGrid="0">
      <p:cViewPr>
        <p:scale>
          <a:sx n="70" d="100"/>
          <a:sy n="70" d="100"/>
        </p:scale>
        <p:origin x="-51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549314304944563E-2"/>
          <c:y val="4.6554532970939054E-2"/>
          <c:w val="0.91527564045045562"/>
          <c:h val="0.793250668021819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ПОО ЧО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5000"/>
                    <a:tint val="96000"/>
                    <a:lumMod val="104000"/>
                  </a:schemeClr>
                </a:gs>
                <a:gs pos="100000">
                  <a:schemeClr val="accent3">
                    <a:tint val="65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2013 уч.год</c:v>
                </c:pt>
                <c:pt idx="1">
                  <c:v>2014 уч.год</c:v>
                </c:pt>
                <c:pt idx="2">
                  <c:v>2015 уч.год</c:v>
                </c:pt>
                <c:pt idx="3">
                  <c:v>2016 уч.год</c:v>
                </c:pt>
                <c:pt idx="4">
                  <c:v>2017 уч.год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24</c:v>
                </c:pt>
                <c:pt idx="2">
                  <c:v>30</c:v>
                </c:pt>
                <c:pt idx="3">
                  <c:v>35</c:v>
                </c:pt>
                <c:pt idx="4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4000"/>
                  </a:schemeClr>
                </a:gs>
                <a:gs pos="100000">
                  <a:schemeClr val="accent3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2013 уч.год</c:v>
                </c:pt>
                <c:pt idx="1">
                  <c:v>2014 уч.год</c:v>
                </c:pt>
                <c:pt idx="2">
                  <c:v>2015 уч.год</c:v>
                </c:pt>
                <c:pt idx="3">
                  <c:v>2016 уч.год</c:v>
                </c:pt>
                <c:pt idx="4">
                  <c:v>2017 уч.год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65000"/>
                    <a:tint val="96000"/>
                    <a:lumMod val="104000"/>
                  </a:schemeClr>
                </a:gs>
                <a:gs pos="100000">
                  <a:schemeClr val="accent3">
                    <a:shade val="65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2013 уч.год</c:v>
                </c:pt>
                <c:pt idx="1">
                  <c:v>2014 уч.год</c:v>
                </c:pt>
                <c:pt idx="2">
                  <c:v>2015 уч.год</c:v>
                </c:pt>
                <c:pt idx="3">
                  <c:v>2016 уч.год</c:v>
                </c:pt>
                <c:pt idx="4">
                  <c:v>2017 уч.год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25888"/>
        <c:axId val="9539968"/>
        <c:axId val="0"/>
      </c:bar3DChart>
      <c:catAx>
        <c:axId val="952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39968"/>
        <c:crosses val="autoZero"/>
        <c:auto val="1"/>
        <c:lblAlgn val="ctr"/>
        <c:lblOffset val="100"/>
        <c:noMultiLvlLbl val="0"/>
      </c:catAx>
      <c:valAx>
        <c:axId val="95399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952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32923826657216437"/>
          <c:y val="0.93469220488425053"/>
          <c:w val="0.32948146142459572"/>
          <c:h val="6.42586343068018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2013-2015гг.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tint val="96000"/>
                    <a:lumMod val="104000"/>
                  </a:schemeClr>
                </a:gs>
                <a:gs pos="100000">
                  <a:schemeClr val="accent2">
                    <a:shade val="76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профориентационная диагностика</c:v>
                </c:pt>
                <c:pt idx="1">
                  <c:v>профессиональные пробы</c:v>
                </c:pt>
                <c:pt idx="2">
                  <c:v>экскурсии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</c:v>
                </c:pt>
                <c:pt idx="1">
                  <c:v>19</c:v>
                </c:pt>
                <c:pt idx="2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2016-2017гг.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tint val="96000"/>
                    <a:lumMod val="104000"/>
                  </a:schemeClr>
                </a:gs>
                <a:gs pos="100000">
                  <a:schemeClr val="accent2">
                    <a:tint val="77000"/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профориентационная диагностика</c:v>
                </c:pt>
                <c:pt idx="1">
                  <c:v>профессиональные пробы</c:v>
                </c:pt>
                <c:pt idx="2">
                  <c:v>экскурсии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30</c:v>
                </c:pt>
                <c:pt idx="1">
                  <c:v>34</c:v>
                </c:pt>
                <c:pt idx="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0077056"/>
        <c:axId val="280078592"/>
      </c:barChart>
      <c:catAx>
        <c:axId val="28007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078592"/>
        <c:crosses val="autoZero"/>
        <c:auto val="1"/>
        <c:lblAlgn val="ctr"/>
        <c:lblOffset val="100"/>
        <c:noMultiLvlLbl val="0"/>
      </c:catAx>
      <c:valAx>
        <c:axId val="280078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8007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119351414014164E-2"/>
          <c:y val="1.5819224052528127E-2"/>
          <c:w val="0.91990281421327136"/>
          <c:h val="0.761857774795699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ПОО ЧО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2013-2015гг.</c:v>
                </c:pt>
                <c:pt idx="1">
                  <c:v>2016-2017 гг.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8672896"/>
        <c:axId val="128674432"/>
        <c:axId val="0"/>
      </c:bar3DChart>
      <c:catAx>
        <c:axId val="12867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674432"/>
        <c:crosses val="autoZero"/>
        <c:auto val="1"/>
        <c:lblAlgn val="ctr"/>
        <c:lblOffset val="100"/>
        <c:noMultiLvlLbl val="0"/>
      </c:catAx>
      <c:valAx>
        <c:axId val="128674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12867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13842367416932"/>
          <c:y val="0.86839879557991795"/>
          <c:w val="0.35887188204360493"/>
          <c:h val="5.8730218703886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86700623628819"/>
          <c:y val="2.900191076296825E-2"/>
          <c:w val="0.85315515939099729"/>
          <c:h val="0.693307803901410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ПОО ЧО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2013-2015гг.</c:v>
                </c:pt>
                <c:pt idx="1">
                  <c:v>2016-2017 гг.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2541568"/>
        <c:axId val="292543104"/>
        <c:axId val="0"/>
      </c:bar3DChart>
      <c:catAx>
        <c:axId val="29254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543104"/>
        <c:crosses val="autoZero"/>
        <c:auto val="1"/>
        <c:lblAlgn val="ctr"/>
        <c:lblOffset val="100"/>
        <c:noMultiLvlLbl val="0"/>
      </c:catAx>
      <c:valAx>
        <c:axId val="292543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9254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41719611797451"/>
          <c:y val="0.8393968848169493"/>
          <c:w val="0.35887188204360493"/>
          <c:h val="5.87302187038865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06035423625344E-2"/>
          <c:y val="3.8147806831521261E-2"/>
          <c:w val="0.95048893505668697"/>
          <c:h val="0.729085089434079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ПОО ЧО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4000"/>
                  </a:schemeClr>
                </a:gs>
                <a:gs pos="100000">
                  <a:schemeClr val="accent2">
                    <a:shade val="98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2013 уч.год</c:v>
                </c:pt>
                <c:pt idx="1">
                  <c:v>2014 уч.год</c:v>
                </c:pt>
                <c:pt idx="2">
                  <c:v>2015 уч.год</c:v>
                </c:pt>
                <c:pt idx="3">
                  <c:v>2016 уч.год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18</c:v>
                </c:pt>
                <c:pt idx="2">
                  <c:v>29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85017600"/>
        <c:axId val="285019136"/>
      </c:barChart>
      <c:catAx>
        <c:axId val="2850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019136"/>
        <c:crosses val="autoZero"/>
        <c:auto val="1"/>
        <c:lblAlgn val="ctr"/>
        <c:lblOffset val="100"/>
        <c:noMultiLvlLbl val="0"/>
      </c:catAx>
      <c:valAx>
        <c:axId val="285019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28501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BFC3C-5C77-4BA5-8813-27F635DE9CA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780244D-AA39-40AA-B1B1-6AD6C8744F03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5C0000"/>
              </a:solidFill>
            </a:rPr>
            <a:t>Экскурсии и профориентационная диагностика</a:t>
          </a:r>
          <a:endParaRPr lang="ru-RU" sz="1200" b="1" dirty="0">
            <a:solidFill>
              <a:srgbClr val="5C0000"/>
            </a:solidFill>
          </a:endParaRPr>
        </a:p>
      </dgm:t>
    </dgm:pt>
    <dgm:pt modelId="{87B30DBA-1973-4FDE-A399-69B8DCF0A5FE}" type="parTrans" cxnId="{7938CCC2-34D1-4246-AA76-8E83523AFBE3}">
      <dgm:prSet/>
      <dgm:spPr/>
      <dgm:t>
        <a:bodyPr/>
        <a:lstStyle/>
        <a:p>
          <a:endParaRPr lang="ru-RU"/>
        </a:p>
      </dgm:t>
    </dgm:pt>
    <dgm:pt modelId="{A9BF4213-EEDB-43F5-B020-9C626E6CBF6B}" type="sibTrans" cxnId="{7938CCC2-34D1-4246-AA76-8E83523AFBE3}">
      <dgm:prSet/>
      <dgm:spPr/>
      <dgm:t>
        <a:bodyPr/>
        <a:lstStyle/>
        <a:p>
          <a:endParaRPr lang="ru-RU"/>
        </a:p>
      </dgm:t>
    </dgm:pt>
    <dgm:pt modelId="{1E5FA4FE-6ABB-4BB6-ABBB-3AAF0D7AA1F1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rgbClr val="5C0000"/>
              </a:solidFill>
            </a:rPr>
            <a:t>Программа профессиональных проб</a:t>
          </a:r>
          <a:endParaRPr lang="ru-RU" sz="1200" b="1" dirty="0">
            <a:solidFill>
              <a:srgbClr val="5C0000"/>
            </a:solidFill>
          </a:endParaRPr>
        </a:p>
      </dgm:t>
    </dgm:pt>
    <dgm:pt modelId="{7F2F5AF1-119C-4580-9207-33CC09CC5E69}" type="parTrans" cxnId="{460DAAFB-5212-4FF3-81B4-C77F9574481A}">
      <dgm:prSet/>
      <dgm:spPr/>
      <dgm:t>
        <a:bodyPr/>
        <a:lstStyle/>
        <a:p>
          <a:endParaRPr lang="ru-RU"/>
        </a:p>
      </dgm:t>
    </dgm:pt>
    <dgm:pt modelId="{CE5C0729-6F82-486B-A2E2-01FE49618C1C}" type="sibTrans" cxnId="{460DAAFB-5212-4FF3-81B4-C77F9574481A}">
      <dgm:prSet/>
      <dgm:spPr/>
      <dgm:t>
        <a:bodyPr/>
        <a:lstStyle/>
        <a:p>
          <a:endParaRPr lang="ru-RU"/>
        </a:p>
      </dgm:t>
    </dgm:pt>
    <dgm:pt modelId="{A939D49E-8129-452C-9BDB-4FA219C92E06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200" b="1" dirty="0" smtClean="0">
              <a:solidFill>
                <a:srgbClr val="5C0000"/>
              </a:solidFill>
            </a:rPr>
            <a:t>Акция</a:t>
          </a:r>
        </a:p>
        <a:p>
          <a:pPr algn="ctr">
            <a:spcAft>
              <a:spcPts val="0"/>
            </a:spcAft>
          </a:pPr>
          <a:r>
            <a:rPr lang="ru-RU" sz="1200" b="1" dirty="0" smtClean="0">
              <a:solidFill>
                <a:srgbClr val="5C0000"/>
              </a:solidFill>
            </a:rPr>
            <a:t> «100 дорог – одна твоя»</a:t>
          </a:r>
          <a:endParaRPr lang="ru-RU" sz="1200" b="1" dirty="0">
            <a:solidFill>
              <a:srgbClr val="5C0000"/>
            </a:solidFill>
          </a:endParaRPr>
        </a:p>
      </dgm:t>
    </dgm:pt>
    <dgm:pt modelId="{2452C3AC-C375-457E-868E-F556F3FECD8B}" type="parTrans" cxnId="{99C7DB84-C1E3-46B0-A3F4-8FE72700BF95}">
      <dgm:prSet/>
      <dgm:spPr/>
      <dgm:t>
        <a:bodyPr/>
        <a:lstStyle/>
        <a:p>
          <a:endParaRPr lang="ru-RU"/>
        </a:p>
      </dgm:t>
    </dgm:pt>
    <dgm:pt modelId="{0DDCE6F1-7BC0-46D2-BBB3-65D87338A9EE}" type="sibTrans" cxnId="{99C7DB84-C1E3-46B0-A3F4-8FE72700BF95}">
      <dgm:prSet/>
      <dgm:spPr/>
      <dgm:t>
        <a:bodyPr/>
        <a:lstStyle/>
        <a:p>
          <a:endParaRPr lang="ru-RU"/>
        </a:p>
      </dgm:t>
    </dgm:pt>
    <dgm:pt modelId="{2AFD1CE4-A82E-481C-9E6D-4FED3A61D80A}" type="pres">
      <dgm:prSet presAssocID="{486BFC3C-5C77-4BA5-8813-27F635DE9CA5}" presName="arrowDiagram" presStyleCnt="0">
        <dgm:presLayoutVars>
          <dgm:chMax val="5"/>
          <dgm:dir/>
          <dgm:resizeHandles val="exact"/>
        </dgm:presLayoutVars>
      </dgm:prSet>
      <dgm:spPr/>
    </dgm:pt>
    <dgm:pt modelId="{01AB7EF2-D60A-4DEB-AB47-80A0B8E19CC9}" type="pres">
      <dgm:prSet presAssocID="{486BFC3C-5C77-4BA5-8813-27F635DE9CA5}" presName="arrow" presStyleLbl="bgShp" presStyleIdx="0" presStyleCnt="1" custAng="692808" custScaleX="179594" custLinFactNeighborX="4680" custLinFactNeighborY="-2162"/>
      <dgm:spPr/>
    </dgm:pt>
    <dgm:pt modelId="{3B64B428-2F66-46E0-9363-72FF82802DBE}" type="pres">
      <dgm:prSet presAssocID="{486BFC3C-5C77-4BA5-8813-27F635DE9CA5}" presName="arrowDiagram3" presStyleCnt="0"/>
      <dgm:spPr/>
    </dgm:pt>
    <dgm:pt modelId="{47A2481C-D7BC-4438-8FD6-9FB9EE6536D2}" type="pres">
      <dgm:prSet presAssocID="{B780244D-AA39-40AA-B1B1-6AD6C8744F03}" presName="bullet3a" presStyleLbl="node1" presStyleIdx="0" presStyleCnt="3" custLinFactX="-283752" custLinFactY="-271321" custLinFactNeighborX="-300000" custLinFactNeighborY="-300000"/>
      <dgm:spPr/>
    </dgm:pt>
    <dgm:pt modelId="{3B41456E-1CDB-4542-ACA1-453AF0EC8A7C}" type="pres">
      <dgm:prSet presAssocID="{B780244D-AA39-40AA-B1B1-6AD6C8744F03}" presName="textBox3a" presStyleLbl="revTx" presStyleIdx="0" presStyleCnt="3" custScaleX="174828" custLinFactX="-9560" custLinFactNeighborX="-100000" custLinFactNeighborY="-67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4F3E5-9AA5-4F49-8E87-08C552F5F72A}" type="pres">
      <dgm:prSet presAssocID="{1E5FA4FE-6ABB-4BB6-ABBB-3AAF0D7AA1F1}" presName="bullet3b" presStyleLbl="node1" presStyleIdx="1" presStyleCnt="3" custLinFactX="400000" custLinFactNeighborX="491063" custLinFactNeighborY="-38074"/>
      <dgm:spPr/>
      <dgm:t>
        <a:bodyPr/>
        <a:lstStyle/>
        <a:p>
          <a:endParaRPr lang="ru-RU"/>
        </a:p>
      </dgm:t>
    </dgm:pt>
    <dgm:pt modelId="{D238D7B2-79AC-41AD-AA07-283ED6302CA1}" type="pres">
      <dgm:prSet presAssocID="{1E5FA4FE-6ABB-4BB6-ABBB-3AAF0D7AA1F1}" presName="textBox3b" presStyleLbl="revTx" presStyleIdx="1" presStyleCnt="3" custScaleX="169925" custLinFactNeighborX="-46211" custLinFactNeighborY="-1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687BB-8FC6-4730-9FAA-BE8171C7DB73}" type="pres">
      <dgm:prSet presAssocID="{A939D49E-8129-452C-9BDB-4FA219C92E06}" presName="bullet3c" presStyleLbl="node1" presStyleIdx="2" presStyleCnt="3" custLinFactX="349731" custLinFactY="52490" custLinFactNeighborX="400000" custLinFactNeighborY="100000"/>
      <dgm:spPr/>
      <dgm:t>
        <a:bodyPr/>
        <a:lstStyle/>
        <a:p>
          <a:endParaRPr lang="ru-RU"/>
        </a:p>
      </dgm:t>
    </dgm:pt>
    <dgm:pt modelId="{AB0B90BC-9121-4511-89AE-3DE717391BDB}" type="pres">
      <dgm:prSet presAssocID="{A939D49E-8129-452C-9BDB-4FA219C92E06}" presName="textBox3c" presStyleLbl="revTx" presStyleIdx="2" presStyleCnt="3" custScaleX="121248" custScaleY="9500" custLinFactNeighborX="0" custLinFactNeighborY="-20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6EDE68-DC8F-436B-80BF-2A4F28BF3247}" type="presOf" srcId="{B780244D-AA39-40AA-B1B1-6AD6C8744F03}" destId="{3B41456E-1CDB-4542-ACA1-453AF0EC8A7C}" srcOrd="0" destOrd="0" presId="urn:microsoft.com/office/officeart/2005/8/layout/arrow2"/>
    <dgm:cxn modelId="{7E7AA52E-93A1-4742-A9A1-6727C2292C42}" type="presOf" srcId="{A939D49E-8129-452C-9BDB-4FA219C92E06}" destId="{AB0B90BC-9121-4511-89AE-3DE717391BDB}" srcOrd="0" destOrd="0" presId="urn:microsoft.com/office/officeart/2005/8/layout/arrow2"/>
    <dgm:cxn modelId="{7938CCC2-34D1-4246-AA76-8E83523AFBE3}" srcId="{486BFC3C-5C77-4BA5-8813-27F635DE9CA5}" destId="{B780244D-AA39-40AA-B1B1-6AD6C8744F03}" srcOrd="0" destOrd="0" parTransId="{87B30DBA-1973-4FDE-A399-69B8DCF0A5FE}" sibTransId="{A9BF4213-EEDB-43F5-B020-9C626E6CBF6B}"/>
    <dgm:cxn modelId="{BFFC2A36-A3BE-40B5-9D08-E8B7C39CAD60}" type="presOf" srcId="{486BFC3C-5C77-4BA5-8813-27F635DE9CA5}" destId="{2AFD1CE4-A82E-481C-9E6D-4FED3A61D80A}" srcOrd="0" destOrd="0" presId="urn:microsoft.com/office/officeart/2005/8/layout/arrow2"/>
    <dgm:cxn modelId="{460DAAFB-5212-4FF3-81B4-C77F9574481A}" srcId="{486BFC3C-5C77-4BA5-8813-27F635DE9CA5}" destId="{1E5FA4FE-6ABB-4BB6-ABBB-3AAF0D7AA1F1}" srcOrd="1" destOrd="0" parTransId="{7F2F5AF1-119C-4580-9207-33CC09CC5E69}" sibTransId="{CE5C0729-6F82-486B-A2E2-01FE49618C1C}"/>
    <dgm:cxn modelId="{99C7DB84-C1E3-46B0-A3F4-8FE72700BF95}" srcId="{486BFC3C-5C77-4BA5-8813-27F635DE9CA5}" destId="{A939D49E-8129-452C-9BDB-4FA219C92E06}" srcOrd="2" destOrd="0" parTransId="{2452C3AC-C375-457E-868E-F556F3FECD8B}" sibTransId="{0DDCE6F1-7BC0-46D2-BBB3-65D87338A9EE}"/>
    <dgm:cxn modelId="{711D034A-86D6-4157-82CD-061BA3090698}" type="presOf" srcId="{1E5FA4FE-6ABB-4BB6-ABBB-3AAF0D7AA1F1}" destId="{D238D7B2-79AC-41AD-AA07-283ED6302CA1}" srcOrd="0" destOrd="0" presId="urn:microsoft.com/office/officeart/2005/8/layout/arrow2"/>
    <dgm:cxn modelId="{124ACD5C-5972-4340-B8F5-D7A7723E3E8E}" type="presParOf" srcId="{2AFD1CE4-A82E-481C-9E6D-4FED3A61D80A}" destId="{01AB7EF2-D60A-4DEB-AB47-80A0B8E19CC9}" srcOrd="0" destOrd="0" presId="urn:microsoft.com/office/officeart/2005/8/layout/arrow2"/>
    <dgm:cxn modelId="{65E3EF85-06B2-4496-9059-E897D8014E46}" type="presParOf" srcId="{2AFD1CE4-A82E-481C-9E6D-4FED3A61D80A}" destId="{3B64B428-2F66-46E0-9363-72FF82802DBE}" srcOrd="1" destOrd="0" presId="urn:microsoft.com/office/officeart/2005/8/layout/arrow2"/>
    <dgm:cxn modelId="{CABC3734-4043-4E59-9AB3-F2854A03C21B}" type="presParOf" srcId="{3B64B428-2F66-46E0-9363-72FF82802DBE}" destId="{47A2481C-D7BC-4438-8FD6-9FB9EE6536D2}" srcOrd="0" destOrd="0" presId="urn:microsoft.com/office/officeart/2005/8/layout/arrow2"/>
    <dgm:cxn modelId="{79BBEAA2-F206-4195-BFFA-19D7E9171DEE}" type="presParOf" srcId="{3B64B428-2F66-46E0-9363-72FF82802DBE}" destId="{3B41456E-1CDB-4542-ACA1-453AF0EC8A7C}" srcOrd="1" destOrd="0" presId="urn:microsoft.com/office/officeart/2005/8/layout/arrow2"/>
    <dgm:cxn modelId="{05EA99B5-24D4-4EEC-88EA-C7B5C6B06DD6}" type="presParOf" srcId="{3B64B428-2F66-46E0-9363-72FF82802DBE}" destId="{01C4F3E5-9AA5-4F49-8E87-08C552F5F72A}" srcOrd="2" destOrd="0" presId="urn:microsoft.com/office/officeart/2005/8/layout/arrow2"/>
    <dgm:cxn modelId="{284416B3-4DA8-4FAF-8324-321E097F3906}" type="presParOf" srcId="{3B64B428-2F66-46E0-9363-72FF82802DBE}" destId="{D238D7B2-79AC-41AD-AA07-283ED6302CA1}" srcOrd="3" destOrd="0" presId="urn:microsoft.com/office/officeart/2005/8/layout/arrow2"/>
    <dgm:cxn modelId="{D9848B58-F345-4818-AE4B-2EC8B5C9B9B5}" type="presParOf" srcId="{3B64B428-2F66-46E0-9363-72FF82802DBE}" destId="{F3B687BB-8FC6-4730-9FAA-BE8171C7DB73}" srcOrd="4" destOrd="0" presId="urn:microsoft.com/office/officeart/2005/8/layout/arrow2"/>
    <dgm:cxn modelId="{527111D2-5916-4E13-9DE1-360C96649B79}" type="presParOf" srcId="{3B64B428-2F66-46E0-9363-72FF82802DBE}" destId="{AB0B90BC-9121-4511-89AE-3DE717391BD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BFC3C-5C77-4BA5-8813-27F635DE9CA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80244D-AA39-40AA-B1B1-6AD6C8744F03}">
      <dgm:prSet phldrT="[Текст]" custT="1"/>
      <dgm:spPr/>
      <dgm:t>
        <a:bodyPr/>
        <a:lstStyle/>
        <a:p>
          <a:pPr algn="ctr"/>
          <a:r>
            <a:rPr lang="ru-RU" sz="1300" dirty="0" smtClean="0"/>
            <a:t>«</a:t>
          </a:r>
          <a:r>
            <a:rPr lang="ru-RU" sz="1200" b="1" dirty="0" smtClean="0">
              <a:solidFill>
                <a:srgbClr val="5C0000"/>
              </a:solidFill>
            </a:rPr>
            <a:t>Виртуальная доска почета»</a:t>
          </a:r>
          <a:endParaRPr lang="ru-RU" sz="1200" b="1" dirty="0">
            <a:solidFill>
              <a:srgbClr val="5C0000"/>
            </a:solidFill>
          </a:endParaRPr>
        </a:p>
      </dgm:t>
    </dgm:pt>
    <dgm:pt modelId="{87B30DBA-1973-4FDE-A399-69B8DCF0A5FE}" type="parTrans" cxnId="{7938CCC2-34D1-4246-AA76-8E83523AFBE3}">
      <dgm:prSet/>
      <dgm:spPr/>
      <dgm:t>
        <a:bodyPr/>
        <a:lstStyle/>
        <a:p>
          <a:endParaRPr lang="ru-RU"/>
        </a:p>
      </dgm:t>
    </dgm:pt>
    <dgm:pt modelId="{A9BF4213-EEDB-43F5-B020-9C626E6CBF6B}" type="sibTrans" cxnId="{7938CCC2-34D1-4246-AA76-8E83523AFBE3}">
      <dgm:prSet/>
      <dgm:spPr/>
      <dgm:t>
        <a:bodyPr/>
        <a:lstStyle/>
        <a:p>
          <a:endParaRPr lang="ru-RU"/>
        </a:p>
      </dgm:t>
    </dgm:pt>
    <dgm:pt modelId="{1E5FA4FE-6ABB-4BB6-ABBB-3AAF0D7AA1F1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200" b="1" dirty="0" smtClean="0">
              <a:solidFill>
                <a:srgbClr val="5C0000"/>
              </a:solidFill>
            </a:rPr>
            <a:t>Курс занятий  «Профессиональное портфолио», </a:t>
          </a:r>
        </a:p>
        <a:p>
          <a:pPr algn="ctr">
            <a:spcAft>
              <a:spcPts val="0"/>
            </a:spcAft>
          </a:pPr>
          <a:r>
            <a:rPr lang="ru-RU" sz="1200" b="1" dirty="0" smtClean="0">
              <a:solidFill>
                <a:srgbClr val="5C0000"/>
              </a:solidFill>
            </a:rPr>
            <a:t>«Технология поиска работы»</a:t>
          </a:r>
          <a:endParaRPr lang="ru-RU" sz="1200" b="1" dirty="0">
            <a:solidFill>
              <a:srgbClr val="5C0000"/>
            </a:solidFill>
          </a:endParaRPr>
        </a:p>
      </dgm:t>
    </dgm:pt>
    <dgm:pt modelId="{7F2F5AF1-119C-4580-9207-33CC09CC5E69}" type="parTrans" cxnId="{460DAAFB-5212-4FF3-81B4-C77F9574481A}">
      <dgm:prSet/>
      <dgm:spPr/>
      <dgm:t>
        <a:bodyPr/>
        <a:lstStyle/>
        <a:p>
          <a:endParaRPr lang="ru-RU"/>
        </a:p>
      </dgm:t>
    </dgm:pt>
    <dgm:pt modelId="{CE5C0729-6F82-486B-A2E2-01FE49618C1C}" type="sibTrans" cxnId="{460DAAFB-5212-4FF3-81B4-C77F9574481A}">
      <dgm:prSet/>
      <dgm:spPr/>
      <dgm:t>
        <a:bodyPr/>
        <a:lstStyle/>
        <a:p>
          <a:endParaRPr lang="ru-RU"/>
        </a:p>
      </dgm:t>
    </dgm:pt>
    <dgm:pt modelId="{A939D49E-8129-452C-9BDB-4FA219C92E06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200" b="1" dirty="0" smtClean="0">
              <a:solidFill>
                <a:srgbClr val="5C0000"/>
              </a:solidFill>
            </a:rPr>
            <a:t>Участие в конкурсах профессионального мастерства и олимпиадах </a:t>
          </a:r>
          <a:endParaRPr lang="ru-RU" sz="1200" b="1" dirty="0">
            <a:solidFill>
              <a:srgbClr val="5C0000"/>
            </a:solidFill>
          </a:endParaRPr>
        </a:p>
      </dgm:t>
    </dgm:pt>
    <dgm:pt modelId="{0DDCE6F1-7BC0-46D2-BBB3-65D87338A9EE}" type="sibTrans" cxnId="{99C7DB84-C1E3-46B0-A3F4-8FE72700BF95}">
      <dgm:prSet/>
      <dgm:spPr/>
      <dgm:t>
        <a:bodyPr/>
        <a:lstStyle/>
        <a:p>
          <a:endParaRPr lang="ru-RU"/>
        </a:p>
      </dgm:t>
    </dgm:pt>
    <dgm:pt modelId="{2452C3AC-C375-457E-868E-F556F3FECD8B}" type="parTrans" cxnId="{99C7DB84-C1E3-46B0-A3F4-8FE72700BF95}">
      <dgm:prSet/>
      <dgm:spPr/>
      <dgm:t>
        <a:bodyPr/>
        <a:lstStyle/>
        <a:p>
          <a:endParaRPr lang="ru-RU"/>
        </a:p>
      </dgm:t>
    </dgm:pt>
    <dgm:pt modelId="{2AFD1CE4-A82E-481C-9E6D-4FED3A61D80A}" type="pres">
      <dgm:prSet presAssocID="{486BFC3C-5C77-4BA5-8813-27F635DE9CA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AB7EF2-D60A-4DEB-AB47-80A0B8E19CC9}" type="pres">
      <dgm:prSet presAssocID="{486BFC3C-5C77-4BA5-8813-27F635DE9CA5}" presName="arrow" presStyleLbl="bgShp" presStyleIdx="0" presStyleCnt="1" custAng="11033890" custScaleX="171207" custScaleY="100000" custLinFactNeighborX="1926" custLinFactNeighborY="-6362"/>
      <dgm:spPr/>
    </dgm:pt>
    <dgm:pt modelId="{3B64B428-2F66-46E0-9363-72FF82802DBE}" type="pres">
      <dgm:prSet presAssocID="{486BFC3C-5C77-4BA5-8813-27F635DE9CA5}" presName="arrowDiagram3" presStyleCnt="0"/>
      <dgm:spPr/>
    </dgm:pt>
    <dgm:pt modelId="{47A2481C-D7BC-4438-8FD6-9FB9EE6536D2}" type="pres">
      <dgm:prSet presAssocID="{B780244D-AA39-40AA-B1B1-6AD6C8744F03}" presName="bullet3a" presStyleLbl="node1" presStyleIdx="0" presStyleCnt="3" custLinFactX="1867369" custLinFactY="-400000" custLinFactNeighborX="1900000" custLinFactNeighborY="-428157"/>
      <dgm:spPr/>
    </dgm:pt>
    <dgm:pt modelId="{3B41456E-1CDB-4542-ACA1-453AF0EC8A7C}" type="pres">
      <dgm:prSet presAssocID="{B780244D-AA39-40AA-B1B1-6AD6C8744F03}" presName="textBox3a" presStyleLbl="revTx" presStyleIdx="0" presStyleCnt="3" custScaleX="195786" custLinFactX="-49156" custLinFactNeighborX="-100000" custLinFactNeighborY="7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C4F3E5-9AA5-4F49-8E87-08C552F5F72A}" type="pres">
      <dgm:prSet presAssocID="{1E5FA4FE-6ABB-4BB6-ABBB-3AAF0D7AA1F1}" presName="bullet3b" presStyleLbl="node1" presStyleIdx="1" presStyleCnt="3" custLinFactX="9269" custLinFactY="100000" custLinFactNeighborX="100000" custLinFactNeighborY="109781"/>
      <dgm:spPr/>
      <dgm:t>
        <a:bodyPr/>
        <a:lstStyle/>
        <a:p>
          <a:endParaRPr lang="ru-RU"/>
        </a:p>
      </dgm:t>
    </dgm:pt>
    <dgm:pt modelId="{D238D7B2-79AC-41AD-AA07-283ED6302CA1}" type="pres">
      <dgm:prSet presAssocID="{1E5FA4FE-6ABB-4BB6-ABBB-3AAF0D7AA1F1}" presName="textBox3b" presStyleLbl="revTx" presStyleIdx="1" presStyleCnt="3" custScaleX="191788" custScaleY="44581" custLinFactNeighborX="-31386" custLinFactNeighborY="69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687BB-8FC6-4730-9FAA-BE8171C7DB73}" type="pres">
      <dgm:prSet presAssocID="{A939D49E-8129-452C-9BDB-4FA219C92E06}" presName="bullet3c" presStyleLbl="node1" presStyleIdx="2" presStyleCnt="3" custLinFactX="-555569" custLinFactY="133034" custLinFactNeighborX="-600000" custLinFactNeighborY="200000"/>
      <dgm:spPr/>
    </dgm:pt>
    <dgm:pt modelId="{AB0B90BC-9121-4511-89AE-3DE717391BDB}" type="pres">
      <dgm:prSet presAssocID="{A939D49E-8129-452C-9BDB-4FA219C92E06}" presName="textBox3c" presStyleLbl="revTx" presStyleIdx="2" presStyleCnt="3" custScaleX="180856" custScaleY="13625" custLinFactNeighborX="17735" custLinFactNeighborY="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3202EE-3C38-4167-8122-BBCEEC0F94E1}" type="presOf" srcId="{B780244D-AA39-40AA-B1B1-6AD6C8744F03}" destId="{3B41456E-1CDB-4542-ACA1-453AF0EC8A7C}" srcOrd="0" destOrd="0" presId="urn:microsoft.com/office/officeart/2005/8/layout/arrow2"/>
    <dgm:cxn modelId="{7938CCC2-34D1-4246-AA76-8E83523AFBE3}" srcId="{486BFC3C-5C77-4BA5-8813-27F635DE9CA5}" destId="{B780244D-AA39-40AA-B1B1-6AD6C8744F03}" srcOrd="0" destOrd="0" parTransId="{87B30DBA-1973-4FDE-A399-69B8DCF0A5FE}" sibTransId="{A9BF4213-EEDB-43F5-B020-9C626E6CBF6B}"/>
    <dgm:cxn modelId="{8A251B75-7206-4367-9ADC-698F1DC66473}" type="presOf" srcId="{1E5FA4FE-6ABB-4BB6-ABBB-3AAF0D7AA1F1}" destId="{D238D7B2-79AC-41AD-AA07-283ED6302CA1}" srcOrd="0" destOrd="0" presId="urn:microsoft.com/office/officeart/2005/8/layout/arrow2"/>
    <dgm:cxn modelId="{22282B97-488E-4ED1-A796-A7D647C23A24}" type="presOf" srcId="{A939D49E-8129-452C-9BDB-4FA219C92E06}" destId="{AB0B90BC-9121-4511-89AE-3DE717391BDB}" srcOrd="0" destOrd="0" presId="urn:microsoft.com/office/officeart/2005/8/layout/arrow2"/>
    <dgm:cxn modelId="{460DAAFB-5212-4FF3-81B4-C77F9574481A}" srcId="{486BFC3C-5C77-4BA5-8813-27F635DE9CA5}" destId="{1E5FA4FE-6ABB-4BB6-ABBB-3AAF0D7AA1F1}" srcOrd="1" destOrd="0" parTransId="{7F2F5AF1-119C-4580-9207-33CC09CC5E69}" sibTransId="{CE5C0729-6F82-486B-A2E2-01FE49618C1C}"/>
    <dgm:cxn modelId="{99C7DB84-C1E3-46B0-A3F4-8FE72700BF95}" srcId="{486BFC3C-5C77-4BA5-8813-27F635DE9CA5}" destId="{A939D49E-8129-452C-9BDB-4FA219C92E06}" srcOrd="2" destOrd="0" parTransId="{2452C3AC-C375-457E-868E-F556F3FECD8B}" sibTransId="{0DDCE6F1-7BC0-46D2-BBB3-65D87338A9EE}"/>
    <dgm:cxn modelId="{2EF2A5CC-9971-41CF-86C1-BB2A8531CDF6}" type="presOf" srcId="{486BFC3C-5C77-4BA5-8813-27F635DE9CA5}" destId="{2AFD1CE4-A82E-481C-9E6D-4FED3A61D80A}" srcOrd="0" destOrd="0" presId="urn:microsoft.com/office/officeart/2005/8/layout/arrow2"/>
    <dgm:cxn modelId="{1C79FAE1-55AE-4F3E-AFB5-D215F738C547}" type="presParOf" srcId="{2AFD1CE4-A82E-481C-9E6D-4FED3A61D80A}" destId="{01AB7EF2-D60A-4DEB-AB47-80A0B8E19CC9}" srcOrd="0" destOrd="0" presId="urn:microsoft.com/office/officeart/2005/8/layout/arrow2"/>
    <dgm:cxn modelId="{BF177887-D821-4B9B-9B89-D115C4EAC271}" type="presParOf" srcId="{2AFD1CE4-A82E-481C-9E6D-4FED3A61D80A}" destId="{3B64B428-2F66-46E0-9363-72FF82802DBE}" srcOrd="1" destOrd="0" presId="urn:microsoft.com/office/officeart/2005/8/layout/arrow2"/>
    <dgm:cxn modelId="{059E1D7C-E9FD-4634-AD28-73AF877F57F6}" type="presParOf" srcId="{3B64B428-2F66-46E0-9363-72FF82802DBE}" destId="{47A2481C-D7BC-4438-8FD6-9FB9EE6536D2}" srcOrd="0" destOrd="0" presId="urn:microsoft.com/office/officeart/2005/8/layout/arrow2"/>
    <dgm:cxn modelId="{4B08D52F-60B5-49D5-BF94-DF91D4E04A07}" type="presParOf" srcId="{3B64B428-2F66-46E0-9363-72FF82802DBE}" destId="{3B41456E-1CDB-4542-ACA1-453AF0EC8A7C}" srcOrd="1" destOrd="0" presId="urn:microsoft.com/office/officeart/2005/8/layout/arrow2"/>
    <dgm:cxn modelId="{E2ADA36B-E018-4288-8187-818678B1026C}" type="presParOf" srcId="{3B64B428-2F66-46E0-9363-72FF82802DBE}" destId="{01C4F3E5-9AA5-4F49-8E87-08C552F5F72A}" srcOrd="2" destOrd="0" presId="urn:microsoft.com/office/officeart/2005/8/layout/arrow2"/>
    <dgm:cxn modelId="{195B18FB-B41E-49DA-A9AE-8230AED9D639}" type="presParOf" srcId="{3B64B428-2F66-46E0-9363-72FF82802DBE}" destId="{D238D7B2-79AC-41AD-AA07-283ED6302CA1}" srcOrd="3" destOrd="0" presId="urn:microsoft.com/office/officeart/2005/8/layout/arrow2"/>
    <dgm:cxn modelId="{55583D1E-EAC1-4CFF-9D83-ADF03EFF792F}" type="presParOf" srcId="{3B64B428-2F66-46E0-9363-72FF82802DBE}" destId="{F3B687BB-8FC6-4730-9FAA-BE8171C7DB73}" srcOrd="4" destOrd="0" presId="urn:microsoft.com/office/officeart/2005/8/layout/arrow2"/>
    <dgm:cxn modelId="{8A4E458B-F6E9-4EE5-BB94-EB10653969FF}" type="presParOf" srcId="{3B64B428-2F66-46E0-9363-72FF82802DBE}" destId="{AB0B90BC-9121-4511-89AE-3DE717391BD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B7EF2-D60A-4DEB-AB47-80A0B8E19CC9}">
      <dsp:nvSpPr>
        <dsp:cNvPr id="0" name=""/>
        <dsp:cNvSpPr/>
      </dsp:nvSpPr>
      <dsp:spPr>
        <a:xfrm rot="692808">
          <a:off x="-14778" y="0"/>
          <a:ext cx="8442162" cy="293793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2481C-D7BC-4438-8FD6-9FB9EE6536D2}">
      <dsp:nvSpPr>
        <dsp:cNvPr id="0" name=""/>
        <dsp:cNvSpPr/>
      </dsp:nvSpPr>
      <dsp:spPr>
        <a:xfrm>
          <a:off x="1557148" y="1329504"/>
          <a:ext cx="122218" cy="1222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1456E-1CDB-4542-ACA1-453AF0EC8A7C}">
      <dsp:nvSpPr>
        <dsp:cNvPr id="0" name=""/>
        <dsp:cNvSpPr/>
      </dsp:nvSpPr>
      <dsp:spPr>
        <a:xfrm>
          <a:off x="721958" y="1517901"/>
          <a:ext cx="1914823" cy="849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61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5C0000"/>
              </a:solidFill>
            </a:rPr>
            <a:t>Экскурсии и профориентационная диагностика</a:t>
          </a:r>
          <a:endParaRPr lang="ru-RU" sz="1200" b="1" kern="1200" dirty="0">
            <a:solidFill>
              <a:srgbClr val="5C0000"/>
            </a:solidFill>
          </a:endParaRPr>
        </a:p>
      </dsp:txBody>
      <dsp:txXfrm>
        <a:off x="721958" y="1517901"/>
        <a:ext cx="1914823" cy="849062"/>
      </dsp:txXfrm>
    </dsp:sp>
    <dsp:sp modelId="{01C4F3E5-9AA5-4F49-8E87-08C552F5F72A}">
      <dsp:nvSpPr>
        <dsp:cNvPr id="0" name=""/>
        <dsp:cNvSpPr/>
      </dsp:nvSpPr>
      <dsp:spPr>
        <a:xfrm>
          <a:off x="5318056" y="1145113"/>
          <a:ext cx="220932" cy="2209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8D7B2-79AC-41AD-AA07-283ED6302CA1}">
      <dsp:nvSpPr>
        <dsp:cNvPr id="0" name=""/>
        <dsp:cNvSpPr/>
      </dsp:nvSpPr>
      <dsp:spPr>
        <a:xfrm>
          <a:off x="2544102" y="1319463"/>
          <a:ext cx="1917036" cy="1598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068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5C0000"/>
              </a:solidFill>
            </a:rPr>
            <a:t>Программа профессиональных проб</a:t>
          </a:r>
          <a:endParaRPr lang="ru-RU" sz="1200" b="1" kern="1200" dirty="0">
            <a:solidFill>
              <a:srgbClr val="5C0000"/>
            </a:solidFill>
          </a:endParaRPr>
        </a:p>
      </dsp:txBody>
      <dsp:txXfrm>
        <a:off x="2544102" y="1319463"/>
        <a:ext cx="1917036" cy="1598235"/>
      </dsp:txXfrm>
    </dsp:sp>
    <dsp:sp modelId="{F3B687BB-8FC6-4730-9FAA-BE8171C7DB73}">
      <dsp:nvSpPr>
        <dsp:cNvPr id="0" name=""/>
        <dsp:cNvSpPr/>
      </dsp:nvSpPr>
      <dsp:spPr>
        <a:xfrm>
          <a:off x="6937565" y="1209222"/>
          <a:ext cx="305545" cy="305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B90BC-9121-4511-89AE-3DE717391BDB}">
      <dsp:nvSpPr>
        <dsp:cNvPr id="0" name=""/>
        <dsp:cNvSpPr/>
      </dsp:nvSpPr>
      <dsp:spPr>
        <a:xfrm>
          <a:off x="4679715" y="1397204"/>
          <a:ext cx="1367879" cy="193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02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5C0000"/>
              </a:solidFill>
            </a:rPr>
            <a:t>Акция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5C0000"/>
              </a:solidFill>
            </a:rPr>
            <a:t> «100 дорог – одна твоя»</a:t>
          </a:r>
          <a:endParaRPr lang="ru-RU" sz="1200" b="1" kern="1200" dirty="0">
            <a:solidFill>
              <a:srgbClr val="5C0000"/>
            </a:solidFill>
          </a:endParaRPr>
        </a:p>
      </dsp:txBody>
      <dsp:txXfrm>
        <a:off x="4679715" y="1397204"/>
        <a:ext cx="1367879" cy="193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B7EF2-D60A-4DEB-AB47-80A0B8E19CC9}">
      <dsp:nvSpPr>
        <dsp:cNvPr id="0" name=""/>
        <dsp:cNvSpPr/>
      </dsp:nvSpPr>
      <dsp:spPr>
        <a:xfrm rot="11033890">
          <a:off x="-379917" y="0"/>
          <a:ext cx="8807750" cy="321531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2481C-D7BC-4438-8FD6-9FB9EE6536D2}">
      <dsp:nvSpPr>
        <dsp:cNvPr id="0" name=""/>
        <dsp:cNvSpPr/>
      </dsp:nvSpPr>
      <dsp:spPr>
        <a:xfrm>
          <a:off x="7144181" y="1111491"/>
          <a:ext cx="133757" cy="1337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1456E-1CDB-4542-ACA1-453AF0EC8A7C}">
      <dsp:nvSpPr>
        <dsp:cNvPr id="0" name=""/>
        <dsp:cNvSpPr/>
      </dsp:nvSpPr>
      <dsp:spPr>
        <a:xfrm>
          <a:off x="0" y="2286088"/>
          <a:ext cx="2346826" cy="929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75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«</a:t>
          </a:r>
          <a:r>
            <a:rPr lang="ru-RU" sz="1200" b="1" kern="1200" dirty="0" smtClean="0">
              <a:solidFill>
                <a:srgbClr val="5C0000"/>
              </a:solidFill>
            </a:rPr>
            <a:t>Виртуальная доска почета»</a:t>
          </a:r>
          <a:endParaRPr lang="ru-RU" sz="1200" b="1" kern="1200" dirty="0">
            <a:solidFill>
              <a:srgbClr val="5C0000"/>
            </a:solidFill>
          </a:endParaRPr>
        </a:p>
      </dsp:txBody>
      <dsp:txXfrm>
        <a:off x="0" y="2286088"/>
        <a:ext cx="2346826" cy="929226"/>
      </dsp:txXfrm>
    </dsp:sp>
    <dsp:sp modelId="{01C4F3E5-9AA5-4F49-8E87-08C552F5F72A}">
      <dsp:nvSpPr>
        <dsp:cNvPr id="0" name=""/>
        <dsp:cNvSpPr/>
      </dsp:nvSpPr>
      <dsp:spPr>
        <a:xfrm>
          <a:off x="3549924" y="1852520"/>
          <a:ext cx="241791" cy="2417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38D7B2-79AC-41AD-AA07-283ED6302CA1}">
      <dsp:nvSpPr>
        <dsp:cNvPr id="0" name=""/>
        <dsp:cNvSpPr/>
      </dsp:nvSpPr>
      <dsp:spPr>
        <a:xfrm>
          <a:off x="2452455" y="2071951"/>
          <a:ext cx="2367969" cy="779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12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5C0000"/>
              </a:solidFill>
            </a:rPr>
            <a:t>Курс занятий  «Профессиональное портфолио»,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5C0000"/>
              </a:solidFill>
            </a:rPr>
            <a:t>«Технология поиска работы»</a:t>
          </a:r>
          <a:endParaRPr lang="ru-RU" sz="1200" b="1" kern="1200" dirty="0">
            <a:solidFill>
              <a:srgbClr val="5C0000"/>
            </a:solidFill>
          </a:endParaRPr>
        </a:p>
      </dsp:txBody>
      <dsp:txXfrm>
        <a:off x="2452455" y="2071951"/>
        <a:ext cx="2367969" cy="779780"/>
      </dsp:txXfrm>
    </dsp:sp>
    <dsp:sp modelId="{F3B687BB-8FC6-4730-9FAA-BE8171C7DB73}">
      <dsp:nvSpPr>
        <dsp:cNvPr id="0" name=""/>
        <dsp:cNvSpPr/>
      </dsp:nvSpPr>
      <dsp:spPr>
        <a:xfrm>
          <a:off x="841465" y="1927116"/>
          <a:ext cx="334392" cy="3343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B90BC-9121-4511-89AE-3DE717391BDB}">
      <dsp:nvSpPr>
        <dsp:cNvPr id="0" name=""/>
        <dsp:cNvSpPr/>
      </dsp:nvSpPr>
      <dsp:spPr>
        <a:xfrm>
          <a:off x="4592614" y="1958473"/>
          <a:ext cx="2232994" cy="304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88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5C0000"/>
              </a:solidFill>
            </a:rPr>
            <a:t>Участие в конкурсах профессионального мастерства и олимпиадах </a:t>
          </a:r>
          <a:endParaRPr lang="ru-RU" sz="1200" b="1" kern="1200" dirty="0">
            <a:solidFill>
              <a:srgbClr val="5C0000"/>
            </a:solidFill>
          </a:endParaRPr>
        </a:p>
      </dsp:txBody>
      <dsp:txXfrm>
        <a:off x="4592614" y="1958473"/>
        <a:ext cx="2232994" cy="304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5347"/>
          </a:xfrm>
          <a:prstGeom prst="rect">
            <a:avLst/>
          </a:prstGeom>
        </p:spPr>
        <p:txBody>
          <a:bodyPr vert="horz" lIns="90832" tIns="45415" rIns="90832" bIns="454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8972" y="1"/>
            <a:ext cx="2921582" cy="495347"/>
          </a:xfrm>
          <a:prstGeom prst="rect">
            <a:avLst/>
          </a:prstGeom>
        </p:spPr>
        <p:txBody>
          <a:bodyPr vert="horz" lIns="90832" tIns="45415" rIns="90832" bIns="45415" rtlCol="0"/>
          <a:lstStyle>
            <a:lvl1pPr algn="r">
              <a:defRPr sz="1200"/>
            </a:lvl1pPr>
          </a:lstStyle>
          <a:p>
            <a:fld id="{219F0652-CDCC-42D4-80AF-B6570ADE6E96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5346"/>
          </a:xfrm>
          <a:prstGeom prst="rect">
            <a:avLst/>
          </a:prstGeom>
        </p:spPr>
        <p:txBody>
          <a:bodyPr vert="horz" lIns="90832" tIns="45415" rIns="90832" bIns="454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8972" y="9377318"/>
            <a:ext cx="2921582" cy="495346"/>
          </a:xfrm>
          <a:prstGeom prst="rect">
            <a:avLst/>
          </a:prstGeom>
        </p:spPr>
        <p:txBody>
          <a:bodyPr vert="horz" lIns="90832" tIns="45415" rIns="90832" bIns="45415" rtlCol="0" anchor="b"/>
          <a:lstStyle>
            <a:lvl1pPr algn="r">
              <a:defRPr sz="1200"/>
            </a:lvl1pPr>
          </a:lstStyle>
          <a:p>
            <a:fld id="{8D5A8593-3D85-414C-9E2C-04482802FE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19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317" cy="494186"/>
          </a:xfrm>
          <a:prstGeom prst="rect">
            <a:avLst/>
          </a:prstGeom>
        </p:spPr>
        <p:txBody>
          <a:bodyPr vert="horz" lIns="90832" tIns="45415" rIns="90832" bIns="454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223" y="1"/>
            <a:ext cx="2922317" cy="494186"/>
          </a:xfrm>
          <a:prstGeom prst="rect">
            <a:avLst/>
          </a:prstGeom>
        </p:spPr>
        <p:txBody>
          <a:bodyPr vert="horz" lIns="90832" tIns="45415" rIns="90832" bIns="45415" rtlCol="0"/>
          <a:lstStyle>
            <a:lvl1pPr algn="r">
              <a:defRPr sz="1200"/>
            </a:lvl1pPr>
          </a:lstStyle>
          <a:p>
            <a:fld id="{D24F8842-3A7A-4F5E-88CB-16AB3956F7E3}" type="datetimeFigureOut">
              <a:rPr lang="ru-RU" smtClean="0"/>
              <a:pPr/>
              <a:t>16.08.2017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5075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2" tIns="45415" rIns="90832" bIns="454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897" y="4750815"/>
            <a:ext cx="5394321" cy="3887173"/>
          </a:xfrm>
          <a:prstGeom prst="rect">
            <a:avLst/>
          </a:prstGeom>
        </p:spPr>
        <p:txBody>
          <a:bodyPr vert="horz" lIns="90832" tIns="45415" rIns="90832" bIns="454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22317" cy="494186"/>
          </a:xfrm>
          <a:prstGeom prst="rect">
            <a:avLst/>
          </a:prstGeom>
        </p:spPr>
        <p:txBody>
          <a:bodyPr vert="horz" lIns="90832" tIns="45415" rIns="90832" bIns="454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223" y="9378477"/>
            <a:ext cx="2922317" cy="494186"/>
          </a:xfrm>
          <a:prstGeom prst="rect">
            <a:avLst/>
          </a:prstGeom>
        </p:spPr>
        <p:txBody>
          <a:bodyPr vert="horz" lIns="90832" tIns="45415" rIns="90832" bIns="45415" rtlCol="0" anchor="b"/>
          <a:lstStyle>
            <a:lvl1pPr algn="r">
              <a:defRPr sz="1200"/>
            </a:lvl1pPr>
          </a:lstStyle>
          <a:p>
            <a:fld id="{C01747AF-FC22-498F-81F8-2790DC1E76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38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425A50-09AC-46A2-9162-FEFF22A550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859C5832-1F5F-47DD-83F3-57987F5886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522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E1060D-76FA-4973-A542-4A93F6BFC3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FC6187-1F37-4101-908D-E97E6FF1EB9F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398159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E1060D-76FA-4973-A542-4A93F6BFC3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FC6187-1F37-4101-908D-E97E6FF1EB9F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66720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E1060D-76FA-4973-A542-4A93F6BFC3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FC6187-1F37-4101-908D-E97E6FF1EB9F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22284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E1060D-76FA-4973-A542-4A93F6BFC3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FC6187-1F37-4101-908D-E97E6FF1EB9F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23843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E1060D-76FA-4973-A542-4A93F6BFC3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FC6187-1F37-4101-908D-E97E6FF1EB9F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15770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CE3947-11DA-472B-9905-F5BC550D0C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CA744-475B-4C9E-9C66-DF34B54F27D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4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18EC3D-0E0A-42B6-A462-F516820A2D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DFF4E-D82F-47DE-A24A-FB7BF4A1F7F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272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B5E0B3-700B-4E84-A06D-722F6236E0B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3CD64-A4FC-4032-A8EA-358F4D1FE86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026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315E65-BD9F-4E03-AFE2-33AD7CCC10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368E0248-A2F9-4D58-B680-D749AB6148C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03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555643-1EE0-4620-8576-A5B7C227FE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D0CBA382-9A2B-47F2-99CF-AF727C80781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224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A2B260-8F51-4954-9AFF-01959FE0144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6587F31-8654-40EA-BB26-1DA2239979E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19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B69E3B-3DFC-4659-B39F-CD018FDD72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D2E77-F282-48BA-AF23-4FF28AB6C6B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6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0E4F09-D1D8-47A7-8890-7788126D3D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DF350-5334-4B4B-BFB4-AD3A7B5D5D4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94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B81C8-DD22-42C8-B382-97A57FC97A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D7226-B806-4EB5-B039-4851683755B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22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5C456D-7B41-410E-9EDB-AA7016AF3F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6BE69E28-58FD-4AA8-820A-7E4400AD182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207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DBB93A-039F-48AE-BCAB-C14E22214BB5}" type="datetime1">
              <a:rPr lang="ru-RU" smtClean="0"/>
              <a:pPr>
                <a:defRPr/>
              </a:pPr>
              <a:t>16.08.2017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B0121-D994-45D4-9ECD-6AD470FB369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6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png"/><Relationship Id="rId7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chart" Target="../charts/chart3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 dirty="0">
              <a:solidFill>
                <a:srgbClr val="898989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3605104" y="4635062"/>
            <a:ext cx="7993062" cy="192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ru-RU" altLang="ru-RU" sz="1600" b="1" i="1" dirty="0" err="1" smtClean="0">
                <a:latin typeface="Arial" panose="020B0604020202020204" pitchFamily="34" charset="0"/>
              </a:rPr>
              <a:t>Чернышова</a:t>
            </a:r>
            <a:r>
              <a:rPr lang="ru-RU" altLang="ru-RU" sz="1600" b="1" i="1" dirty="0" smtClean="0">
                <a:latin typeface="Arial" panose="020B0604020202020204" pitchFamily="34" charset="0"/>
              </a:rPr>
              <a:t> Валентина Михайловна, </a:t>
            </a:r>
          </a:p>
          <a:p>
            <a:pPr algn="r">
              <a:spcBef>
                <a:spcPct val="0"/>
              </a:spcBef>
              <a:buNone/>
              <a:defRPr/>
            </a:pPr>
            <a:r>
              <a:rPr lang="ru-RU" altLang="ru-RU" sz="1600" i="1" dirty="0" smtClean="0">
                <a:latin typeface="Arial" panose="020B0604020202020204" pitchFamily="34" charset="0"/>
              </a:rPr>
              <a:t>зам. директора ГБУ ДО ДУМ «Смена»</a:t>
            </a:r>
          </a:p>
          <a:p>
            <a:pPr algn="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600" b="1" i="1" dirty="0" smtClean="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b="1" i="1" dirty="0" smtClean="0">
                <a:latin typeface="Arial" panose="020B0604020202020204" pitchFamily="34" charset="0"/>
              </a:rPr>
              <a:t>Татьяна Михайловна Зайцева, </a:t>
            </a:r>
          </a:p>
          <a:p>
            <a:pPr algn="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600" i="1" dirty="0" smtClean="0">
                <a:latin typeface="Arial" panose="020B0604020202020204" pitchFamily="34" charset="0"/>
              </a:rPr>
              <a:t>руководитель ОМО руководителей центров (отделений), </a:t>
            </a:r>
          </a:p>
          <a:p>
            <a:pPr algn="r">
              <a:spcBef>
                <a:spcPct val="0"/>
              </a:spcBef>
              <a:buNone/>
              <a:defRPr/>
            </a:pPr>
            <a:r>
              <a:rPr lang="ru-RU" altLang="ru-RU" sz="1600" i="1" dirty="0" smtClean="0">
                <a:latin typeface="Arial" panose="020B0604020202020204" pitchFamily="34" charset="0"/>
              </a:rPr>
              <a:t>осуществляющих </a:t>
            </a:r>
            <a:r>
              <a:rPr lang="ru-RU" altLang="ru-RU" sz="1600" i="1" dirty="0" err="1" smtClean="0">
                <a:latin typeface="Arial" panose="020B0604020202020204" pitchFamily="34" charset="0"/>
              </a:rPr>
              <a:t>профориентационную</a:t>
            </a:r>
            <a:r>
              <a:rPr lang="ru-RU" altLang="ru-RU" sz="1600" i="1" dirty="0" smtClean="0">
                <a:latin typeface="Arial" panose="020B0604020202020204" pitchFamily="34" charset="0"/>
              </a:rPr>
              <a:t> работу в ПОО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50070" y="1308539"/>
            <a:ext cx="10239589" cy="304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профориентационной работы профессиональных образовательных организаций методами проектного управления</a:t>
            </a:r>
            <a:endParaRPr lang="ru-RU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7527" y="126062"/>
            <a:ext cx="85156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ctr">
              <a:buClr>
                <a:schemeClr val="accent1"/>
              </a:buClr>
              <a:buSzPct val="80000"/>
              <a:defRPr/>
            </a:pP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Министерство </a:t>
            </a: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образования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и </a:t>
            </a: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науки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Челябинской области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ГБУ ДО «Дворец учащейся молодежи «СМЕНА</a:t>
            </a: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»</a:t>
            </a:r>
            <a:r>
              <a:rPr lang="ru-RU" sz="1200" b="1" dirty="0">
                <a:solidFill>
                  <a:schemeClr val="accent2"/>
                </a:solidFill>
              </a:rPr>
              <a:t> 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ОБЛАСТНОЙ  </a:t>
            </a:r>
            <a:r>
              <a:rPr lang="ru-RU" sz="1200" b="1" dirty="0">
                <a:solidFill>
                  <a:schemeClr val="accent2"/>
                </a:solidFill>
              </a:rPr>
              <a:t>ЦЕНТР </a:t>
            </a:r>
            <a:r>
              <a:rPr lang="ru-RU" sz="1200" b="1" dirty="0" smtClean="0">
                <a:solidFill>
                  <a:schemeClr val="accent2"/>
                </a:solidFill>
              </a:rPr>
              <a:t>ПРОФОРИЕНТАЦИИ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СИСТЕМЫ ПРОФЕССИОНАЛЬНОГО ОБРАЗОВАНИЯ</a:t>
            </a:r>
            <a:endParaRPr lang="ru-RU" sz="1200" b="1" dirty="0">
              <a:solidFill>
                <a:schemeClr val="accent2"/>
              </a:solidFill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«ФОРМУЛА УСПЕХА»</a:t>
            </a:r>
          </a:p>
          <a:p>
            <a:pPr marL="257175" indent="-257175" algn="ctr">
              <a:buClr>
                <a:schemeClr val="accent1"/>
              </a:buClr>
              <a:buSzPct val="80000"/>
              <a:defRPr/>
            </a:pPr>
            <a:endParaRPr lang="ru-RU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99733" y="4445210"/>
            <a:ext cx="11303696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444117" y="1223513"/>
            <a:ext cx="9945542" cy="0"/>
          </a:xfrm>
          <a:prstGeom prst="line">
            <a:avLst/>
          </a:prstGeom>
          <a:ln w="190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25" y="291959"/>
            <a:ext cx="900906" cy="5780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65" y="340901"/>
            <a:ext cx="610309" cy="52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7527" y="0"/>
            <a:ext cx="85156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ctr">
              <a:buClr>
                <a:schemeClr val="accent1"/>
              </a:buClr>
              <a:buSzPct val="80000"/>
              <a:defRPr/>
            </a:pP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Министерство образования и науки Челябинской области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ГБУ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ДО «Дворец учащейся молодежи «СМЕНА</a:t>
            </a: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»</a:t>
            </a:r>
            <a:r>
              <a:rPr lang="ru-RU" sz="1200" b="1" dirty="0">
                <a:solidFill>
                  <a:schemeClr val="accent2"/>
                </a:solidFill>
              </a:rPr>
              <a:t> 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ОБЛАСТНОЙ  </a:t>
            </a:r>
            <a:r>
              <a:rPr lang="ru-RU" sz="1200" b="1" dirty="0">
                <a:solidFill>
                  <a:schemeClr val="accent2"/>
                </a:solidFill>
              </a:rPr>
              <a:t>ЦЕНТР </a:t>
            </a:r>
            <a:r>
              <a:rPr lang="ru-RU" sz="1200" b="1" dirty="0" smtClean="0">
                <a:solidFill>
                  <a:schemeClr val="accent2"/>
                </a:solidFill>
              </a:rPr>
              <a:t>ПРОФОРИЕНТАЦИИ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СИСТЕМЫ ПРОФЕССИОНАЛЬНОГО ОБРАЗОВАНИЯ</a:t>
            </a:r>
            <a:endParaRPr lang="ru-RU" sz="1200" b="1" dirty="0">
              <a:solidFill>
                <a:schemeClr val="accent2"/>
              </a:solidFill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«ФОРМУЛА УСПЕХА»</a:t>
            </a:r>
          </a:p>
          <a:p>
            <a:pPr marL="257175" indent="-257175" algn="ctr">
              <a:buClr>
                <a:schemeClr val="accent1"/>
              </a:buClr>
              <a:buSzPct val="80000"/>
              <a:defRPr/>
            </a:pPr>
            <a:endParaRPr lang="ru-RU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65" y="340901"/>
            <a:ext cx="610309" cy="525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25" y="291959"/>
            <a:ext cx="900906" cy="578075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 bwMode="auto">
          <a:xfrm>
            <a:off x="626993" y="1128746"/>
            <a:ext cx="9928990" cy="803571"/>
          </a:xfrm>
          <a:prstGeom prst="homePlate">
            <a:avLst/>
          </a:prstGeom>
          <a:gradFill>
            <a:gsLst>
              <a:gs pos="0">
                <a:srgbClr val="FDBE00"/>
              </a:gs>
              <a:gs pos="100000">
                <a:srgbClr val="FFFA9F"/>
              </a:gs>
            </a:gsLst>
            <a:lin ang="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Участие профессиональных образовательных организаций г.Челябинска и Челябинской области в конкурсах профориентационной направленности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20"/>
          <p:cNvSpPr>
            <a:spLocks noChangeArrowheads="1"/>
          </p:cNvSpPr>
          <p:nvPr/>
        </p:nvSpPr>
        <p:spPr bwMode="auto">
          <a:xfrm>
            <a:off x="232469" y="2209239"/>
            <a:ext cx="3734205" cy="1021556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00B05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конкурс </a:t>
            </a:r>
          </a:p>
          <a:p>
            <a:pPr algn="ctr" eaLnBrk="1" hangingPunct="1"/>
            <a:r>
              <a:rPr lang="ru-RU" alt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интернет-проектов </a:t>
            </a:r>
          </a:p>
          <a:p>
            <a:pPr algn="ctr" eaLnBrk="1" hangingPunct="1"/>
            <a:r>
              <a:rPr lang="ru-RU" alt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 выбираю профессию»</a:t>
            </a:r>
            <a:endParaRPr lang="ru-RU" alt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20"/>
          <p:cNvSpPr>
            <a:spLocks noChangeArrowheads="1"/>
          </p:cNvSpPr>
          <p:nvPr/>
        </p:nvSpPr>
        <p:spPr bwMode="auto">
          <a:xfrm>
            <a:off x="6918385" y="4918362"/>
            <a:ext cx="4572686" cy="163449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00B05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Областной конкурс </a:t>
            </a:r>
          </a:p>
          <a:p>
            <a:pPr algn="ctr" eaLnBrk="1" hangingPunct="1"/>
            <a:r>
              <a:rPr lang="ru-RU" alt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alt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лучший опыт профориентационной работы с обучающимися профессиональных образовательных организаций</a:t>
            </a:r>
            <a:endParaRPr lang="ru-RU" alt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29239959"/>
              </p:ext>
            </p:extLst>
          </p:nvPr>
        </p:nvGraphicFramePr>
        <p:xfrm>
          <a:off x="854436" y="3426646"/>
          <a:ext cx="5643183" cy="33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65" y="2452185"/>
            <a:ext cx="1736123" cy="11249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938" y="2228684"/>
            <a:ext cx="2422320" cy="1394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4609" y="3062377"/>
            <a:ext cx="2457357" cy="1740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68316" y="2317911"/>
            <a:ext cx="2277035" cy="1425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10555983" y="4299507"/>
            <a:ext cx="1572980" cy="77237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ПОО Челябинской области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7527" y="0"/>
            <a:ext cx="85156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ctr">
              <a:buClr>
                <a:schemeClr val="accent1"/>
              </a:buClr>
              <a:buSzPct val="80000"/>
              <a:defRPr/>
            </a:pP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Министерство образования и науки Челябинской области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ГБУ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ДО «Дворец учащейся молодежи «СМЕНА</a:t>
            </a: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»</a:t>
            </a:r>
            <a:r>
              <a:rPr lang="ru-RU" sz="1200" b="1" dirty="0">
                <a:solidFill>
                  <a:schemeClr val="accent2"/>
                </a:solidFill>
              </a:rPr>
              <a:t> 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ОБЛАСТНОЙ  </a:t>
            </a:r>
            <a:r>
              <a:rPr lang="ru-RU" sz="1200" b="1" dirty="0">
                <a:solidFill>
                  <a:schemeClr val="accent2"/>
                </a:solidFill>
              </a:rPr>
              <a:t>ЦЕНТР </a:t>
            </a:r>
            <a:r>
              <a:rPr lang="ru-RU" sz="1200" b="1" dirty="0" smtClean="0">
                <a:solidFill>
                  <a:schemeClr val="accent2"/>
                </a:solidFill>
              </a:rPr>
              <a:t>ПРОФОРИЕНТАЦИИ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СИСТЕМЫ ПРОФЕССИОНАЛЬНОГО ОБРАЗОВАНИЯ</a:t>
            </a:r>
            <a:endParaRPr lang="ru-RU" sz="1200" b="1" dirty="0">
              <a:solidFill>
                <a:schemeClr val="accent2"/>
              </a:solidFill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«ФОРМУЛА УСПЕХА»</a:t>
            </a:r>
          </a:p>
          <a:p>
            <a:pPr marL="257175" indent="-257175" algn="ctr">
              <a:buClr>
                <a:schemeClr val="accent1"/>
              </a:buClr>
              <a:buSzPct val="80000"/>
              <a:defRPr/>
            </a:pPr>
            <a:endParaRPr lang="ru-RU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65" y="340901"/>
            <a:ext cx="610309" cy="525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25" y="291959"/>
            <a:ext cx="900906" cy="578075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 bwMode="auto">
          <a:xfrm>
            <a:off x="691538" y="1017945"/>
            <a:ext cx="9928990" cy="993735"/>
          </a:xfrm>
          <a:prstGeom prst="homePlate">
            <a:avLst/>
          </a:prstGeom>
          <a:gradFill>
            <a:gsLst>
              <a:gs pos="0">
                <a:srgbClr val="FDBE00"/>
              </a:gs>
              <a:gs pos="100000">
                <a:srgbClr val="FFFA9F"/>
              </a:gs>
            </a:gsLst>
            <a:lin ang="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5C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Реализация проектов (программ)в области профориентационной навигации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в профессиональных образовательных организациях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г.Челябинска и Челябинской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 cstate="print"/>
          <a:srcRect t="8009" r="1332" b="6683"/>
          <a:stretch/>
        </p:blipFill>
        <p:spPr bwMode="auto">
          <a:xfrm>
            <a:off x="428440" y="2099620"/>
            <a:ext cx="2323653" cy="1336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/>
          <a:srcRect t="7819" r="2582" b="6174"/>
          <a:stretch/>
        </p:blipFill>
        <p:spPr bwMode="auto">
          <a:xfrm>
            <a:off x="651285" y="3606629"/>
            <a:ext cx="2392483" cy="13656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 cstate="print"/>
          <a:srcRect l="8798" t="8992" r="817" b="7328"/>
          <a:stretch/>
        </p:blipFill>
        <p:spPr bwMode="auto">
          <a:xfrm>
            <a:off x="828339" y="5142686"/>
            <a:ext cx="2528026" cy="14245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7" cstate="print"/>
          <a:srcRect l="23314" t="6646" r="25010" b="6938"/>
          <a:stretch/>
        </p:blipFill>
        <p:spPr bwMode="auto">
          <a:xfrm>
            <a:off x="3332620" y="2113604"/>
            <a:ext cx="2374412" cy="1361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8" cstate="print"/>
          <a:srcRect l="27271" t="7819" r="25437" b="40170"/>
          <a:stretch/>
        </p:blipFill>
        <p:spPr bwMode="auto">
          <a:xfrm>
            <a:off x="3544624" y="3626419"/>
            <a:ext cx="2382840" cy="13650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9" cstate="print"/>
          <a:srcRect l="18259" t="6255" r="18836" b="13174"/>
          <a:stretch/>
        </p:blipFill>
        <p:spPr bwMode="auto">
          <a:xfrm>
            <a:off x="3822456" y="5155591"/>
            <a:ext cx="2382840" cy="14506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10" cstate="print"/>
          <a:srcRect l="17375" t="6646" r="21711" b="8501"/>
          <a:stretch/>
        </p:blipFill>
        <p:spPr bwMode="auto">
          <a:xfrm>
            <a:off x="6287559" y="2131960"/>
            <a:ext cx="2454609" cy="13249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11" cstate="print"/>
          <a:srcRect l="1100" t="10166" r="20380" b="5783"/>
          <a:stretch/>
        </p:blipFill>
        <p:spPr bwMode="auto">
          <a:xfrm>
            <a:off x="6428320" y="3606629"/>
            <a:ext cx="3432733" cy="24429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12" cstate="print"/>
          <a:srcRect l="23531" t="5474" r="24575" b="10083"/>
          <a:stretch/>
        </p:blipFill>
        <p:spPr bwMode="auto">
          <a:xfrm>
            <a:off x="8748681" y="4017946"/>
            <a:ext cx="3226456" cy="26067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316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7527" y="0"/>
            <a:ext cx="85156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ctr">
              <a:buClr>
                <a:schemeClr val="accent1"/>
              </a:buClr>
              <a:buSzPct val="80000"/>
              <a:defRPr/>
            </a:pP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Министерство образования и науки Челябинской области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ГБУ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ДО «Дворец учащейся молодежи «СМЕНА</a:t>
            </a: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»</a:t>
            </a:r>
            <a:r>
              <a:rPr lang="ru-RU" sz="1200" b="1" dirty="0">
                <a:solidFill>
                  <a:schemeClr val="accent2"/>
                </a:solidFill>
              </a:rPr>
              <a:t> 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ОБЛАСТНОЙ  </a:t>
            </a:r>
            <a:r>
              <a:rPr lang="ru-RU" sz="1200" b="1" dirty="0">
                <a:solidFill>
                  <a:schemeClr val="accent2"/>
                </a:solidFill>
              </a:rPr>
              <a:t>ЦЕНТР </a:t>
            </a:r>
            <a:r>
              <a:rPr lang="ru-RU" sz="1200" b="1" dirty="0" smtClean="0">
                <a:solidFill>
                  <a:schemeClr val="accent2"/>
                </a:solidFill>
              </a:rPr>
              <a:t>ПРОФОРИЕНТАЦИИ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СИСТЕМЫ ПРОФЕССИОНАЛЬНОГО ОБРАЗОВАНИЯ</a:t>
            </a:r>
            <a:endParaRPr lang="ru-RU" sz="1200" b="1" dirty="0">
              <a:solidFill>
                <a:schemeClr val="accent2"/>
              </a:solidFill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«ФОРМУЛА УСПЕХА»</a:t>
            </a:r>
          </a:p>
          <a:p>
            <a:pPr marL="257175" indent="-257175" algn="ctr">
              <a:buClr>
                <a:schemeClr val="accent1"/>
              </a:buClr>
              <a:buSzPct val="80000"/>
              <a:defRPr/>
            </a:pPr>
            <a:endParaRPr lang="ru-RU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65" y="340901"/>
            <a:ext cx="610309" cy="525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25" y="291959"/>
            <a:ext cx="900906" cy="578075"/>
          </a:xfrm>
          <a:prstGeom prst="rect">
            <a:avLst/>
          </a:prstGeom>
        </p:spPr>
      </p:pic>
      <p:sp>
        <p:nvSpPr>
          <p:cNvPr id="7" name="Блок-схема: альтернативный процесс 6"/>
          <p:cNvSpPr/>
          <p:nvPr/>
        </p:nvSpPr>
        <p:spPr>
          <a:xfrm>
            <a:off x="4088939" y="2920952"/>
            <a:ext cx="4032847" cy="142244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0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7527" y="0"/>
            <a:ext cx="85156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ctr">
              <a:buClr>
                <a:schemeClr val="accent1"/>
              </a:buClr>
              <a:buSzPct val="80000"/>
              <a:defRPr/>
            </a:pP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Министерство образования и науки Челябинской области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ГБУ ДО «Дворец учащейся молодежи «СМЕНА»</a:t>
            </a:r>
            <a:r>
              <a:rPr lang="ru-RU" sz="1200" b="1" dirty="0" smtClean="0">
                <a:solidFill>
                  <a:schemeClr val="accent2"/>
                </a:solidFill>
              </a:rPr>
              <a:t> 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ОБЛАСТНОЙ  </a:t>
            </a:r>
            <a:r>
              <a:rPr lang="ru-RU" sz="1200" b="1" dirty="0">
                <a:solidFill>
                  <a:schemeClr val="accent2"/>
                </a:solidFill>
              </a:rPr>
              <a:t>ЦЕНТР </a:t>
            </a:r>
            <a:r>
              <a:rPr lang="ru-RU" sz="1200" b="1" dirty="0" smtClean="0">
                <a:solidFill>
                  <a:schemeClr val="accent2"/>
                </a:solidFill>
              </a:rPr>
              <a:t>ПРОФОРИЕНТАЦИИ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СИСТЕМЫ ПРОФЕССИОНАЛЬНОГО ОБРАЗОВАНИЯ</a:t>
            </a:r>
            <a:endParaRPr lang="ru-RU" sz="1200" b="1" dirty="0">
              <a:solidFill>
                <a:schemeClr val="accent2"/>
              </a:solidFill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«ФОРМУЛА УСПЕХА»</a:t>
            </a:r>
          </a:p>
          <a:p>
            <a:pPr marL="257175" indent="-257175" algn="ctr">
              <a:buClr>
                <a:schemeClr val="accent1"/>
              </a:buClr>
              <a:buSzPct val="80000"/>
              <a:defRPr/>
            </a:pPr>
            <a:endParaRPr lang="ru-RU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65" y="340901"/>
            <a:ext cx="610309" cy="525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25" y="291959"/>
            <a:ext cx="900906" cy="578075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 bwMode="auto">
          <a:xfrm>
            <a:off x="699565" y="1081408"/>
            <a:ext cx="9928990" cy="845110"/>
          </a:xfrm>
          <a:prstGeom prst="homePlate">
            <a:avLst/>
          </a:prstGeom>
          <a:gradFill>
            <a:gsLst>
              <a:gs pos="0">
                <a:srgbClr val="FDBE00"/>
              </a:gs>
              <a:gs pos="100000">
                <a:srgbClr val="FFFA9F"/>
              </a:gs>
            </a:gsLst>
            <a:lin ang="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Проектная деятельность – </a:t>
            </a:r>
            <a:r>
              <a:rPr lang="ru-RU" dirty="0" err="1" smtClean="0">
                <a:solidFill>
                  <a:srgbClr val="5C0000"/>
                </a:solidFill>
              </a:rPr>
              <a:t>деятельность</a:t>
            </a:r>
            <a:r>
              <a:rPr lang="ru-RU" dirty="0" smtClean="0">
                <a:solidFill>
                  <a:srgbClr val="5C0000"/>
                </a:solidFill>
              </a:rPr>
              <a:t>, связанная с инициированием, подготовкой, реализацией и завершением проектов</a:t>
            </a:r>
            <a:endParaRPr lang="ru-RU" dirty="0">
              <a:solidFill>
                <a:srgbClr val="5C0000"/>
              </a:solidFill>
            </a:endParaRPr>
          </a:p>
        </p:txBody>
      </p:sp>
      <p:sp>
        <p:nvSpPr>
          <p:cNvPr id="8" name="TextBox 20"/>
          <p:cNvSpPr>
            <a:spLocks noChangeArrowheads="1"/>
          </p:cNvSpPr>
          <p:nvPr/>
        </p:nvSpPr>
        <p:spPr bwMode="auto">
          <a:xfrm>
            <a:off x="106275" y="2113155"/>
            <a:ext cx="5557785" cy="2553891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00B05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поручение Правительства РФ от 25.06.2016г. № ОГ-П8-3736 по реализации комплекса мер по созданию условий для развития и самореализации учащихся в процессе воспитания и обучения на 2016-2020 годы, утвержденного Заместителем Председателя Правительства РФ О.Ю. Голодец 27.06.2016г. № 4455п-П8</a:t>
            </a:r>
            <a:endParaRPr lang="ru-RU" alt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 cstate="print"/>
          <a:srcRect l="30882" t="14063" r="29833" b="4598"/>
          <a:stretch/>
        </p:blipFill>
        <p:spPr bwMode="auto">
          <a:xfrm>
            <a:off x="7966469" y="2432945"/>
            <a:ext cx="2607269" cy="2703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Штриховая стрелка вправо 8"/>
          <p:cNvSpPr/>
          <p:nvPr/>
        </p:nvSpPr>
        <p:spPr>
          <a:xfrm>
            <a:off x="3824871" y="3834351"/>
            <a:ext cx="4317544" cy="2740528"/>
          </a:xfrm>
          <a:prstGeom prst="stripedRightArrow">
            <a:avLst>
              <a:gd name="adj1" fmla="val 67217"/>
              <a:gd name="adj2" fmla="val 50000"/>
            </a:avLst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5C0000"/>
                </a:solidFill>
              </a:rPr>
              <a:t>в</a:t>
            </a:r>
            <a:r>
              <a:rPr lang="ru-RU" dirty="0" smtClean="0">
                <a:solidFill>
                  <a:srgbClr val="5C0000"/>
                </a:solidFill>
              </a:rPr>
              <a:t> рамках реализации Регионального стандарта кадрового обеспечения промышленного роста</a:t>
            </a:r>
            <a:endParaRPr lang="ru-RU" dirty="0">
              <a:solidFill>
                <a:srgbClr val="5C0000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289809" y="2271440"/>
            <a:ext cx="1982996" cy="59079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12.12.2016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03/3803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5" cstate="print"/>
          <a:srcRect l="36131" t="15202" r="35008" b="6500"/>
          <a:stretch/>
        </p:blipFill>
        <p:spPr bwMode="auto">
          <a:xfrm rot="5400000">
            <a:off x="9398131" y="4139367"/>
            <a:ext cx="1919605" cy="30061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52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7527" y="0"/>
            <a:ext cx="85156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ctr">
              <a:buClr>
                <a:schemeClr val="accent1"/>
              </a:buClr>
              <a:buSzPct val="80000"/>
              <a:defRPr/>
            </a:pP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Министерство образования и науки Челябинской области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ГБУ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ДО «Дворец учащейся молодежи «СМЕНА</a:t>
            </a: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»</a:t>
            </a:r>
            <a:r>
              <a:rPr lang="ru-RU" sz="1200" b="1" dirty="0">
                <a:solidFill>
                  <a:schemeClr val="accent2"/>
                </a:solidFill>
              </a:rPr>
              <a:t> 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ОБЛАСТНОЙ  </a:t>
            </a:r>
            <a:r>
              <a:rPr lang="ru-RU" sz="1200" b="1" dirty="0">
                <a:solidFill>
                  <a:schemeClr val="accent2"/>
                </a:solidFill>
              </a:rPr>
              <a:t>ЦЕНТР </a:t>
            </a:r>
            <a:r>
              <a:rPr lang="ru-RU" sz="1200" b="1" dirty="0" smtClean="0">
                <a:solidFill>
                  <a:schemeClr val="accent2"/>
                </a:solidFill>
              </a:rPr>
              <a:t>ПРОФОРИЕНТАЦИИ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СИСТЕМЫ ПРОФЕССИОНАЛЬНОГО ОБРАЗОВАНИЯ</a:t>
            </a:r>
            <a:endParaRPr lang="ru-RU" sz="1200" b="1" dirty="0">
              <a:solidFill>
                <a:schemeClr val="accent2"/>
              </a:solidFill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«ФОРМУЛА УСПЕХА»</a:t>
            </a:r>
          </a:p>
          <a:p>
            <a:pPr marL="257175" indent="-257175" algn="ctr">
              <a:buClr>
                <a:schemeClr val="accent1"/>
              </a:buClr>
              <a:buSzPct val="80000"/>
              <a:defRPr/>
            </a:pPr>
            <a:endParaRPr lang="ru-RU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65" y="340901"/>
            <a:ext cx="610309" cy="525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25" y="291959"/>
            <a:ext cx="900906" cy="578075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 bwMode="auto">
          <a:xfrm>
            <a:off x="699565" y="1081407"/>
            <a:ext cx="9928990" cy="973303"/>
          </a:xfrm>
          <a:prstGeom prst="homePlate">
            <a:avLst/>
          </a:prstGeom>
          <a:gradFill>
            <a:gsLst>
              <a:gs pos="0">
                <a:srgbClr val="FDBE00"/>
              </a:gs>
              <a:gs pos="100000">
                <a:srgbClr val="FFFA9F"/>
              </a:gs>
            </a:gsLst>
            <a:lin ang="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Показатели наличия центра (отделения) профориентации как структурного подразделения профессиональных образовательных организаций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г.Челябинска и Челябинской области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286285992"/>
              </p:ext>
            </p:extLst>
          </p:nvPr>
        </p:nvGraphicFramePr>
        <p:xfrm>
          <a:off x="1319635" y="2266083"/>
          <a:ext cx="7253443" cy="4360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Рисунок 16"/>
          <p:cNvPicPr/>
          <p:nvPr/>
        </p:nvPicPr>
        <p:blipFill rotWithShape="1">
          <a:blip r:embed="rId5" cstate="print"/>
          <a:srcRect l="36738" t="15249" r="36213" b="18653"/>
          <a:stretch/>
        </p:blipFill>
        <p:spPr bwMode="auto">
          <a:xfrm>
            <a:off x="8315941" y="2266083"/>
            <a:ext cx="1826970" cy="22844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6" cstate="print"/>
          <a:srcRect l="37171" t="18766" r="36444" b="7722"/>
          <a:stretch/>
        </p:blipFill>
        <p:spPr bwMode="auto">
          <a:xfrm>
            <a:off x="10239730" y="4030028"/>
            <a:ext cx="1765804" cy="25966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724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7527" y="0"/>
            <a:ext cx="85156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ctr">
              <a:buClr>
                <a:schemeClr val="accent1"/>
              </a:buClr>
              <a:buSzPct val="80000"/>
              <a:defRPr/>
            </a:pP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Министерство образования и науки Челябинской области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ГБУ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ДО «Дворец учащейся молодежи «СМЕНА</a:t>
            </a: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»</a:t>
            </a:r>
            <a:r>
              <a:rPr lang="ru-RU" sz="1200" b="1" dirty="0">
                <a:solidFill>
                  <a:schemeClr val="accent2"/>
                </a:solidFill>
              </a:rPr>
              <a:t> 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ОБЛАСТНОЙ  </a:t>
            </a:r>
            <a:r>
              <a:rPr lang="ru-RU" sz="1200" b="1" dirty="0">
                <a:solidFill>
                  <a:schemeClr val="accent2"/>
                </a:solidFill>
              </a:rPr>
              <a:t>ЦЕНТР </a:t>
            </a:r>
            <a:r>
              <a:rPr lang="ru-RU" sz="1200" b="1" dirty="0" smtClean="0">
                <a:solidFill>
                  <a:schemeClr val="accent2"/>
                </a:solidFill>
              </a:rPr>
              <a:t>ПРОФОРИЕНТАЦИИ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СИСТЕМЫ ПРОФЕССИОНАЛЬНОГО ОБРАЗОВАНИЯ</a:t>
            </a:r>
            <a:endParaRPr lang="ru-RU" sz="1200" b="1" dirty="0">
              <a:solidFill>
                <a:schemeClr val="accent2"/>
              </a:solidFill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«ФОРМУЛА УСПЕХА»</a:t>
            </a:r>
          </a:p>
          <a:p>
            <a:pPr marL="257175" indent="-257175" algn="ctr">
              <a:buClr>
                <a:schemeClr val="accent1"/>
              </a:buClr>
              <a:buSzPct val="80000"/>
              <a:defRPr/>
            </a:pPr>
            <a:endParaRPr lang="ru-RU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65" y="340901"/>
            <a:ext cx="610309" cy="525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95" y="288494"/>
            <a:ext cx="900906" cy="578075"/>
          </a:xfrm>
          <a:prstGeom prst="rect">
            <a:avLst/>
          </a:prstGeom>
        </p:spPr>
      </p:pic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794700406"/>
              </p:ext>
            </p:extLst>
          </p:nvPr>
        </p:nvGraphicFramePr>
        <p:xfrm>
          <a:off x="1676998" y="725387"/>
          <a:ext cx="8047915" cy="293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" name="Овал 29"/>
          <p:cNvSpPr/>
          <p:nvPr/>
        </p:nvSpPr>
        <p:spPr>
          <a:xfrm>
            <a:off x="5124922" y="1857076"/>
            <a:ext cx="157083" cy="13571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2054323705"/>
              </p:ext>
            </p:extLst>
          </p:nvPr>
        </p:nvGraphicFramePr>
        <p:xfrm>
          <a:off x="3125210" y="3853531"/>
          <a:ext cx="8047915" cy="321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2" name="Овал 31"/>
          <p:cNvSpPr/>
          <p:nvPr/>
        </p:nvSpPr>
        <p:spPr>
          <a:xfrm>
            <a:off x="8763025" y="5435561"/>
            <a:ext cx="157083" cy="13571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5" name="Группа 34"/>
          <p:cNvGrpSpPr/>
          <p:nvPr/>
        </p:nvGrpSpPr>
        <p:grpSpPr>
          <a:xfrm>
            <a:off x="8920108" y="5098780"/>
            <a:ext cx="1095261" cy="849062"/>
            <a:chOff x="1169876" y="1228260"/>
            <a:chExt cx="1095261" cy="849062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69876" y="1228260"/>
              <a:ext cx="1095261" cy="84906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рямоугольник 36"/>
            <p:cNvSpPr/>
            <p:nvPr/>
          </p:nvSpPr>
          <p:spPr>
            <a:xfrm>
              <a:off x="1169876" y="1228260"/>
              <a:ext cx="1095261" cy="8490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61" tIns="0" rIns="0" bIns="0" numCol="1" spcCol="1270" anchor="t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8432870" y="5207886"/>
            <a:ext cx="1095261" cy="849062"/>
            <a:chOff x="1169876" y="1228260"/>
            <a:chExt cx="1095261" cy="84906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169876" y="1228260"/>
              <a:ext cx="1095261" cy="84906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Прямоугольник 39"/>
            <p:cNvSpPr/>
            <p:nvPr/>
          </p:nvSpPr>
          <p:spPr>
            <a:xfrm>
              <a:off x="1169876" y="1228260"/>
              <a:ext cx="1095261" cy="8490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61" tIns="0" rIns="0" bIns="0" numCol="1" spcCol="1270" anchor="t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548369" y="3004469"/>
            <a:ext cx="1095261" cy="849062"/>
            <a:chOff x="1169876" y="1228260"/>
            <a:chExt cx="1095261" cy="84906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1169876" y="1228260"/>
              <a:ext cx="1095261" cy="84906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Прямоугольник 42"/>
            <p:cNvSpPr/>
            <p:nvPr/>
          </p:nvSpPr>
          <p:spPr>
            <a:xfrm>
              <a:off x="1169876" y="1228260"/>
              <a:ext cx="1095261" cy="8490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61" tIns="0" rIns="0" bIns="0" numCol="1" spcCol="1270" anchor="t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372615" y="3129451"/>
            <a:ext cx="1095261" cy="849062"/>
            <a:chOff x="1169876" y="1228260"/>
            <a:chExt cx="1095261" cy="849062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1169876" y="1228260"/>
              <a:ext cx="1095261" cy="84906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Прямоугольник 45"/>
            <p:cNvSpPr/>
            <p:nvPr/>
          </p:nvSpPr>
          <p:spPr>
            <a:xfrm>
              <a:off x="1169876" y="1228260"/>
              <a:ext cx="1095261" cy="8490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61" tIns="0" rIns="0" bIns="0" numCol="1" spcCol="1270" anchor="t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700769" y="3156869"/>
            <a:ext cx="1095261" cy="849062"/>
            <a:chOff x="1169876" y="1228260"/>
            <a:chExt cx="1095261" cy="849062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169876" y="1228260"/>
              <a:ext cx="1095261" cy="84906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Прямоугольник 48"/>
            <p:cNvSpPr/>
            <p:nvPr/>
          </p:nvSpPr>
          <p:spPr>
            <a:xfrm>
              <a:off x="1169876" y="1228260"/>
              <a:ext cx="1095261" cy="8490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61" tIns="0" rIns="0" bIns="0" numCol="1" spcCol="1270" anchor="t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500" kern="1200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9675927" y="5241584"/>
            <a:ext cx="1367879" cy="193977"/>
            <a:chOff x="4679715" y="1397204"/>
            <a:chExt cx="1367879" cy="193977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679715" y="1397204"/>
              <a:ext cx="1367879" cy="19397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Прямоугольник 51"/>
            <p:cNvSpPr/>
            <p:nvPr/>
          </p:nvSpPr>
          <p:spPr>
            <a:xfrm>
              <a:off x="4679715" y="1397204"/>
              <a:ext cx="1367879" cy="1939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902" tIns="0" rIns="0" bIns="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b="1" kern="1200" dirty="0" smtClean="0">
                  <a:solidFill>
                    <a:srgbClr val="5C0000"/>
                  </a:solidFill>
                </a:rPr>
                <a:t>Экскурсии на производство</a:t>
              </a:r>
              <a:endParaRPr lang="ru-RU" sz="1200" b="1" kern="1200" dirty="0">
                <a:solidFill>
                  <a:srgbClr val="5C0000"/>
                </a:solidFill>
              </a:endParaRPr>
            </a:p>
          </p:txBody>
        </p:sp>
      </p:grpSp>
      <p:sp>
        <p:nvSpPr>
          <p:cNvPr id="57" name="Кольцо 56"/>
          <p:cNvSpPr/>
          <p:nvPr/>
        </p:nvSpPr>
        <p:spPr>
          <a:xfrm>
            <a:off x="473785" y="4282797"/>
            <a:ext cx="2406426" cy="2305528"/>
          </a:xfrm>
          <a:prstGeom prst="don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Трудо-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устройство выпускников ПОО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8" name="Кольцо 57"/>
          <p:cNvSpPr/>
          <p:nvPr/>
        </p:nvSpPr>
        <p:spPr>
          <a:xfrm>
            <a:off x="9646863" y="2081290"/>
            <a:ext cx="2406426" cy="2305528"/>
          </a:xfrm>
          <a:prstGeom prst="don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7691717" y="2368111"/>
            <a:ext cx="1892655" cy="304470"/>
            <a:chOff x="4440612" y="0"/>
            <a:chExt cx="2232994" cy="304470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4440612" y="0"/>
              <a:ext cx="2232994" cy="30447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Прямоугольник 60"/>
            <p:cNvSpPr/>
            <p:nvPr/>
          </p:nvSpPr>
          <p:spPr>
            <a:xfrm>
              <a:off x="4440612" y="0"/>
              <a:ext cx="2232994" cy="3044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188" tIns="0" rIns="0" bIns="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b="1" kern="1200" dirty="0" smtClean="0">
                  <a:solidFill>
                    <a:srgbClr val="5C0000"/>
                  </a:solidFill>
                </a:rPr>
                <a:t>Комплексное мероприятие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200" b="1" kern="1200" dirty="0" smtClean="0">
                  <a:solidFill>
                    <a:srgbClr val="5C0000"/>
                  </a:solidFill>
                </a:rPr>
                <a:t>«День выпускника»</a:t>
              </a:r>
              <a:endParaRPr lang="ru-RU" sz="1200" b="1" kern="1200" dirty="0">
                <a:solidFill>
                  <a:srgbClr val="5C0000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0054329" y="2834881"/>
            <a:ext cx="1618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Набор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ПОО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7527" y="0"/>
            <a:ext cx="85156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ctr">
              <a:buClr>
                <a:schemeClr val="accent1"/>
              </a:buClr>
              <a:buSzPct val="80000"/>
              <a:defRPr/>
            </a:pP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Министерство образования и науки Челябинской области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ГБУ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ДО «Дворец учащейся молодежи «СМЕНА</a:t>
            </a: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»</a:t>
            </a:r>
            <a:r>
              <a:rPr lang="ru-RU" sz="1200" b="1" dirty="0">
                <a:solidFill>
                  <a:schemeClr val="accent2"/>
                </a:solidFill>
              </a:rPr>
              <a:t> 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ОБЛАСТНОЙ  </a:t>
            </a:r>
            <a:r>
              <a:rPr lang="ru-RU" sz="1200" b="1" dirty="0">
                <a:solidFill>
                  <a:schemeClr val="accent2"/>
                </a:solidFill>
              </a:rPr>
              <a:t>ЦЕНТР </a:t>
            </a:r>
            <a:r>
              <a:rPr lang="ru-RU" sz="1200" b="1" dirty="0" smtClean="0">
                <a:solidFill>
                  <a:schemeClr val="accent2"/>
                </a:solidFill>
              </a:rPr>
              <a:t>ПРОФОРИЕНТАЦИИ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СИСТЕМЫ ПРОФЕССИОНАЛЬНОГО ОБРАЗОВАНИЯ</a:t>
            </a:r>
            <a:endParaRPr lang="ru-RU" sz="1200" b="1" dirty="0">
              <a:solidFill>
                <a:schemeClr val="accent2"/>
              </a:solidFill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«ФОРМУЛА УСПЕХА»</a:t>
            </a:r>
          </a:p>
          <a:p>
            <a:pPr marL="257175" indent="-257175" algn="ctr">
              <a:buClr>
                <a:schemeClr val="accent1"/>
              </a:buClr>
              <a:buSzPct val="80000"/>
              <a:defRPr/>
            </a:pPr>
            <a:endParaRPr lang="ru-RU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65" y="340901"/>
            <a:ext cx="610309" cy="525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25" y="291959"/>
            <a:ext cx="900906" cy="578075"/>
          </a:xfrm>
          <a:prstGeom prst="rect">
            <a:avLst/>
          </a:prstGeom>
        </p:spPr>
      </p:pic>
      <p:sp>
        <p:nvSpPr>
          <p:cNvPr id="7" name="Пятиугольник 6"/>
          <p:cNvSpPr/>
          <p:nvPr/>
        </p:nvSpPr>
        <p:spPr bwMode="auto">
          <a:xfrm>
            <a:off x="699565" y="1081407"/>
            <a:ext cx="9928990" cy="1092450"/>
          </a:xfrm>
          <a:prstGeom prst="homePlate">
            <a:avLst/>
          </a:prstGeom>
          <a:gradFill>
            <a:gsLst>
              <a:gs pos="0">
                <a:srgbClr val="FDBE00"/>
              </a:gs>
              <a:gs pos="100000">
                <a:srgbClr val="FFFA9F"/>
              </a:gs>
            </a:gsLst>
            <a:lin ang="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Показатели проведения </a:t>
            </a:r>
            <a:r>
              <a:rPr lang="ru-RU" b="1" dirty="0" err="1" smtClean="0">
                <a:solidFill>
                  <a:srgbClr val="5C0000"/>
                </a:solidFill>
              </a:rPr>
              <a:t>профориентационных</a:t>
            </a:r>
            <a:r>
              <a:rPr lang="ru-RU" b="1" dirty="0" smtClean="0">
                <a:solidFill>
                  <a:srgbClr val="5C0000"/>
                </a:solidFill>
              </a:rPr>
              <a:t> мероприятий «День выпускника»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в профессиональных образовательных организациях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 г.Челябинска и Челябинской области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79010611"/>
              </p:ext>
            </p:extLst>
          </p:nvPr>
        </p:nvGraphicFramePr>
        <p:xfrm>
          <a:off x="1225778" y="2404846"/>
          <a:ext cx="7068368" cy="426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4" name="Picture 2" descr="http://szn74.ru/Upload/images/%D1%87%D0%B5%D0%BB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625" y="2404846"/>
            <a:ext cx="3366542" cy="1889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assn74.ru/sites/default/files/field/photosgallery/img_24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219" y="4443555"/>
            <a:ext cx="3452234" cy="23014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8992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7527" y="0"/>
            <a:ext cx="85156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ctr">
              <a:buClr>
                <a:schemeClr val="accent1"/>
              </a:buClr>
              <a:buSzPct val="80000"/>
              <a:defRPr/>
            </a:pP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Министерство образования и науки Челябинской области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ГБУ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ДО «Дворец учащейся молодежи «СМЕНА</a:t>
            </a: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»</a:t>
            </a:r>
            <a:r>
              <a:rPr lang="ru-RU" sz="1200" b="1" dirty="0">
                <a:solidFill>
                  <a:schemeClr val="accent2"/>
                </a:solidFill>
              </a:rPr>
              <a:t> 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ОБЛАСТНОЙ  </a:t>
            </a:r>
            <a:r>
              <a:rPr lang="ru-RU" sz="1200" b="1" dirty="0">
                <a:solidFill>
                  <a:schemeClr val="accent2"/>
                </a:solidFill>
              </a:rPr>
              <a:t>ЦЕНТР </a:t>
            </a:r>
            <a:r>
              <a:rPr lang="ru-RU" sz="1200" b="1" dirty="0" smtClean="0">
                <a:solidFill>
                  <a:schemeClr val="accent2"/>
                </a:solidFill>
              </a:rPr>
              <a:t>ПРОФОРИЕНТАЦИИ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СИСТЕМЫ ПРОФЕССИОНАЛЬНОГО ОБРАЗОВАНИЯ</a:t>
            </a:r>
            <a:endParaRPr lang="ru-RU" sz="1200" b="1" dirty="0">
              <a:solidFill>
                <a:schemeClr val="accent2"/>
              </a:solidFill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«ФОРМУЛА УСПЕХА»</a:t>
            </a:r>
          </a:p>
          <a:p>
            <a:pPr marL="257175" indent="-257175" algn="ctr">
              <a:buClr>
                <a:schemeClr val="accent1"/>
              </a:buClr>
              <a:buSzPct val="80000"/>
              <a:defRPr/>
            </a:pPr>
            <a:endParaRPr lang="ru-RU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65" y="340901"/>
            <a:ext cx="610309" cy="525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25" y="291959"/>
            <a:ext cx="900906" cy="578075"/>
          </a:xfrm>
          <a:prstGeom prst="rect">
            <a:avLst/>
          </a:prstGeom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71463756"/>
              </p:ext>
            </p:extLst>
          </p:nvPr>
        </p:nvGraphicFramePr>
        <p:xfrm>
          <a:off x="1018647" y="2266083"/>
          <a:ext cx="6659410" cy="481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ятиугольник 8"/>
          <p:cNvSpPr/>
          <p:nvPr/>
        </p:nvSpPr>
        <p:spPr bwMode="auto">
          <a:xfrm>
            <a:off x="626993" y="1128746"/>
            <a:ext cx="9928990" cy="973303"/>
          </a:xfrm>
          <a:prstGeom prst="homePlate">
            <a:avLst/>
          </a:prstGeom>
          <a:gradFill>
            <a:gsLst>
              <a:gs pos="0">
                <a:srgbClr val="FDBE00"/>
              </a:gs>
              <a:gs pos="100000">
                <a:srgbClr val="FFFA9F"/>
              </a:gs>
            </a:gsLst>
            <a:lin ang="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Показатели участия профессиональных образовательных организаций г.Челябинска и Челябинской области в Акции «Сто дорог – одна твоя»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mosmetod.ru/files/metod/SPO/foto_spo/logo_stodoro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81" y="1855561"/>
            <a:ext cx="1515598" cy="1010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mou54.eps74.ru/Upload/images/1(9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779" y="2264798"/>
            <a:ext cx="2887274" cy="1921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://s7.hostingkartinok.com/uploads/images/2014/10/666ce6f0860660ca52dc2e18d00094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32" y="2261783"/>
            <a:ext cx="2602410" cy="19518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http://formula-uspeha74.ru/_nw/1/9456294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308" y="4439698"/>
            <a:ext cx="2911124" cy="19399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 descr="http://www.dm-mari.ru/uploads/posts/2015-04/1428618090_dsc_02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35" y="4438142"/>
            <a:ext cx="3036509" cy="2013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862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7527" y="0"/>
            <a:ext cx="85156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ctr">
              <a:buClr>
                <a:schemeClr val="accent1"/>
              </a:buClr>
              <a:buSzPct val="80000"/>
              <a:defRPr/>
            </a:pP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Министерство образования и науки Челябинской области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ГБУ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ДО «Дворец учащейся молодежи «СМЕНА</a:t>
            </a: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»</a:t>
            </a:r>
            <a:r>
              <a:rPr lang="ru-RU" sz="1200" b="1" dirty="0">
                <a:solidFill>
                  <a:schemeClr val="accent2"/>
                </a:solidFill>
              </a:rPr>
              <a:t> 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ОБЛАСТНОЙ  </a:t>
            </a:r>
            <a:r>
              <a:rPr lang="ru-RU" sz="1200" b="1" dirty="0">
                <a:solidFill>
                  <a:schemeClr val="accent2"/>
                </a:solidFill>
              </a:rPr>
              <a:t>ЦЕНТР </a:t>
            </a:r>
            <a:r>
              <a:rPr lang="ru-RU" sz="1200" b="1" dirty="0" smtClean="0">
                <a:solidFill>
                  <a:schemeClr val="accent2"/>
                </a:solidFill>
              </a:rPr>
              <a:t>ПРОФОРИЕНТАЦИИ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СИСТЕМЫ ПРОФЕССИОНАЛЬНОГО ОБРАЗОВАНИЯ</a:t>
            </a:r>
            <a:endParaRPr lang="ru-RU" sz="1200" b="1" dirty="0">
              <a:solidFill>
                <a:schemeClr val="accent2"/>
              </a:solidFill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«ФОРМУЛА УСПЕХА»</a:t>
            </a:r>
          </a:p>
          <a:p>
            <a:pPr marL="257175" indent="-257175" algn="ctr">
              <a:buClr>
                <a:schemeClr val="accent1"/>
              </a:buClr>
              <a:buSzPct val="80000"/>
              <a:defRPr/>
            </a:pPr>
            <a:endParaRPr lang="ru-RU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65" y="340901"/>
            <a:ext cx="610309" cy="525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25" y="291959"/>
            <a:ext cx="900906" cy="578075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 bwMode="auto">
          <a:xfrm>
            <a:off x="699565" y="1081407"/>
            <a:ext cx="9928990" cy="1184676"/>
          </a:xfrm>
          <a:prstGeom prst="homePlate">
            <a:avLst/>
          </a:prstGeom>
          <a:gradFill>
            <a:gsLst>
              <a:gs pos="0">
                <a:srgbClr val="FDBE00"/>
              </a:gs>
              <a:gs pos="100000">
                <a:srgbClr val="FFFA9F"/>
              </a:gs>
            </a:gsLst>
            <a:lin ang="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Показатели наличия курсов (занятий) по программам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«Профессиональное портфолио», «Технология поиска работы»  и экскурсий на производство в профессиональных образовательных организациях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 г.Челябинска и Челябинской области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837320202"/>
              </p:ext>
            </p:extLst>
          </p:nvPr>
        </p:nvGraphicFramePr>
        <p:xfrm>
          <a:off x="244096" y="2266083"/>
          <a:ext cx="6659410" cy="481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http://xn----jtbibbrldcuew.xn--p1ai/upload/iblock/d67/d672198ea3d5270bacbcf600a96429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27" y="2461560"/>
            <a:ext cx="1711801" cy="22128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nu.s-vfu.ru/wp-content/uploads/2015/09/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296" y="4192632"/>
            <a:ext cx="1736980" cy="22895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 descr="http://www.chgpgt.ru/assets/userfiles/default/modresource/609/01afb5032f15901f4107f676bb3ffb5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0048" y="2357124"/>
            <a:ext cx="2966888" cy="2225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Содержимое 7" descr="SAM_128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04339" y="4397339"/>
            <a:ext cx="3015527" cy="2261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9345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7527" y="0"/>
            <a:ext cx="85156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ctr">
              <a:buClr>
                <a:schemeClr val="accent1"/>
              </a:buClr>
              <a:buSzPct val="80000"/>
              <a:defRPr/>
            </a:pP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Министерство образования и науки Челябинской области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ГБУ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ДО «Дворец учащейся молодежи «СМЕНА</a:t>
            </a: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»</a:t>
            </a:r>
            <a:r>
              <a:rPr lang="ru-RU" sz="1200" b="1" dirty="0">
                <a:solidFill>
                  <a:schemeClr val="accent2"/>
                </a:solidFill>
              </a:rPr>
              <a:t> 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ОБЛАСТНОЙ  </a:t>
            </a:r>
            <a:r>
              <a:rPr lang="ru-RU" sz="1200" b="1" dirty="0">
                <a:solidFill>
                  <a:schemeClr val="accent2"/>
                </a:solidFill>
              </a:rPr>
              <a:t>ЦЕНТР </a:t>
            </a:r>
            <a:r>
              <a:rPr lang="ru-RU" sz="1200" b="1" dirty="0" smtClean="0">
                <a:solidFill>
                  <a:schemeClr val="accent2"/>
                </a:solidFill>
              </a:rPr>
              <a:t>ПРОФОРИЕНТАЦИИ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СИСТЕМЫ ПРОФЕССИОНАЛЬНОГО ОБРАЗОВАНИЯ</a:t>
            </a:r>
            <a:endParaRPr lang="ru-RU" sz="1200" b="1" dirty="0">
              <a:solidFill>
                <a:schemeClr val="accent2"/>
              </a:solidFill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«ФОРМУЛА УСПЕХА»</a:t>
            </a:r>
          </a:p>
          <a:p>
            <a:pPr marL="257175" indent="-257175" algn="ctr">
              <a:buClr>
                <a:schemeClr val="accent1"/>
              </a:buClr>
              <a:buSzPct val="80000"/>
              <a:defRPr/>
            </a:pPr>
            <a:endParaRPr lang="ru-RU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65" y="340901"/>
            <a:ext cx="610309" cy="525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25" y="291959"/>
            <a:ext cx="900906" cy="578075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 bwMode="auto">
          <a:xfrm>
            <a:off x="633489" y="1094783"/>
            <a:ext cx="9928990" cy="1076572"/>
          </a:xfrm>
          <a:prstGeom prst="homePlate">
            <a:avLst/>
          </a:prstGeom>
          <a:gradFill>
            <a:gsLst>
              <a:gs pos="0">
                <a:srgbClr val="FDBE00"/>
              </a:gs>
              <a:gs pos="100000">
                <a:srgbClr val="FFFA9F"/>
              </a:gs>
            </a:gsLst>
            <a:lin ang="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Участие профессиональных образовательных организаций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г.Челябинска и Челябинской области в олимпиадах, конкурсах </a:t>
            </a:r>
            <a:r>
              <a:rPr lang="ru-RU" b="1" dirty="0">
                <a:solidFill>
                  <a:srgbClr val="5C0000"/>
                </a:solidFill>
              </a:rPr>
              <a:t>профессионального </a:t>
            </a:r>
            <a:r>
              <a:rPr lang="ru-RU" b="1" dirty="0" smtClean="0">
                <a:solidFill>
                  <a:srgbClr val="5C0000"/>
                </a:solidFill>
              </a:rPr>
              <a:t>мастерства, в </a:t>
            </a:r>
            <a:r>
              <a:rPr lang="ru-RU" b="1" dirty="0">
                <a:solidFill>
                  <a:srgbClr val="5C0000"/>
                </a:solidFill>
              </a:rPr>
              <a:t>том </a:t>
            </a:r>
            <a:r>
              <a:rPr lang="ru-RU" b="1" dirty="0" smtClean="0">
                <a:solidFill>
                  <a:srgbClr val="5C0000"/>
                </a:solidFill>
              </a:rPr>
              <a:t>числе в региональном чемпионате «Молодые профессионалы»</a:t>
            </a:r>
            <a:endParaRPr lang="ru-RU" b="1" dirty="0">
              <a:solidFill>
                <a:srgbClr val="5C0000"/>
              </a:solidFill>
            </a:endParaRPr>
          </a:p>
        </p:txBody>
      </p:sp>
      <p:pic>
        <p:nvPicPr>
          <p:cNvPr id="7" name="Picture 4" descr="https://pp.userapi.com/c630221/v630221492/30945/HpMKn9GFCZ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4388" y="2335320"/>
            <a:ext cx="2521579" cy="14302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s://pp.userapi.com/c626928/v626928492/1003f/gU8GVZajb3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9612" y="2318509"/>
            <a:ext cx="2307174" cy="14638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r="9838" b="3932"/>
          <a:stretch/>
        </p:blipFill>
        <p:spPr>
          <a:xfrm>
            <a:off x="8171911" y="3609819"/>
            <a:ext cx="2024511" cy="1850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5" y="2234009"/>
            <a:ext cx="1631753" cy="16284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52" y="2498829"/>
            <a:ext cx="1152792" cy="13099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25" y="2463047"/>
            <a:ext cx="1417983" cy="13698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199" y="4058888"/>
            <a:ext cx="1510326" cy="2458867"/>
          </a:xfrm>
          <a:prstGeom prst="rect">
            <a:avLst/>
          </a:prstGeom>
        </p:spPr>
      </p:pic>
      <p:sp>
        <p:nvSpPr>
          <p:cNvPr id="14" name="Штриховая стрелка вправо 13"/>
          <p:cNvSpPr/>
          <p:nvPr/>
        </p:nvSpPr>
        <p:spPr>
          <a:xfrm>
            <a:off x="418060" y="3870829"/>
            <a:ext cx="5876610" cy="1250063"/>
          </a:xfrm>
          <a:prstGeom prst="stripedRightArrow">
            <a:avLst>
              <a:gd name="adj1" fmla="val 67217"/>
              <a:gd name="adj2" fmla="val 50000"/>
            </a:avLst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5C0000"/>
                </a:solidFill>
              </a:rPr>
              <a:t>Олимпиады и конкурсы профессионального мастерства по профессиям и специальностям</a:t>
            </a:r>
            <a:endParaRPr lang="ru-RU" dirty="0">
              <a:solidFill>
                <a:srgbClr val="5C0000"/>
              </a:solidFill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448854" y="5351531"/>
            <a:ext cx="5876610" cy="1250063"/>
          </a:xfrm>
          <a:prstGeom prst="stripedRightArrow">
            <a:avLst>
              <a:gd name="adj1" fmla="val 67217"/>
              <a:gd name="adj2" fmla="val 50000"/>
            </a:avLst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5C0000"/>
                </a:solidFill>
              </a:rPr>
              <a:t>Чемпионат «Молодые профессионалы»</a:t>
            </a:r>
            <a:endParaRPr lang="ru-RU" dirty="0">
              <a:solidFill>
                <a:srgbClr val="5C0000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6426541" y="4109673"/>
            <a:ext cx="1572980" cy="77237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ПОО Челябинской области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454792" y="5583370"/>
            <a:ext cx="1572980" cy="77237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 ПОО Челябинской области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7527" y="0"/>
            <a:ext cx="85156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ctr">
              <a:buClr>
                <a:schemeClr val="accent1"/>
              </a:buClr>
              <a:buSzPct val="80000"/>
              <a:defRPr/>
            </a:pP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Министерство образования и науки Челябинской области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ГБУ </a:t>
            </a:r>
            <a:r>
              <a:rPr lang="ru-RU" sz="1200" b="1" dirty="0">
                <a:solidFill>
                  <a:srgbClr val="002060"/>
                </a:solidFill>
                <a:cs typeface="Arial" panose="020B0604020202020204" pitchFamily="34" charset="0"/>
              </a:rPr>
              <a:t>ДО «Дворец учащейся молодежи «СМЕНА</a:t>
            </a:r>
            <a:r>
              <a:rPr lang="ru-RU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»</a:t>
            </a:r>
            <a:r>
              <a:rPr lang="ru-RU" sz="1200" b="1" dirty="0">
                <a:solidFill>
                  <a:schemeClr val="accent2"/>
                </a:solidFill>
              </a:rPr>
              <a:t> 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ОБЛАСТНОЙ  </a:t>
            </a:r>
            <a:r>
              <a:rPr lang="ru-RU" sz="1200" b="1" dirty="0">
                <a:solidFill>
                  <a:schemeClr val="accent2"/>
                </a:solidFill>
              </a:rPr>
              <a:t>ЦЕНТР </a:t>
            </a:r>
            <a:r>
              <a:rPr lang="ru-RU" sz="1200" b="1" dirty="0" smtClean="0">
                <a:solidFill>
                  <a:schemeClr val="accent2"/>
                </a:solidFill>
              </a:rPr>
              <a:t>ПРОФОРИЕНТАЦИИ</a:t>
            </a:r>
            <a:endParaRPr lang="en-US" sz="1200" b="1" dirty="0" smtClean="0">
              <a:solidFill>
                <a:schemeClr val="accent2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СИСТЕМЫ ПРОФЕССИОНАЛЬНОГО ОБРАЗОВАНИЯ</a:t>
            </a:r>
            <a:endParaRPr lang="ru-RU" sz="1200" b="1" dirty="0">
              <a:solidFill>
                <a:schemeClr val="accent2"/>
              </a:solidFill>
            </a:endParaRPr>
          </a:p>
          <a:p>
            <a:pPr algn="ctr"/>
            <a:r>
              <a:rPr lang="ru-RU" sz="1200" b="1" dirty="0">
                <a:solidFill>
                  <a:srgbClr val="FF0000"/>
                </a:solidFill>
              </a:rPr>
              <a:t>«ФОРМУЛА УСПЕХА»</a:t>
            </a:r>
          </a:p>
          <a:p>
            <a:pPr marL="257175" indent="-257175" algn="ctr">
              <a:buClr>
                <a:schemeClr val="accent1"/>
              </a:buClr>
              <a:buSzPct val="80000"/>
              <a:defRPr/>
            </a:pPr>
            <a:endParaRPr lang="ru-RU" sz="20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65" y="340901"/>
            <a:ext cx="610309" cy="525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625" y="291959"/>
            <a:ext cx="900906" cy="578075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 bwMode="auto">
          <a:xfrm>
            <a:off x="691538" y="1017945"/>
            <a:ext cx="9928990" cy="993735"/>
          </a:xfrm>
          <a:prstGeom prst="homePlate">
            <a:avLst/>
          </a:prstGeom>
          <a:gradFill>
            <a:gsLst>
              <a:gs pos="0">
                <a:srgbClr val="FDBE00"/>
              </a:gs>
              <a:gs pos="100000">
                <a:srgbClr val="FFFA9F"/>
              </a:gs>
            </a:gsLst>
            <a:lin ang="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rgbClr val="5C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Наличие раздела «Абитуриент» и «Виртуальной доски почета»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на сайтах профессиональных образовательных организаций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г.Челябинска и Челябинской области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C000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4" cstate="print"/>
          <a:srcRect l="17814" t="6646" r="18383" b="6537"/>
          <a:stretch/>
        </p:blipFill>
        <p:spPr bwMode="auto">
          <a:xfrm>
            <a:off x="379567" y="2159591"/>
            <a:ext cx="3095154" cy="2155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 cstate="print"/>
          <a:srcRect l="11217" t="6257" r="25215" b="5783"/>
          <a:stretch/>
        </p:blipFill>
        <p:spPr bwMode="auto">
          <a:xfrm>
            <a:off x="2357604" y="3280056"/>
            <a:ext cx="3099565" cy="21118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 cstate="print"/>
          <a:srcRect l="21552" t="5866" r="31163" b="6163"/>
          <a:stretch/>
        </p:blipFill>
        <p:spPr bwMode="auto">
          <a:xfrm>
            <a:off x="4235723" y="4141903"/>
            <a:ext cx="2502815" cy="25430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9" y="4961309"/>
            <a:ext cx="1892843" cy="16276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 rotWithShape="1">
          <a:blip r:embed="rId8" cstate="print"/>
          <a:srcRect l="34544" t="9387" r="34002" b="56994"/>
          <a:stretch/>
        </p:blipFill>
        <p:spPr bwMode="auto">
          <a:xfrm>
            <a:off x="6664403" y="2192261"/>
            <a:ext cx="2916444" cy="24027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772" y="4179997"/>
            <a:ext cx="3975362" cy="25050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9834038" y="3542527"/>
            <a:ext cx="1572980" cy="77237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ПОО Челябинской области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6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w Cen MT/Rockwell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4789</TotalTime>
  <Words>672</Words>
  <Application>Microsoft Office PowerPoint</Application>
  <PresentationFormat>Произвольный</PresentationFormat>
  <Paragraphs>125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Статирова</dc:creator>
  <cp:lastModifiedBy>Pc</cp:lastModifiedBy>
  <cp:revision>325</cp:revision>
  <cp:lastPrinted>2017-07-14T06:38:52Z</cp:lastPrinted>
  <dcterms:created xsi:type="dcterms:W3CDTF">2015-10-07T00:03:07Z</dcterms:created>
  <dcterms:modified xsi:type="dcterms:W3CDTF">2017-08-15T20:24:19Z</dcterms:modified>
</cp:coreProperties>
</file>