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68" r:id="rId5"/>
    <p:sldId id="269" r:id="rId6"/>
    <p:sldId id="270" r:id="rId7"/>
    <p:sldId id="262" r:id="rId8"/>
    <p:sldId id="261" r:id="rId9"/>
    <p:sldId id="264" r:id="rId10"/>
  </p:sldIdLst>
  <p:sldSz cx="12192000" cy="6858000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iemnay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CC3300"/>
    <a:srgbClr val="000099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-2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845DA-9B9D-406F-BA4D-AEC5663F6B97}" type="doc">
      <dgm:prSet loTypeId="urn:microsoft.com/office/officeart/2005/8/layout/default#1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5FC57DB-1B00-4E25-8B4B-08A423D92B1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Федеральный закон от 29.12. 2012 года № 273-ФЗ «Об образовании в Российской Федерации»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C32BE5E0-21FB-4F95-82B2-520A05302F32}" type="parTrans" cxnId="{9CC2C359-169F-41B5-B4F8-E6A5E30DBF16}">
      <dgm:prSet/>
      <dgm:spPr/>
      <dgm:t>
        <a:bodyPr/>
        <a:lstStyle/>
        <a:p>
          <a:endParaRPr lang="ru-RU"/>
        </a:p>
      </dgm:t>
    </dgm:pt>
    <dgm:pt modelId="{CF18DAC7-23FE-4197-BAA1-F20CCB7F8825}" type="sibTrans" cxnId="{9CC2C359-169F-41B5-B4F8-E6A5E30DBF16}">
      <dgm:prSet/>
      <dgm:spPr/>
      <dgm:t>
        <a:bodyPr/>
        <a:lstStyle/>
        <a:p>
          <a:endParaRPr lang="ru-RU"/>
        </a:p>
      </dgm:t>
    </dgm:pt>
    <dgm:pt modelId="{CE717A81-F8A5-487F-A5F4-475FE3BF490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Перечень поручений по реализации Послания Федеральному Собранию от 4 декабря 2014 года 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69B79A6B-7BE6-4DB0-B7EE-39C302DD9DBB}" type="parTrans" cxnId="{6DA9DE2B-1620-4BB9-9E89-F5B5FDB55B8D}">
      <dgm:prSet/>
      <dgm:spPr/>
      <dgm:t>
        <a:bodyPr/>
        <a:lstStyle/>
        <a:p>
          <a:endParaRPr lang="ru-RU"/>
        </a:p>
      </dgm:t>
    </dgm:pt>
    <dgm:pt modelId="{0A2E258A-EE21-4A28-9C1E-8D8DDF83E8FA}" type="sibTrans" cxnId="{6DA9DE2B-1620-4BB9-9E89-F5B5FDB55B8D}">
      <dgm:prSet/>
      <dgm:spPr/>
      <dgm:t>
        <a:bodyPr/>
        <a:lstStyle/>
        <a:p>
          <a:endParaRPr lang="ru-RU"/>
        </a:p>
      </dgm:t>
    </dgm:pt>
    <dgm:pt modelId="{745C221A-4A8E-467B-9C25-6DF8EE0F837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Перечень поручений Президента РФ по итогам встречи с членами национальной сборной России по профессиональному мастерству от 29 декабря 2016 года 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BD8321C8-C119-4AB6-9DD2-C31713C4290B}" type="parTrans" cxnId="{46ED56DE-CB11-4239-874F-EB8C2BD3C4DF}">
      <dgm:prSet/>
      <dgm:spPr/>
      <dgm:t>
        <a:bodyPr/>
        <a:lstStyle/>
        <a:p>
          <a:endParaRPr lang="ru-RU"/>
        </a:p>
      </dgm:t>
    </dgm:pt>
    <dgm:pt modelId="{2071E37E-A1D9-4BC2-80B8-FD01B26CCE23}" type="sibTrans" cxnId="{46ED56DE-CB11-4239-874F-EB8C2BD3C4DF}">
      <dgm:prSet/>
      <dgm:spPr/>
      <dgm:t>
        <a:bodyPr/>
        <a:lstStyle/>
        <a:p>
          <a:endParaRPr lang="ru-RU"/>
        </a:p>
      </dgm:t>
    </dgm:pt>
    <dgm:pt modelId="{5098670D-7DEC-4DFF-AA7F-1507CEE76FEE}">
      <dgm:prSet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Распоряжение Правительства РФ от 03 марта 2015 года № 349-р «Об утверждении комплекса мер, направленных на совершенствование системы СПО , на 2015-2020 годы»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593C285F-6CC6-46DD-950D-7051427D9A53}" type="parTrans" cxnId="{A76FD052-19A3-4360-9816-70F00CB62E8C}">
      <dgm:prSet/>
      <dgm:spPr/>
      <dgm:t>
        <a:bodyPr/>
        <a:lstStyle/>
        <a:p>
          <a:endParaRPr lang="ru-RU"/>
        </a:p>
      </dgm:t>
    </dgm:pt>
    <dgm:pt modelId="{CFA19FC4-2A7D-4427-B81D-58BD6FB34967}" type="sibTrans" cxnId="{A76FD052-19A3-4360-9816-70F00CB62E8C}">
      <dgm:prSet/>
      <dgm:spPr/>
      <dgm:t>
        <a:bodyPr/>
        <a:lstStyle/>
        <a:p>
          <a:endParaRPr lang="ru-RU"/>
        </a:p>
      </dgm:t>
    </dgm:pt>
    <dgm:pt modelId="{058575CB-0B02-4B1A-9748-FC3C5B93830D}">
      <dgm:prSet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Паспорт приоритетного проекта «Образование» по направлению «Подготовка высококвалифицированных специалистов и рабочих кадров с учетом современных стандартов и передовых технологий», утвержденный протоколом заседания Президиума Совета при Президенте РФ по стратегическому развитию и приоритетным проектам от 25 октября 2016 года № 9</a:t>
          </a:r>
          <a:endParaRPr lang="ru-RU" sz="1600" b="1" dirty="0">
            <a:solidFill>
              <a:schemeClr val="tx2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694A2-0FEA-4746-BC6F-2A35D624B741}" type="parTrans" cxnId="{735DCE98-DABB-476B-B22F-738EDF3E9C7D}">
      <dgm:prSet/>
      <dgm:spPr/>
      <dgm:t>
        <a:bodyPr/>
        <a:lstStyle/>
        <a:p>
          <a:endParaRPr lang="ru-RU"/>
        </a:p>
      </dgm:t>
    </dgm:pt>
    <dgm:pt modelId="{D3B5190F-80B9-4AF1-8908-E3B18EDF3182}" type="sibTrans" cxnId="{735DCE98-DABB-476B-B22F-738EDF3E9C7D}">
      <dgm:prSet/>
      <dgm:spPr/>
      <dgm:t>
        <a:bodyPr/>
        <a:lstStyle/>
        <a:p>
          <a:endParaRPr lang="ru-RU"/>
        </a:p>
      </dgm:t>
    </dgm:pt>
    <dgm:pt modelId="{CFBB350F-628F-43A6-A92E-33445886E0E7}">
      <dgm:prSet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ФГОС СПО по наиболее востребованным и перспективным профессиям и специальностям</a:t>
          </a:r>
          <a:endParaRPr lang="ru-RU" sz="1600" b="1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CEAE0-779A-46C6-9066-D50006B4C0BA}" type="parTrans" cxnId="{E1113C10-B448-4D65-A21B-9EB942A4CA6D}">
      <dgm:prSet/>
      <dgm:spPr/>
      <dgm:t>
        <a:bodyPr/>
        <a:lstStyle/>
        <a:p>
          <a:endParaRPr lang="ru-RU"/>
        </a:p>
      </dgm:t>
    </dgm:pt>
    <dgm:pt modelId="{1102645C-9F2D-4AC2-AA86-FB1D0677C7F7}" type="sibTrans" cxnId="{E1113C10-B448-4D65-A21B-9EB942A4CA6D}">
      <dgm:prSet/>
      <dgm:spPr/>
      <dgm:t>
        <a:bodyPr/>
        <a:lstStyle/>
        <a:p>
          <a:endParaRPr lang="ru-RU"/>
        </a:p>
      </dgm:t>
    </dgm:pt>
    <dgm:pt modelId="{9C6022B1-E850-464E-8A18-01258F88B8AB}">
      <dgm:prSet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Приказ Министерства образования РФ от 16.08. 2013 года №968 «Об утверждении порядка проведения ГИА по образовательным программам СПО»</a:t>
          </a:r>
          <a:endParaRPr lang="ru-RU" sz="1600" b="1" dirty="0">
            <a:solidFill>
              <a:schemeClr val="tx2">
                <a:lumMod val="50000"/>
              </a:schemeClr>
            </a:solidFill>
          </a:endParaRPr>
        </a:p>
      </dgm:t>
    </dgm:pt>
    <dgm:pt modelId="{B6385B71-0961-4ED2-AA9B-79F54487E7CC}" type="parTrans" cxnId="{0BA3AE49-0C6B-4DDE-9A5E-0F812C75411D}">
      <dgm:prSet/>
      <dgm:spPr/>
      <dgm:t>
        <a:bodyPr/>
        <a:lstStyle/>
        <a:p>
          <a:endParaRPr lang="ru-RU"/>
        </a:p>
      </dgm:t>
    </dgm:pt>
    <dgm:pt modelId="{535FD6FE-753B-442A-9B00-C9D374B949D3}" type="sibTrans" cxnId="{0BA3AE49-0C6B-4DDE-9A5E-0F812C75411D}">
      <dgm:prSet/>
      <dgm:spPr/>
      <dgm:t>
        <a:bodyPr/>
        <a:lstStyle/>
        <a:p>
          <a:endParaRPr lang="ru-RU"/>
        </a:p>
      </dgm:t>
    </dgm:pt>
    <dgm:pt modelId="{4D11C82E-BEEF-4A45-A6D1-F6A611091B40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качества подготовки кадров в ПОО, реализующих программы СПО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B32DC-EE56-4255-A8A9-79C15FCDB7C3}" type="parTrans" cxnId="{020859B3-9DA3-4F88-A8F1-45763A7363F9}">
      <dgm:prSet/>
      <dgm:spPr/>
      <dgm:t>
        <a:bodyPr/>
        <a:lstStyle/>
        <a:p>
          <a:endParaRPr lang="ru-RU"/>
        </a:p>
      </dgm:t>
    </dgm:pt>
    <dgm:pt modelId="{C252C15A-A34A-4596-B0DD-E12A81502DE1}" type="sibTrans" cxnId="{020859B3-9DA3-4F88-A8F1-45763A7363F9}">
      <dgm:prSet/>
      <dgm:spPr/>
      <dgm:t>
        <a:bodyPr/>
        <a:lstStyle/>
        <a:p>
          <a:endParaRPr lang="ru-RU"/>
        </a:p>
      </dgm:t>
    </dgm:pt>
    <dgm:pt modelId="{2F7618CB-6676-45D2-8033-477B5438E882}" type="pres">
      <dgm:prSet presAssocID="{C71845DA-9B9D-406F-BA4D-AEC5663F6B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E677E2-3F2C-4F19-AB57-60D91D495F85}" type="pres">
      <dgm:prSet presAssocID="{35FC57DB-1B00-4E25-8B4B-08A423D92B1B}" presName="node" presStyleLbl="node1" presStyleIdx="0" presStyleCnt="8" custScaleX="109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77BF2-C086-4657-97F8-43B79FCBA618}" type="pres">
      <dgm:prSet presAssocID="{CF18DAC7-23FE-4197-BAA1-F20CCB7F8825}" presName="sibTrans" presStyleCnt="0"/>
      <dgm:spPr/>
      <dgm:t>
        <a:bodyPr/>
        <a:lstStyle/>
        <a:p>
          <a:endParaRPr lang="ru-RU"/>
        </a:p>
      </dgm:t>
    </dgm:pt>
    <dgm:pt modelId="{0CCEDDF7-2AB0-4719-BFBC-AFA74C689B96}" type="pres">
      <dgm:prSet presAssocID="{CE717A81-F8A5-487F-A5F4-475FE3BF490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41211-D4B9-4BD5-AA06-4EB7390DCC71}" type="pres">
      <dgm:prSet presAssocID="{0A2E258A-EE21-4A28-9C1E-8D8DDF83E8FA}" presName="sibTrans" presStyleCnt="0"/>
      <dgm:spPr/>
      <dgm:t>
        <a:bodyPr/>
        <a:lstStyle/>
        <a:p>
          <a:endParaRPr lang="ru-RU"/>
        </a:p>
      </dgm:t>
    </dgm:pt>
    <dgm:pt modelId="{A2368F6D-F8D5-4E8B-8D09-3B413E4C48BF}" type="pres">
      <dgm:prSet presAssocID="{745C221A-4A8E-467B-9C25-6DF8EE0F8377}" presName="node" presStyleLbl="node1" presStyleIdx="2" presStyleCnt="8" custScaleX="117621" custScaleY="101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449AC-D475-47B7-BF36-D4B7FC13036A}" type="pres">
      <dgm:prSet presAssocID="{2071E37E-A1D9-4BC2-80B8-FD01B26CCE23}" presName="sibTrans" presStyleCnt="0"/>
      <dgm:spPr/>
      <dgm:t>
        <a:bodyPr/>
        <a:lstStyle/>
        <a:p>
          <a:endParaRPr lang="ru-RU"/>
        </a:p>
      </dgm:t>
    </dgm:pt>
    <dgm:pt modelId="{6250CFC2-711B-40DB-A88C-42D2752AADD8}" type="pres">
      <dgm:prSet presAssocID="{5098670D-7DEC-4DFF-AA7F-1507CEE76FEE}" presName="node" presStyleLbl="node1" presStyleIdx="3" presStyleCnt="8" custScaleX="129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92B2E-62B6-4E1D-B6EF-0975F9C14682}" type="pres">
      <dgm:prSet presAssocID="{CFA19FC4-2A7D-4427-B81D-58BD6FB34967}" presName="sibTrans" presStyleCnt="0"/>
      <dgm:spPr/>
      <dgm:t>
        <a:bodyPr/>
        <a:lstStyle/>
        <a:p>
          <a:endParaRPr lang="ru-RU"/>
        </a:p>
      </dgm:t>
    </dgm:pt>
    <dgm:pt modelId="{A37CDBEC-A07D-463A-99E3-96F2A64E74CE}" type="pres">
      <dgm:prSet presAssocID="{9C6022B1-E850-464E-8A18-01258F88B8AB}" presName="node" presStyleLbl="node1" presStyleIdx="4" presStyleCnt="8" custLinFactNeighborX="1893" custLinFactNeighborY="-5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895B8-F6B5-4DD0-A930-CC5CEB1D5E37}" type="pres">
      <dgm:prSet presAssocID="{535FD6FE-753B-442A-9B00-C9D374B949D3}" presName="sibTrans" presStyleCnt="0"/>
      <dgm:spPr/>
      <dgm:t>
        <a:bodyPr/>
        <a:lstStyle/>
        <a:p>
          <a:endParaRPr lang="ru-RU"/>
        </a:p>
      </dgm:t>
    </dgm:pt>
    <dgm:pt modelId="{946E464C-A2D3-4EAF-B779-3CB0B108A701}" type="pres">
      <dgm:prSet presAssocID="{4D11C82E-BEEF-4A45-A6D1-F6A611091B4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ACAB1-2879-441B-A949-43FCADA341FB}" type="pres">
      <dgm:prSet presAssocID="{C252C15A-A34A-4596-B0DD-E12A81502DE1}" presName="sibTrans" presStyleCnt="0"/>
      <dgm:spPr/>
      <dgm:t>
        <a:bodyPr/>
        <a:lstStyle/>
        <a:p>
          <a:endParaRPr lang="ru-RU"/>
        </a:p>
      </dgm:t>
    </dgm:pt>
    <dgm:pt modelId="{792782C7-73F2-48E2-A24F-81500720F8A0}" type="pres">
      <dgm:prSet presAssocID="{058575CB-0B02-4B1A-9748-FC3C5B93830D}" presName="node" presStyleLbl="node1" presStyleIdx="6" presStyleCnt="8" custScaleX="237355" custScaleY="128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875A6-DC79-4DC1-9A63-D4DAB0D23000}" type="pres">
      <dgm:prSet presAssocID="{D3B5190F-80B9-4AF1-8908-E3B18EDF3182}" presName="sibTrans" presStyleCnt="0"/>
      <dgm:spPr/>
      <dgm:t>
        <a:bodyPr/>
        <a:lstStyle/>
        <a:p>
          <a:endParaRPr lang="ru-RU"/>
        </a:p>
      </dgm:t>
    </dgm:pt>
    <dgm:pt modelId="{F615ECC6-BAE8-44CF-B6EC-777DF8A8B1FF}" type="pres">
      <dgm:prSet presAssocID="{CFBB350F-628F-43A6-A92E-33445886E0E7}" presName="node" presStyleLbl="node1" presStyleIdx="7" presStyleCnt="8" custScaleX="158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AF4F89-6559-485A-B999-7AA9B80C8F8E}" type="presOf" srcId="{745C221A-4A8E-467B-9C25-6DF8EE0F8377}" destId="{A2368F6D-F8D5-4E8B-8D09-3B413E4C48BF}" srcOrd="0" destOrd="0" presId="urn:microsoft.com/office/officeart/2005/8/layout/default#1"/>
    <dgm:cxn modelId="{0BA3AE49-0C6B-4DDE-9A5E-0F812C75411D}" srcId="{C71845DA-9B9D-406F-BA4D-AEC5663F6B97}" destId="{9C6022B1-E850-464E-8A18-01258F88B8AB}" srcOrd="4" destOrd="0" parTransId="{B6385B71-0961-4ED2-AA9B-79F54487E7CC}" sibTransId="{535FD6FE-753B-442A-9B00-C9D374B949D3}"/>
    <dgm:cxn modelId="{460E2CF5-7AC3-4AE8-8062-2B73FB47FFF3}" type="presOf" srcId="{35FC57DB-1B00-4E25-8B4B-08A423D92B1B}" destId="{43E677E2-3F2C-4F19-AB57-60D91D495F85}" srcOrd="0" destOrd="0" presId="urn:microsoft.com/office/officeart/2005/8/layout/default#1"/>
    <dgm:cxn modelId="{E1113C10-B448-4D65-A21B-9EB942A4CA6D}" srcId="{C71845DA-9B9D-406F-BA4D-AEC5663F6B97}" destId="{CFBB350F-628F-43A6-A92E-33445886E0E7}" srcOrd="7" destOrd="0" parTransId="{9BACEAE0-779A-46C6-9066-D50006B4C0BA}" sibTransId="{1102645C-9F2D-4AC2-AA86-FB1D0677C7F7}"/>
    <dgm:cxn modelId="{D61D60E8-C8CB-430A-820B-FBE6D8A7C8C4}" type="presOf" srcId="{CE717A81-F8A5-487F-A5F4-475FE3BF490E}" destId="{0CCEDDF7-2AB0-4719-BFBC-AFA74C689B96}" srcOrd="0" destOrd="0" presId="urn:microsoft.com/office/officeart/2005/8/layout/default#1"/>
    <dgm:cxn modelId="{50F404CE-6121-41B6-BAF0-87E44E7CC6DF}" type="presOf" srcId="{CFBB350F-628F-43A6-A92E-33445886E0E7}" destId="{F615ECC6-BAE8-44CF-B6EC-777DF8A8B1FF}" srcOrd="0" destOrd="0" presId="urn:microsoft.com/office/officeart/2005/8/layout/default#1"/>
    <dgm:cxn modelId="{020859B3-9DA3-4F88-A8F1-45763A7363F9}" srcId="{C71845DA-9B9D-406F-BA4D-AEC5663F6B97}" destId="{4D11C82E-BEEF-4A45-A6D1-F6A611091B40}" srcOrd="5" destOrd="0" parTransId="{9AEB32DC-EE56-4255-A8A9-79C15FCDB7C3}" sibTransId="{C252C15A-A34A-4596-B0DD-E12A81502DE1}"/>
    <dgm:cxn modelId="{A932475A-9E5B-4F3D-9525-903EB626D65D}" type="presOf" srcId="{C71845DA-9B9D-406F-BA4D-AEC5663F6B97}" destId="{2F7618CB-6676-45D2-8033-477B5438E882}" srcOrd="0" destOrd="0" presId="urn:microsoft.com/office/officeart/2005/8/layout/default#1"/>
    <dgm:cxn modelId="{28A189EB-CAD9-439A-9BF4-649C938C29BC}" type="presOf" srcId="{4D11C82E-BEEF-4A45-A6D1-F6A611091B40}" destId="{946E464C-A2D3-4EAF-B779-3CB0B108A701}" srcOrd="0" destOrd="0" presId="urn:microsoft.com/office/officeart/2005/8/layout/default#1"/>
    <dgm:cxn modelId="{C9B70633-309C-47A7-9C9F-46F5149FF400}" type="presOf" srcId="{9C6022B1-E850-464E-8A18-01258F88B8AB}" destId="{A37CDBEC-A07D-463A-99E3-96F2A64E74CE}" srcOrd="0" destOrd="0" presId="urn:microsoft.com/office/officeart/2005/8/layout/default#1"/>
    <dgm:cxn modelId="{A76FD052-19A3-4360-9816-70F00CB62E8C}" srcId="{C71845DA-9B9D-406F-BA4D-AEC5663F6B97}" destId="{5098670D-7DEC-4DFF-AA7F-1507CEE76FEE}" srcOrd="3" destOrd="0" parTransId="{593C285F-6CC6-46DD-950D-7051427D9A53}" sibTransId="{CFA19FC4-2A7D-4427-B81D-58BD6FB34967}"/>
    <dgm:cxn modelId="{735DCE98-DABB-476B-B22F-738EDF3E9C7D}" srcId="{C71845DA-9B9D-406F-BA4D-AEC5663F6B97}" destId="{058575CB-0B02-4B1A-9748-FC3C5B93830D}" srcOrd="6" destOrd="0" parTransId="{28D694A2-0FEA-4746-BC6F-2A35D624B741}" sibTransId="{D3B5190F-80B9-4AF1-8908-E3B18EDF3182}"/>
    <dgm:cxn modelId="{46ED56DE-CB11-4239-874F-EB8C2BD3C4DF}" srcId="{C71845DA-9B9D-406F-BA4D-AEC5663F6B97}" destId="{745C221A-4A8E-467B-9C25-6DF8EE0F8377}" srcOrd="2" destOrd="0" parTransId="{BD8321C8-C119-4AB6-9DD2-C31713C4290B}" sibTransId="{2071E37E-A1D9-4BC2-80B8-FD01B26CCE23}"/>
    <dgm:cxn modelId="{9CC2C359-169F-41B5-B4F8-E6A5E30DBF16}" srcId="{C71845DA-9B9D-406F-BA4D-AEC5663F6B97}" destId="{35FC57DB-1B00-4E25-8B4B-08A423D92B1B}" srcOrd="0" destOrd="0" parTransId="{C32BE5E0-21FB-4F95-82B2-520A05302F32}" sibTransId="{CF18DAC7-23FE-4197-BAA1-F20CCB7F8825}"/>
    <dgm:cxn modelId="{D121CBD8-6830-4D6E-874B-ACAAE0A6AACA}" type="presOf" srcId="{5098670D-7DEC-4DFF-AA7F-1507CEE76FEE}" destId="{6250CFC2-711B-40DB-A88C-42D2752AADD8}" srcOrd="0" destOrd="0" presId="urn:microsoft.com/office/officeart/2005/8/layout/default#1"/>
    <dgm:cxn modelId="{C0F9CEB5-AF81-443C-A694-DF0A79AA20E0}" type="presOf" srcId="{058575CB-0B02-4B1A-9748-FC3C5B93830D}" destId="{792782C7-73F2-48E2-A24F-81500720F8A0}" srcOrd="0" destOrd="0" presId="urn:microsoft.com/office/officeart/2005/8/layout/default#1"/>
    <dgm:cxn modelId="{6DA9DE2B-1620-4BB9-9E89-F5B5FDB55B8D}" srcId="{C71845DA-9B9D-406F-BA4D-AEC5663F6B97}" destId="{CE717A81-F8A5-487F-A5F4-475FE3BF490E}" srcOrd="1" destOrd="0" parTransId="{69B79A6B-7BE6-4DB0-B7EE-39C302DD9DBB}" sibTransId="{0A2E258A-EE21-4A28-9C1E-8D8DDF83E8FA}"/>
    <dgm:cxn modelId="{E17A7EAD-BA78-4833-A304-C32646EBFC23}" type="presParOf" srcId="{2F7618CB-6676-45D2-8033-477B5438E882}" destId="{43E677E2-3F2C-4F19-AB57-60D91D495F85}" srcOrd="0" destOrd="0" presId="urn:microsoft.com/office/officeart/2005/8/layout/default#1"/>
    <dgm:cxn modelId="{113356DD-3AB6-4606-B7E2-540DCEEEA8FC}" type="presParOf" srcId="{2F7618CB-6676-45D2-8033-477B5438E882}" destId="{51C77BF2-C086-4657-97F8-43B79FCBA618}" srcOrd="1" destOrd="0" presId="urn:microsoft.com/office/officeart/2005/8/layout/default#1"/>
    <dgm:cxn modelId="{32C89EEF-1556-4C9F-A1AF-858C6A6B55D7}" type="presParOf" srcId="{2F7618CB-6676-45D2-8033-477B5438E882}" destId="{0CCEDDF7-2AB0-4719-BFBC-AFA74C689B96}" srcOrd="2" destOrd="0" presId="urn:microsoft.com/office/officeart/2005/8/layout/default#1"/>
    <dgm:cxn modelId="{7EB64BD9-EAE8-48C5-BE4D-5540DCD05174}" type="presParOf" srcId="{2F7618CB-6676-45D2-8033-477B5438E882}" destId="{BA941211-D4B9-4BD5-AA06-4EB7390DCC71}" srcOrd="3" destOrd="0" presId="urn:microsoft.com/office/officeart/2005/8/layout/default#1"/>
    <dgm:cxn modelId="{4665C990-5248-4720-9D54-462FC63EF83D}" type="presParOf" srcId="{2F7618CB-6676-45D2-8033-477B5438E882}" destId="{A2368F6D-F8D5-4E8B-8D09-3B413E4C48BF}" srcOrd="4" destOrd="0" presId="urn:microsoft.com/office/officeart/2005/8/layout/default#1"/>
    <dgm:cxn modelId="{3277996A-C06D-4084-9F0C-B515EF0AC626}" type="presParOf" srcId="{2F7618CB-6676-45D2-8033-477B5438E882}" destId="{CFC449AC-D475-47B7-BF36-D4B7FC13036A}" srcOrd="5" destOrd="0" presId="urn:microsoft.com/office/officeart/2005/8/layout/default#1"/>
    <dgm:cxn modelId="{6D57A617-072F-4833-A4C5-B043F14C6EE9}" type="presParOf" srcId="{2F7618CB-6676-45D2-8033-477B5438E882}" destId="{6250CFC2-711B-40DB-A88C-42D2752AADD8}" srcOrd="6" destOrd="0" presId="urn:microsoft.com/office/officeart/2005/8/layout/default#1"/>
    <dgm:cxn modelId="{48E07BF2-7A7B-46B3-A01B-86F8841C1CBF}" type="presParOf" srcId="{2F7618CB-6676-45D2-8033-477B5438E882}" destId="{18B92B2E-62B6-4E1D-B6EF-0975F9C14682}" srcOrd="7" destOrd="0" presId="urn:microsoft.com/office/officeart/2005/8/layout/default#1"/>
    <dgm:cxn modelId="{31AA7C14-0E4B-491B-BDF2-0944C558B1F2}" type="presParOf" srcId="{2F7618CB-6676-45D2-8033-477B5438E882}" destId="{A37CDBEC-A07D-463A-99E3-96F2A64E74CE}" srcOrd="8" destOrd="0" presId="urn:microsoft.com/office/officeart/2005/8/layout/default#1"/>
    <dgm:cxn modelId="{BECCC1A0-2E9C-4B3E-9EEC-069BB2C94247}" type="presParOf" srcId="{2F7618CB-6676-45D2-8033-477B5438E882}" destId="{92B895B8-F6B5-4DD0-A930-CC5CEB1D5E37}" srcOrd="9" destOrd="0" presId="urn:microsoft.com/office/officeart/2005/8/layout/default#1"/>
    <dgm:cxn modelId="{D39BBBB0-6E10-4355-A244-48F1ED275BB5}" type="presParOf" srcId="{2F7618CB-6676-45D2-8033-477B5438E882}" destId="{946E464C-A2D3-4EAF-B779-3CB0B108A701}" srcOrd="10" destOrd="0" presId="urn:microsoft.com/office/officeart/2005/8/layout/default#1"/>
    <dgm:cxn modelId="{A39A5B9E-18A5-442A-87D4-9638BFA902F3}" type="presParOf" srcId="{2F7618CB-6676-45D2-8033-477B5438E882}" destId="{F6DACAB1-2879-441B-A949-43FCADA341FB}" srcOrd="11" destOrd="0" presId="urn:microsoft.com/office/officeart/2005/8/layout/default#1"/>
    <dgm:cxn modelId="{F52034AF-7A8B-4686-822A-2B6E2D877B12}" type="presParOf" srcId="{2F7618CB-6676-45D2-8033-477B5438E882}" destId="{792782C7-73F2-48E2-A24F-81500720F8A0}" srcOrd="12" destOrd="0" presId="urn:microsoft.com/office/officeart/2005/8/layout/default#1"/>
    <dgm:cxn modelId="{A50136C4-8445-4697-93F5-A169DF4D8A95}" type="presParOf" srcId="{2F7618CB-6676-45D2-8033-477B5438E882}" destId="{D8B875A6-DC79-4DC1-9A63-D4DAB0D23000}" srcOrd="13" destOrd="0" presId="urn:microsoft.com/office/officeart/2005/8/layout/default#1"/>
    <dgm:cxn modelId="{9830C4A9-F169-42E6-A2E7-5853C7E75029}" type="presParOf" srcId="{2F7618CB-6676-45D2-8033-477B5438E882}" destId="{F615ECC6-BAE8-44CF-B6EC-777DF8A8B1FF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677E2-3F2C-4F19-AB57-60D91D495F85}">
      <dsp:nvSpPr>
        <dsp:cNvPr id="0" name=""/>
        <dsp:cNvSpPr/>
      </dsp:nvSpPr>
      <dsp:spPr>
        <a:xfrm>
          <a:off x="1175502" y="15843"/>
          <a:ext cx="2919888" cy="159998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Федеральный закон от 29.12. 2012 года № 273-ФЗ «Об образовании в Российской Федерации»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175502" y="15843"/>
        <a:ext cx="2919888" cy="1599982"/>
      </dsp:txXfrm>
    </dsp:sp>
    <dsp:sp modelId="{0CCEDDF7-2AB0-4719-BFBC-AFA74C689B96}">
      <dsp:nvSpPr>
        <dsp:cNvPr id="0" name=""/>
        <dsp:cNvSpPr/>
      </dsp:nvSpPr>
      <dsp:spPr>
        <a:xfrm>
          <a:off x="4362054" y="15843"/>
          <a:ext cx="2666637" cy="159998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5714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5714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571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Перечень поручений по реализации Послания Федеральному Собранию от 4 декабря 2014 года 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362054" y="15843"/>
        <a:ext cx="2666637" cy="1599982"/>
      </dsp:txXfrm>
    </dsp:sp>
    <dsp:sp modelId="{A2368F6D-F8D5-4E8B-8D09-3B413E4C48BF}">
      <dsp:nvSpPr>
        <dsp:cNvPr id="0" name=""/>
        <dsp:cNvSpPr/>
      </dsp:nvSpPr>
      <dsp:spPr>
        <a:xfrm>
          <a:off x="7295355" y="1755"/>
          <a:ext cx="3136526" cy="162815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1429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1429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142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Перечень поручений Президента РФ по итогам встречи с членами национальной сборной России по профессиональному мастерству от 29 декабря 2016 года 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295355" y="1755"/>
        <a:ext cx="3136526" cy="1628158"/>
      </dsp:txXfrm>
    </dsp:sp>
    <dsp:sp modelId="{6250CFC2-711B-40DB-A88C-42D2752AADD8}">
      <dsp:nvSpPr>
        <dsp:cNvPr id="0" name=""/>
        <dsp:cNvSpPr/>
      </dsp:nvSpPr>
      <dsp:spPr>
        <a:xfrm>
          <a:off x="1148995" y="1896577"/>
          <a:ext cx="3442789" cy="159998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714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714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714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Распоряжение Правительства РФ от 03 марта 2015 года № 349-р «Об утверждении комплекса мер, направленных на совершенствование системы СПО , на 2015-2020 годы»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148995" y="1896577"/>
        <a:ext cx="3442789" cy="1599982"/>
      </dsp:txXfrm>
    </dsp:sp>
    <dsp:sp modelId="{A37CDBEC-A07D-463A-99E3-96F2A64E74CE}">
      <dsp:nvSpPr>
        <dsp:cNvPr id="0" name=""/>
        <dsp:cNvSpPr/>
      </dsp:nvSpPr>
      <dsp:spPr>
        <a:xfrm>
          <a:off x="4908928" y="1813986"/>
          <a:ext cx="2666637" cy="159998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285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285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285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Приказ Министерства образования РФ от 16.08. 2013 года №968 «Об утверждении порядка проведения ГИА по образовательным программам СПО»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908928" y="1813986"/>
        <a:ext cx="2666637" cy="1599982"/>
      </dsp:txXfrm>
    </dsp:sp>
    <dsp:sp modelId="{946E464C-A2D3-4EAF-B779-3CB0B108A701}">
      <dsp:nvSpPr>
        <dsp:cNvPr id="0" name=""/>
        <dsp:cNvSpPr/>
      </dsp:nvSpPr>
      <dsp:spPr>
        <a:xfrm>
          <a:off x="7791750" y="1896577"/>
          <a:ext cx="2666637" cy="159998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571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8571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57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качества подготовки кадров в ПОО, реализующих программы СПО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91750" y="1896577"/>
        <a:ext cx="2666637" cy="1599982"/>
      </dsp:txXfrm>
    </dsp:sp>
    <dsp:sp modelId="{792782C7-73F2-48E2-A24F-81500720F8A0}">
      <dsp:nvSpPr>
        <dsp:cNvPr id="0" name=""/>
        <dsp:cNvSpPr/>
      </dsp:nvSpPr>
      <dsp:spPr>
        <a:xfrm>
          <a:off x="395243" y="3763223"/>
          <a:ext cx="6329398" cy="2051065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4286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4286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428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Паспорт приоритетного проекта «Образование» по направлению «Подготовка высококвалифицированных специалистов и рабочих кадров с учетом современных стандартов и передовых технологий», утвержденный протоколом заседания Президиума Совета при Президенте РФ по стратегическому развитию и приоритетным проектам от 25 октября 2016 года № 9</a:t>
          </a:r>
          <a:endParaRPr lang="ru-RU" sz="1600" b="1" kern="1200" dirty="0">
            <a:solidFill>
              <a:schemeClr val="tx2">
                <a:lumMod val="50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5243" y="3763223"/>
        <a:ext cx="6329398" cy="2051065"/>
      </dsp:txXfrm>
    </dsp:sp>
    <dsp:sp modelId="{F615ECC6-BAE8-44CF-B6EC-777DF8A8B1FF}">
      <dsp:nvSpPr>
        <dsp:cNvPr id="0" name=""/>
        <dsp:cNvSpPr/>
      </dsp:nvSpPr>
      <dsp:spPr>
        <a:xfrm>
          <a:off x="6991305" y="3988765"/>
          <a:ext cx="4220834" cy="159998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ФГОС СПО по наиболее востребованным и перспективным профессиям и специальностям</a:t>
          </a:r>
          <a:endParaRPr lang="ru-RU" sz="1600" b="1" kern="12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91305" y="3988765"/>
        <a:ext cx="4220834" cy="1599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F86ACA2-6C85-42A2-8E05-9EE9C74FDE21}" type="datetimeFigureOut">
              <a:rPr lang="ru-RU"/>
              <a:pPr/>
              <a:t>17.05.2017</a:t>
            </a:fld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3DCB04C-E393-466B-A3CF-A038833982B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Вставить график проведения ДЭ</a:t>
            </a:r>
          </a:p>
        </p:txBody>
      </p:sp>
    </p:spTree>
    <p:extLst>
      <p:ext uri="{BB962C8B-B14F-4D97-AF65-F5344CB8AC3E}">
        <p14:creationId xmlns:p14="http://schemas.microsoft.com/office/powerpoint/2010/main" xmlns="" val="359571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FEADB-B1AF-411B-9F96-E8CBB37990C7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135B0-B97B-4B8F-A90D-6DBC87E1E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6F21-1C82-4738-B9E1-6477511BD9DA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796B-E4F5-4265-8BD5-F2A15CE4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BE0B-656C-4D91-9E2E-AF3EBCE7E3DA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8F91-1336-4540-9F1F-61BA4DD05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C1A8-0B3F-4C56-B492-47A0D04C0EAE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8784-0029-4774-B9B7-4AF4371A2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9FF59-82AF-4BA2-A1C2-F2BE9384C0C1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5E56-CFCF-4408-BC5C-F980F41D6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DA7B8-BA9B-4690-8BF1-96EFD54D41E6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40B1-0ED0-40B6-A2E9-28BE7353F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4AA4-A06A-4539-AC3A-528081740F95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30118-2A76-4F44-B185-6EF126B2E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674DF-680D-4E52-BFFA-58D7E1A7232F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FE575-C0FD-42E5-867B-D40A248F8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C8F9-7A9A-4ED7-9F70-54187C0B723D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CF14E-FD40-4F78-B4A9-CFED19110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E6D8-0BF9-4CDC-BCA3-DB5405FE3FD7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ED7D-0013-4215-B5D5-768279E31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9BE2-3743-42DF-BF2C-DD08753D0771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FFBC-7958-4E16-A194-E5E041C5D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AC869E-A8CE-4BFB-A21E-3C706BA22B0C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3ED505-D334-4CC3-9047-EE97DB6A5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718675" cy="2895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Демонстрационный экзамен как инновационный способ формирования и оценивания компетенций студентов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021263"/>
            <a:ext cx="10272713" cy="1423987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ГБПОУ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«Челябинский механико-технологический техникум»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Н. Андрющенко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50025" y="365125"/>
            <a:ext cx="5502275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ПЕРЕЧЕНЬ ПОРУЧЕНИЙ ПО ИТОГАМ ВСТРЕЧИ ПРЕЗИДЕНТА РФ С ЧЛЕНАМИ НАЦИОНАЛЬНОЙ СБОРНОЙ РОССИИ ПО ПРОФЕССИОНАЛЬНОМУ МАСТЕРСТВУ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Пр-2582 от 29 декабря 2016 года (п.2 б) </a:t>
            </a:r>
            <a:b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Текст 4"/>
          <p:cNvSpPr>
            <a:spLocks noGrp="1"/>
          </p:cNvSpPr>
          <p:nvPr>
            <p:ph type="body" idx="1"/>
          </p:nvPr>
        </p:nvSpPr>
        <p:spPr>
          <a:xfrm>
            <a:off x="3971925" y="2084388"/>
            <a:ext cx="7794625" cy="1303337"/>
          </a:xfrm>
        </p:spPr>
        <p:txBody>
          <a:bodyPr/>
          <a:lstStyle/>
          <a:p>
            <a:r>
              <a:rPr lang="ru-RU" sz="2000" b="0" smtClean="0">
                <a:latin typeface="Times New Roman" pitchFamily="18" charset="0"/>
                <a:cs typeface="Times New Roman" pitchFamily="18" charset="0"/>
              </a:rPr>
              <a:t>Правительству Российской Федерации совместно с органами исполнительной власти субъектов Российской Федерации и при участии союза «Агентство развития профессиональных сообществ и рабочих кадров «Молодые профессионалы (Ворлдскиллс Россия)» обеспечить:</a:t>
            </a:r>
          </a:p>
          <a:p>
            <a:endParaRPr lang="ru-RU" sz="200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5138" y="4306888"/>
            <a:ext cx="3611562" cy="2227262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</a:rPr>
              <a:t>«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 2020 году как минимум в половине колледжей России подготовка по 50 наиболее востребованным и перспективным рабочим профессиям должна вестись в соответствии с лучшими мировыми стандартами и передовыми технологиями...»</a:t>
            </a:r>
          </a:p>
          <a:p>
            <a:pPr marL="0" indent="0">
              <a:lnSpc>
                <a:spcPct val="70000"/>
              </a:lnSpc>
            </a:pPr>
            <a:endParaRPr lang="ru-RU" sz="2000" dirty="0" smtClean="0">
              <a:latin typeface="Times New Roman" pitchFamily="18" charset="0"/>
            </a:endParaRPr>
          </a:p>
        </p:txBody>
      </p:sp>
      <p:sp>
        <p:nvSpPr>
          <p:cNvPr id="14340" name="Текст 5"/>
          <p:cNvSpPr>
            <a:spLocks noGrp="1"/>
          </p:cNvSpPr>
          <p:nvPr>
            <p:ph type="body" sz="quarter" idx="3"/>
          </p:nvPr>
        </p:nvSpPr>
        <p:spPr>
          <a:xfrm>
            <a:off x="255588" y="584200"/>
            <a:ext cx="5320753" cy="865188"/>
          </a:xfrm>
        </p:spPr>
        <p:txBody>
          <a:bodyPr/>
          <a:lstStyle/>
          <a:p>
            <a:r>
              <a:rPr lang="ru-RU" dirty="0" smtClean="0"/>
              <a:t>Послание Президента Российской Федерации Федеральному Собранию</a:t>
            </a:r>
          </a:p>
          <a:p>
            <a:endParaRPr lang="ru-RU" dirty="0" smtClean="0"/>
          </a:p>
        </p:txBody>
      </p:sp>
      <p:pic>
        <p:nvPicPr>
          <p:cNvPr id="14341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5138" y="1843088"/>
            <a:ext cx="3162300" cy="2070100"/>
          </a:xfrm>
        </p:spPr>
      </p:pic>
      <p:sp>
        <p:nvSpPr>
          <p:cNvPr id="9" name="Прямоугольник 8"/>
          <p:cNvSpPr/>
          <p:nvPr/>
        </p:nvSpPr>
        <p:spPr>
          <a:xfrm>
            <a:off x="4976813" y="3117850"/>
            <a:ext cx="6654800" cy="3387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внедрение демонстрационного экзамена по стандартам «Ворлдскиллс Россия» в качестве государственной итоговой аттестации по образовательным программам среднего профессионального образования, предусмотрев в том числе, что результаты демонстрационного экзамена по стандартам «Ворлдскиллс Россия» и участия в чемпионатах по профессиональному мастерству по стандартам «Ворлдскиллс» приравниваются к результатам государственной итоговой аттестации, а также внесение соответствующих изменений в законодательство Российской Федерации.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295103951"/>
              </p:ext>
            </p:extLst>
          </p:nvPr>
        </p:nvGraphicFramePr>
        <p:xfrm>
          <a:off x="584616" y="719666"/>
          <a:ext cx="11607384" cy="5816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9882"/>
            <a:ext cx="10515600" cy="419726"/>
          </a:xfrm>
          <a:noFill/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база проведения ДЭ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20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67" y="179882"/>
            <a:ext cx="11467474" cy="66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89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360363"/>
            <a:ext cx="7115175" cy="12334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70000"/>
              </a:lnSpc>
            </a:pPr>
            <a:endParaRPr lang="ru-RU" sz="600" smtClean="0">
              <a:solidFill>
                <a:srgbClr val="000000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2000" b="0" smtClean="0">
                <a:solidFill>
                  <a:srgbClr val="CC3300"/>
                </a:solidFill>
              </a:rPr>
              <a:t>Демонстрационный экзамен по стандартам Ворлдскиллс Россия –форма ГИА выпускников по программам СПО образовательных организаций высшего и среднего профессионального образования, которая предусматривает:</a:t>
            </a:r>
          </a:p>
          <a:p>
            <a:pPr>
              <a:lnSpc>
                <a:spcPct val="70000"/>
              </a:lnSpc>
            </a:pPr>
            <a:endParaRPr lang="ru-RU" sz="600" b="0" smtClean="0">
              <a:solidFill>
                <a:srgbClr val="0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7338" y="1853122"/>
            <a:ext cx="4796513" cy="3589561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scene3d>
            <a:camera prst="perspectiveRight"/>
            <a:lightRig rig="threePt" dir="t"/>
          </a:scene3d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моделирование реальных производственных условий для демонстрации выпускниками профессиональных умений и навыков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независимую экспертную оценку выполнения заданий демонстрационного экзамена, в том числе экспертами из числа представителей предприятий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определение уровня знаний, умений и навыков выпускников в соответствии с международными требованиями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17411" name="Текст 4"/>
          <p:cNvSpPr>
            <a:spLocks noGrp="1"/>
          </p:cNvSpPr>
          <p:nvPr>
            <p:ph type="body" sz="quarter" idx="3"/>
          </p:nvPr>
        </p:nvSpPr>
        <p:spPr>
          <a:xfrm>
            <a:off x="7493000" y="185738"/>
            <a:ext cx="4699000" cy="779462"/>
          </a:xfrm>
        </p:spPr>
        <p:txBody>
          <a:bodyPr/>
          <a:lstStyle/>
          <a:p>
            <a:r>
              <a:rPr lang="ru-RU" sz="2000" smtClean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Особенности проведения демонстрационного экзамена</a:t>
            </a:r>
          </a:p>
        </p:txBody>
      </p:sp>
      <p:pic>
        <p:nvPicPr>
          <p:cNvPr id="1741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l="20454" t="39149" r="36719" b="27274"/>
          <a:stretch>
            <a:fillRect/>
          </a:stretch>
        </p:blipFill>
        <p:spPr>
          <a:xfrm>
            <a:off x="5929313" y="1593850"/>
            <a:ext cx="6262687" cy="5126037"/>
          </a:xfrm>
          <a:noFill/>
        </p:spPr>
      </p:pic>
    </p:spTree>
    <p:extLst>
      <p:ext uri="{BB962C8B-B14F-4D97-AF65-F5344CB8AC3E}">
        <p14:creationId xmlns:p14="http://schemas.microsoft.com/office/powerpoint/2010/main" xmlns="" val="212325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24668" y="359764"/>
            <a:ext cx="3230719" cy="494675"/>
          </a:xfr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в</a:t>
            </a:r>
            <a:r>
              <a:rPr lang="ru-RU" dirty="0" smtClean="0"/>
              <a:t>озможности ПОО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4860" y="2338466"/>
            <a:ext cx="6895134" cy="4137287"/>
          </a:xfr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smtClean="0">
                <a:solidFill>
                  <a:srgbClr val="000000"/>
                </a:solidFill>
              </a:rPr>
              <a:t>одновременно с подтверждением уровня освоения образовательной программы в соответствии с ФГОС СПО подтвердить свою квалификацию в соответствии с требованиями международных стандартов Ворлдскиллс без прохождения дополнительных аттестационных испытаний,</a:t>
            </a:r>
          </a:p>
          <a:p>
            <a:r>
              <a:rPr lang="ru-RU" sz="2000" b="1" smtClean="0">
                <a:solidFill>
                  <a:srgbClr val="000000"/>
                </a:solidFill>
              </a:rPr>
              <a:t>подтвердить свою квалификацию по отдельным профессиональным модулям , востребованным предприятиями,</a:t>
            </a:r>
          </a:p>
          <a:p>
            <a:r>
              <a:rPr lang="ru-RU" sz="2000" b="1" smtClean="0">
                <a:solidFill>
                  <a:srgbClr val="000000"/>
                </a:solidFill>
              </a:rPr>
              <a:t>одновременно с получением диплома о СПО получить документ подтверждающий квалификацию, признаваемый предприятиями, осуществляющими деятельность в соответствии со стандартами Ворлдскиллс Россия.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019738" y="1304145"/>
            <a:ext cx="3882452" cy="2938072"/>
          </a:xfrm>
          <a:ln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ru-RU" sz="2000" b="1" smtClean="0">
                <a:solidFill>
                  <a:srgbClr val="000000"/>
                </a:solidFill>
              </a:rPr>
              <a:t>объективно оценить содержание и качество образовательных программ, материально-техническую базу, уровень квалификации преподавательского состава, а также направления деятельности, в соответствии с которыми определить точки роста и дальнейшего развития</a:t>
            </a:r>
            <a:r>
              <a:rPr lang="ru-RU" sz="2000" smtClean="0">
                <a:solidFill>
                  <a:srgbClr val="000000"/>
                </a:solidFill>
              </a:rPr>
              <a:t>.</a:t>
            </a:r>
          </a:p>
          <a:p>
            <a:pPr marL="0" indent="0"/>
            <a:endParaRPr lang="ru-RU" sz="2000" smtClean="0">
              <a:solidFill>
                <a:srgbClr val="0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094282"/>
            <a:ext cx="5157787" cy="479685"/>
          </a:xfr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в</a:t>
            </a:r>
            <a:r>
              <a:rPr lang="ru-RU" dirty="0" smtClean="0"/>
              <a:t>озможности выпускников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669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4813" y="365125"/>
            <a:ext cx="11526837" cy="7747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 – ПИЛОТНЫЙ РЕГИОН АПРОБАЦИИ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ДЕМОНСТРАЦИОННОГО ЭКЗАМЕНА</a:t>
            </a:r>
            <a:endParaRPr lang="ru-RU" sz="2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362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5100" y="1035050"/>
            <a:ext cx="7105650" cy="5461000"/>
          </a:xfrm>
        </p:spPr>
      </p:pic>
      <p:sp>
        <p:nvSpPr>
          <p:cNvPr id="15363" name="Объект 12"/>
          <p:cNvSpPr>
            <a:spLocks noGrp="1"/>
          </p:cNvSpPr>
          <p:nvPr>
            <p:ph sz="quarter" idx="4"/>
          </p:nvPr>
        </p:nvSpPr>
        <p:spPr>
          <a:xfrm>
            <a:off x="7405688" y="1333500"/>
            <a:ext cx="3949700" cy="48561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b="1" smtClean="0">
                <a:solidFill>
                  <a:srgbClr val="7030A0"/>
                </a:solidFill>
              </a:rPr>
              <a:t>14 компетенций</a:t>
            </a:r>
          </a:p>
        </p:txBody>
      </p:sp>
      <p:graphicFrame>
        <p:nvGraphicFramePr>
          <p:cNvPr id="15397" name="Group 37"/>
          <p:cNvGraphicFramePr>
            <a:graphicFrameLocks noGrp="1"/>
          </p:cNvGraphicFramePr>
          <p:nvPr/>
        </p:nvGraphicFramePr>
        <p:xfrm>
          <a:off x="7839075" y="1825625"/>
          <a:ext cx="3849688" cy="4699004"/>
        </p:xfrm>
        <a:graphic>
          <a:graphicData uri="http://schemas.openxmlformats.org/drawingml/2006/table">
            <a:tbl>
              <a:tblPr/>
              <a:tblGrid>
                <a:gridCol w="3849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Дошкольное воспитание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Инженерный дизайн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CAD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Кирпичная кладка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Лабораторный химический анализ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Мехатроника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Преподаватель младших классов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Программные решения для бизнеса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Сварочные технологии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Сетевое и системное администрирование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Токарные работы на станках с ЧПУ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Эксплуатация сельскохозяйственных машин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Электромонтаж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Электроника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25876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ПЕРВЫЕ ИТОГИ ДЭ </a:t>
            </a:r>
          </a:p>
        </p:txBody>
      </p:sp>
      <p:sp>
        <p:nvSpPr>
          <p:cNvPr id="20484" name="Текст 4"/>
          <p:cNvSpPr>
            <a:spLocks noGrp="1"/>
          </p:cNvSpPr>
          <p:nvPr>
            <p:ph type="body" sz="quarter" idx="3"/>
          </p:nvPr>
        </p:nvSpPr>
        <p:spPr>
          <a:xfrm>
            <a:off x="7823200" y="334962"/>
            <a:ext cx="3884118" cy="2889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1600" dirty="0" smtClean="0">
                <a:solidFill>
                  <a:srgbClr val="FF0000"/>
                </a:solidFill>
              </a:rPr>
              <a:t>Токарные работы на станках с ЧПУ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056792"/>
              </p:ext>
            </p:extLst>
          </p:nvPr>
        </p:nvGraphicFramePr>
        <p:xfrm>
          <a:off x="419724" y="719666"/>
          <a:ext cx="11512447" cy="5462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478">
                  <a:extLst>
                    <a:ext uri="{9D8B030D-6E8A-4147-A177-3AD203B41FA5}">
                      <a16:colId xmlns:a16="http://schemas.microsoft.com/office/drawing/2014/main" xmlns="" val="1683637000"/>
                    </a:ext>
                  </a:extLst>
                </a:gridCol>
                <a:gridCol w="3384196">
                  <a:extLst>
                    <a:ext uri="{9D8B030D-6E8A-4147-A177-3AD203B41FA5}">
                      <a16:colId xmlns:a16="http://schemas.microsoft.com/office/drawing/2014/main" xmlns="" val="2551229832"/>
                    </a:ext>
                  </a:extLst>
                </a:gridCol>
                <a:gridCol w="2172245">
                  <a:extLst>
                    <a:ext uri="{9D8B030D-6E8A-4147-A177-3AD203B41FA5}">
                      <a16:colId xmlns:a16="http://schemas.microsoft.com/office/drawing/2014/main" xmlns="" val="227531777"/>
                    </a:ext>
                  </a:extLst>
                </a:gridCol>
                <a:gridCol w="794478">
                  <a:extLst>
                    <a:ext uri="{9D8B030D-6E8A-4147-A177-3AD203B41FA5}">
                      <a16:colId xmlns:a16="http://schemas.microsoft.com/office/drawing/2014/main" xmlns="" val="388880670"/>
                    </a:ext>
                  </a:extLst>
                </a:gridCol>
                <a:gridCol w="839449">
                  <a:extLst>
                    <a:ext uri="{9D8B030D-6E8A-4147-A177-3AD203B41FA5}">
                      <a16:colId xmlns:a16="http://schemas.microsoft.com/office/drawing/2014/main" xmlns="" val="1504604776"/>
                    </a:ext>
                  </a:extLst>
                </a:gridCol>
                <a:gridCol w="959371">
                  <a:extLst>
                    <a:ext uri="{9D8B030D-6E8A-4147-A177-3AD203B41FA5}">
                      <a16:colId xmlns:a16="http://schemas.microsoft.com/office/drawing/2014/main" xmlns="" val="3850806702"/>
                    </a:ext>
                  </a:extLst>
                </a:gridCol>
                <a:gridCol w="1259174">
                  <a:extLst>
                    <a:ext uri="{9D8B030D-6E8A-4147-A177-3AD203B41FA5}">
                      <a16:colId xmlns:a16="http://schemas.microsoft.com/office/drawing/2014/main" xmlns="" val="143393932"/>
                    </a:ext>
                  </a:extLst>
                </a:gridCol>
                <a:gridCol w="1439056">
                  <a:extLst>
                    <a:ext uri="{9D8B030D-6E8A-4147-A177-3AD203B41FA5}">
                      <a16:colId xmlns:a16="http://schemas.microsoft.com/office/drawing/2014/main" xmlns="" val="2956319340"/>
                    </a:ext>
                  </a:extLst>
                </a:gridCol>
              </a:tblGrid>
              <a:tr h="35962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ПОО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Субъект РФ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Показатели, используемые при составлении рейтинга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5817554"/>
                  </a:ext>
                </a:extLst>
              </a:tr>
              <a:tr h="15483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Минимальный балл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участников выше среднего балла по колледжу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по НЧ 2016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/>
                </a:tc>
                <a:extLst>
                  <a:ext uri="{0D108BD9-81ED-4DB2-BD59-A6C34878D82A}">
                    <a16:rowId xmlns:a16="http://schemas.microsoft.com/office/drawing/2014/main" xmlns="" val="1141024946"/>
                  </a:ext>
                </a:extLst>
              </a:tr>
              <a:tr h="1091256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КГАПОУ «Губернаторский авиастроительный колледж г. Комсомольск-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Амуре (МЦК)»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Хабаровский край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36,27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3904880"/>
                  </a:ext>
                </a:extLst>
              </a:tr>
              <a:tr h="1091256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г. Москвы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«Политехнический  колледж имени П. А.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Овчинникова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Москва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5846409"/>
                  </a:ext>
                </a:extLst>
              </a:tr>
              <a:tr h="109125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«Челябинский механико-технологический техникум»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48,45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37,5%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59939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1958975" y="2549525"/>
            <a:ext cx="6800850" cy="29591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6600" b="1" smtClean="0">
                <a:solidFill>
                  <a:srgbClr val="00549F"/>
                </a:solidFill>
              </a:rPr>
              <a:t>СПАСИБО ЗА ВНИМАНИЕ!</a:t>
            </a:r>
          </a:p>
          <a:p>
            <a:endParaRPr lang="ru-RU" sz="66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556</Words>
  <Application>Microsoft Office PowerPoint</Application>
  <PresentationFormat>Произвольный</PresentationFormat>
  <Paragraphs>83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Демонстрационный экзамен как инновационный способ формирования и оценивания компетенций студентов</vt:lpstr>
      <vt:lpstr>ПЕРЕЧЕНЬ ПОРУЧЕНИЙ ПО ИТОГАМ ВСТРЕЧИ ПРЕЗИДЕНТА РФ С ЧЛЕНАМИ НАЦИОНАЛЬНОЙ СБОРНОЙ РОССИИ ПО ПРОФЕССИОНАЛЬНОМУ МАСТЕРСТВУ Пр-2582 от 29 декабря 2016 года (п.2 б)  </vt:lpstr>
      <vt:lpstr>Нормативно-правовая база проведения ДЭ</vt:lpstr>
      <vt:lpstr>Слайд 4</vt:lpstr>
      <vt:lpstr>Слайд 5</vt:lpstr>
      <vt:lpstr>Слайд 6</vt:lpstr>
      <vt:lpstr>ЧЕЛЯБИНСКАЯ ОБЛАСТЬ – ПИЛОТНЫЙ РЕГИОН АПРОБАЦИИ ДЕМОНСТРАЦИОННОГО ЭКЗАМЕНА</vt:lpstr>
      <vt:lpstr>ПЕРВЫЕ ИТОГИ ДЭ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Демонстрационный экзамен как инновационный способ формирования и оценивания компетенций студентов</dc:title>
  <dc:creator>priemnaya</dc:creator>
  <cp:lastModifiedBy>Андрющенко</cp:lastModifiedBy>
  <cp:revision>43</cp:revision>
  <cp:lastPrinted>2017-05-17T06:45:05Z</cp:lastPrinted>
  <dcterms:created xsi:type="dcterms:W3CDTF">2017-05-06T06:43:27Z</dcterms:created>
  <dcterms:modified xsi:type="dcterms:W3CDTF">2017-05-17T09:39:32Z</dcterms:modified>
</cp:coreProperties>
</file>