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7"/>
  </p:notesMasterIdLst>
  <p:sldIdLst>
    <p:sldId id="256" r:id="rId3"/>
    <p:sldId id="269" r:id="rId4"/>
    <p:sldId id="281" r:id="rId5"/>
    <p:sldId id="297" r:id="rId6"/>
    <p:sldId id="298" r:id="rId7"/>
    <p:sldId id="299" r:id="rId8"/>
    <p:sldId id="300" r:id="rId9"/>
    <p:sldId id="302" r:id="rId10"/>
    <p:sldId id="303" r:id="rId11"/>
    <p:sldId id="274" r:id="rId12"/>
    <p:sldId id="294" r:id="rId13"/>
    <p:sldId id="295" r:id="rId14"/>
    <p:sldId id="296" r:id="rId15"/>
    <p:sldId id="263" r:id="rId16"/>
    <p:sldId id="278" r:id="rId17"/>
    <p:sldId id="307" r:id="rId18"/>
    <p:sldId id="282" r:id="rId19"/>
    <p:sldId id="257" r:id="rId20"/>
    <p:sldId id="291" r:id="rId21"/>
    <p:sldId id="262" r:id="rId22"/>
    <p:sldId id="268" r:id="rId23"/>
    <p:sldId id="283" r:id="rId24"/>
    <p:sldId id="284" r:id="rId25"/>
    <p:sldId id="279" r:id="rId26"/>
    <p:sldId id="285" r:id="rId27"/>
    <p:sldId id="286" r:id="rId28"/>
    <p:sldId id="305" r:id="rId29"/>
    <p:sldId id="293" r:id="rId30"/>
    <p:sldId id="292" r:id="rId31"/>
    <p:sldId id="304" r:id="rId32"/>
    <p:sldId id="306" r:id="rId33"/>
    <p:sldId id="308" r:id="rId34"/>
    <p:sldId id="309" r:id="rId35"/>
    <p:sldId id="25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84"/>
    <a:srgbClr val="669900"/>
    <a:srgbClr val="FF3300"/>
    <a:srgbClr val="FF9966"/>
    <a:srgbClr val="99CCFF"/>
    <a:srgbClr val="99FF66"/>
    <a:srgbClr val="FFCC99"/>
    <a:srgbClr val="EE7700"/>
    <a:srgbClr val="800000"/>
    <a:srgbClr val="FA7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15CD5-5B3A-4C0E-A15C-C6CE13CCDC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fld id="{CF89BCC0-F9FE-4B5F-96C1-7C845335A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1B4959-B98C-4DDF-9C64-46B857144F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17785B-3695-4EFD-AF50-F5685B1E8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Заголовок</a:t>
            </a:r>
            <a:br>
              <a:rPr lang="ru-RU"/>
            </a:br>
            <a:r>
              <a:rPr lang="ru-RU"/>
              <a:t>Слайда-разделителя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42E22-70D7-4C33-865D-F3CBCCC04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ADD0DC-FB81-4826-B6CB-C60421E363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D070DE-A307-4024-BF30-7B2396F35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27B871-9602-4DAD-9F9D-EC93232C2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F198DB-84CD-4574-9A88-BF26F24C14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646B09-F624-4B9C-AA1E-C4FE61FAE2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AA9E89-8460-494F-B355-653C529E9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DE27B3-54DE-4FA7-AE4F-CCB3C10C5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D56C3F-A94A-403B-8E77-E9B45D93C8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35B827-F22D-4DA6-B9D9-B8406A8D1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AD1F41-F5A4-41F3-974C-349DA439A7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69795-5B40-4039-B6BE-41426A53C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3CBDA4-FE44-4320-AC0A-5B94C80979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1BB19B-43C7-4547-8F81-BADCDDA19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DD3AF6-72D6-406D-B7C3-E0AF890947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4EFE3-E4A8-4FE3-BFC4-4F8B0C888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14601-F083-4FA7-9CAD-8B9656405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07A22-81F6-4B54-B496-7E47555760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fld id="{A762E1A0-B6E1-4F6A-BB6A-DED8EA0477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D27F346F-AB93-4E2C-926C-A3557772C1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ssn74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0B82683-D11A-478A-8A55-DD41A756EF25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1420" y="1340768"/>
            <a:ext cx="6532580" cy="2129497"/>
          </a:xfrm>
        </p:spPr>
        <p:txBody>
          <a:bodyPr/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работе  совета директоров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ПОО Челябинской области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 2013 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8" name="Picture 3" descr="http://assn74.ru/sites/default/files/styles/slideshow/public/field/slideshow/logoasso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0"/>
            <a:ext cx="3857652" cy="1896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sz="3100" dirty="0" smtClean="0"/>
              <a:t>Статус Ассоциации образовательных учреждений СПО Челябинской области</a:t>
            </a:r>
            <a:endParaRPr lang="ru-RU" sz="31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572032"/>
          </a:xfrm>
        </p:spPr>
        <p:txBody>
          <a:bodyPr anchor="ctr"/>
          <a:lstStyle/>
          <a:p>
            <a:pPr marL="0" indent="31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Ассоциация ОУ СПО является </a:t>
            </a:r>
          </a:p>
          <a:p>
            <a:pPr marL="0" indent="3175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некоммерческой организацией, учреждённой  для координации образовательной деятельности её членов, защиты общих интересов.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Ассоциации: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и совершенствование среднего профессионального образования в Челябинской области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Обеспечение высокого качества подготовки специалистов среднего звена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/>
          <a:lstStyle/>
          <a:p>
            <a:pPr algn="ctr"/>
            <a:r>
              <a:rPr lang="ru-RU" dirty="0" smtClean="0"/>
              <a:t>Задачи Ассоциации образовательных учреждений СПО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514353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творческих, деловых связей средних специальных учебных заведений и других организаций по совершенствованию профессиональной подготовки специалистов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Содействие  созданию условий  для обмена опытом между работниками  различных учебных заведений вне  зависимости от их ведомственной подчиненности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Создание системы эффективного внедрения в учебный процесс передового педагогического опыта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Защита, совместно с государственными и общественными организациями, интересов членов Ассоциации, руководителей образовательных учреждений СПО и членов их коллективов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Права Ассоциации образовательных учреждений СПО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1855"/>
            <a:ext cx="8358246" cy="3927475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Организовывать и проводить семинары, конкурсы профессионального мастерства, выставки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Участвовать в совместных мероприятиях с аналогичными педагогическими Ассоциациями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Осуществлять внешнеэкономическую деятельность в соответствии с законодательством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Осуществлять просветительскую, консультационную и другие виды деятельности, не запрещённые законодательством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Состав Ассоциации образовательных учреждений СПО</a:t>
            </a:r>
            <a:endParaRPr lang="ru-RU" dirty="0"/>
          </a:p>
        </p:txBody>
      </p:sp>
      <p:grpSp>
        <p:nvGrpSpPr>
          <p:cNvPr id="5" name="Содержимое 4"/>
          <p:cNvGrpSpPr>
            <a:grpSpLocks noGrp="1"/>
          </p:cNvGrpSpPr>
          <p:nvPr>
            <p:ph idx="1"/>
          </p:nvPr>
        </p:nvGrpSpPr>
        <p:grpSpPr>
          <a:xfrm rot="10800000">
            <a:off x="214282" y="1928799"/>
            <a:ext cx="8867143" cy="4143406"/>
            <a:chOff x="67810" y="1376660"/>
            <a:chExt cx="8341217" cy="4742977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invGray">
            <a:xfrm>
              <a:off x="67810" y="1376660"/>
              <a:ext cx="5461230" cy="4742977"/>
            </a:xfrm>
            <a:prstGeom prst="rightArrow">
              <a:avLst>
                <a:gd name="adj1" fmla="val 86065"/>
                <a:gd name="adj2" fmla="val 31780"/>
              </a:avLst>
            </a:prstGeom>
            <a:gradFill rotWithShape="1">
              <a:gsLst>
                <a:gs pos="0">
                  <a:srgbClr val="000066">
                    <a:alpha val="50000"/>
                  </a:srgbClr>
                </a:gs>
                <a:gs pos="100000">
                  <a:srgbClr val="0066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blackWhite">
            <a:xfrm rot="10800000">
              <a:off x="448759" y="1774444"/>
              <a:ext cx="4062647" cy="1226631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vl="0"/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7 образовательных  организаций  </a:t>
              </a:r>
            </a:p>
            <a:p>
              <a:pPr lvl="0"/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ВПО, имеющих в структуре СПО</a:t>
              </a:r>
              <a:endParaRPr lang="en-US" sz="2000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blackWhite">
            <a:xfrm rot="10800000">
              <a:off x="448759" y="3175718"/>
              <a:ext cx="4064225" cy="1144856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9 сторонних образовательных </a:t>
              </a:r>
            </a:p>
            <a:p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организаций СПО и ДПО</a:t>
              </a:r>
              <a:endParaRPr lang="en-US" sz="2000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blackWhite">
            <a:xfrm rot="10800000">
              <a:off x="448760" y="4402844"/>
              <a:ext cx="4131962" cy="1235924"/>
            </a:xfrm>
            <a:prstGeom prst="roundRect">
              <a:avLst>
                <a:gd name="adj" fmla="val 9106"/>
              </a:avLst>
            </a:prstGeom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36 образовательных организаций,</a:t>
              </a:r>
            </a:p>
            <a:p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 подведомственных Министерству </a:t>
              </a:r>
            </a:p>
            <a:p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образования и науки ЧО</a:t>
              </a:r>
              <a:endParaRPr lang="en-US" sz="2000" dirty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 rot="10800000">
              <a:off x="5529040" y="2209800"/>
              <a:ext cx="2879987" cy="32004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ru-RU" sz="36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r>
                <a:rPr lang="ru-RU" sz="24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24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образовательные</a:t>
              </a:r>
            </a:p>
            <a:p>
              <a:pPr algn="ctr"/>
              <a:r>
                <a:rPr lang="ru-RU" sz="24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организации</a:t>
              </a:r>
            </a:p>
            <a:p>
              <a:pPr algn="ctr"/>
              <a:r>
                <a:rPr lang="ru-RU" sz="24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профессионального образования</a:t>
              </a:r>
            </a:p>
            <a:p>
              <a:pPr algn="ctr"/>
              <a:r>
                <a:rPr lang="ru-RU" sz="24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Челябинской</a:t>
              </a:r>
            </a:p>
            <a:p>
              <a:pPr algn="ctr"/>
              <a:r>
                <a:rPr lang="ru-RU" sz="24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области</a:t>
              </a:r>
              <a:endParaRPr lang="en-US" sz="2400" b="1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XIX научно-практическая конференция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«Инновации в системе профессионального образования: информационно - образовательная среда».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7" name="Picture 10" descr="http://assn74.ru/sites/default/files/field/photosgallery/dsc02300_rezul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691" y="4071943"/>
            <a:ext cx="3937027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assn74.ru/sites/default/files/styles/slideshow/public/field/slideshow/konferenc_mart_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4071942"/>
            <a:ext cx="4370409" cy="2286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1357299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rPr>
              <a:t>Участвовали представители органов государственной власти Челябинской области, работники Челябинского ИПРО, директора учреждений начального и среднего профессионального образования Челябинской области; члены Межрегионального и Экспертного советов начального, среднего профессионального образования Уральского федерального округа, всего более 150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Практические семинары для членов Ассоциации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561929" y="1428736"/>
            <a:ext cx="4082037" cy="4214842"/>
            <a:chOff x="1369148" y="1685925"/>
            <a:chExt cx="3033033" cy="3949878"/>
          </a:xfrm>
          <a:solidFill>
            <a:schemeClr val="bg1"/>
          </a:solidFill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1369148" y="4480103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 rot="10800000">
              <a:off x="3386181" y="1685925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1539094" y="1828800"/>
              <a:ext cx="2718493" cy="3582695"/>
            </a:xfrm>
            <a:prstGeom prst="rect">
              <a:avLst/>
            </a:prstGeom>
            <a:grpFill/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anchor="t"/>
            <a:lstStyle/>
            <a:p>
              <a:pPr algn="ctr"/>
              <a:r>
                <a:rPr lang="ru-RU" sz="21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Октябрь2013 г. </a:t>
              </a:r>
            </a:p>
            <a:p>
              <a:pPr algn="ctr"/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На базе ГБОУ СПО (ССУЗ) «Челябинский колледж информационно-промышленных технологий и художественных промыслов» семинар по теме </a:t>
              </a:r>
              <a:r>
                <a:rPr lang="ru-RU" sz="2000" b="1" i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«Подготовка УПО к  проверкам фискальными органами. </a:t>
              </a:r>
              <a:endParaRPr lang="en-US" sz="2000" b="1" i="1" dirty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2910" y="1428736"/>
            <a:ext cx="4000528" cy="4143404"/>
            <a:chOff x="5319870" y="1749681"/>
            <a:chExt cx="3557627" cy="3979775"/>
          </a:xfrm>
          <a:solidFill>
            <a:schemeClr val="bg1"/>
          </a:solidFill>
        </p:grpSpPr>
        <p:sp>
          <p:nvSpPr>
            <p:cNvPr id="17" name="Freeform 7"/>
            <p:cNvSpPr>
              <a:spLocks/>
            </p:cNvSpPr>
            <p:nvPr/>
          </p:nvSpPr>
          <p:spPr bwMode="gray">
            <a:xfrm>
              <a:off x="5319870" y="4573756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gray">
            <a:xfrm rot="10800000">
              <a:off x="7861497" y="1749681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gray">
            <a:xfrm>
              <a:off x="5507582" y="1877193"/>
              <a:ext cx="3200401" cy="3657600"/>
            </a:xfrm>
            <a:prstGeom prst="rect">
              <a:avLst/>
            </a:pr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Апрель 2013 г.</a:t>
              </a:r>
            </a:p>
            <a:p>
              <a:pPr algn="ctr"/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Автономная некоммерческая образовательная организация «Региональный институт охраны и безопасности труда» провела обучающий семинар для руководителей УПО Челябинской области </a:t>
              </a:r>
              <a:r>
                <a:rPr lang="ru-RU" sz="2000" b="1" i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по вопросам охраны труда и комплексной безопасности, организованный Ассоциации</a:t>
              </a:r>
            </a:p>
          </p:txBody>
        </p:sp>
      </p:grpSp>
      <p:pic>
        <p:nvPicPr>
          <p:cNvPr id="11" name="Picture 4" descr="http://assn74.ru/sites/default/files/field/photosgallery/dsc02230_rezul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29132"/>
            <a:ext cx="39370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5888"/>
            <a:ext cx="8929718" cy="1143000"/>
          </a:xfrm>
        </p:spPr>
        <p:txBody>
          <a:bodyPr/>
          <a:lstStyle/>
          <a:p>
            <a:pPr algn="ctr"/>
            <a:r>
              <a:rPr lang="ru-RU" dirty="0" smtClean="0"/>
              <a:t>Практические семинары для членов Ассоциации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27B3-54DE-4FA7-AE4F-CCB3C10C562A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643438" y="1428736"/>
            <a:ext cx="4143404" cy="4643470"/>
            <a:chOff x="1195760" y="1748669"/>
            <a:chExt cx="2974062" cy="3827387"/>
          </a:xfrm>
          <a:solidFill>
            <a:schemeClr val="bg1"/>
          </a:solidFill>
        </p:grpSpPr>
        <p:sp>
          <p:nvSpPr>
            <p:cNvPr id="6" name="Freeform 3"/>
            <p:cNvSpPr>
              <a:spLocks/>
            </p:cNvSpPr>
            <p:nvPr/>
          </p:nvSpPr>
          <p:spPr bwMode="gray">
            <a:xfrm>
              <a:off x="1195760" y="4420356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gray">
            <a:xfrm rot="10800000">
              <a:off x="3153822" y="1748669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1364811" y="1891544"/>
              <a:ext cx="2602318" cy="3559024"/>
            </a:xfrm>
            <a:prstGeom prst="rect">
              <a:avLst/>
            </a:prstGeom>
            <a:grp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ru-RU" sz="21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Декабрь 2013 г. </a:t>
              </a:r>
            </a:p>
            <a:p>
              <a:pPr algn="ctr"/>
              <a:r>
                <a:rPr lang="ru-RU" sz="21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На базе ГБОУ СПО (ССУЗ) «Южно-Уральский государственный технический колледж» семинар на тему:</a:t>
              </a:r>
            </a:p>
            <a:p>
              <a:pPr algn="ctr"/>
              <a:r>
                <a:rPr lang="ru-RU" sz="2100" b="1" i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«Вопросы внедрения модели эффективного контракта в системе среднего профессионального образования»</a:t>
              </a:r>
              <a:endParaRPr lang="en-US" sz="2100" b="1" i="1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2910" y="1428736"/>
            <a:ext cx="4000528" cy="4786346"/>
            <a:chOff x="5319870" y="1749681"/>
            <a:chExt cx="3557627" cy="3921249"/>
          </a:xfrm>
          <a:solidFill>
            <a:schemeClr val="bg1"/>
          </a:solidFill>
        </p:grpSpPr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5319870" y="4515230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 rot="10800000">
              <a:off x="7861497" y="1749681"/>
              <a:ext cx="1016000" cy="1155700"/>
            </a:xfrm>
            <a:custGeom>
              <a:avLst/>
              <a:gdLst/>
              <a:ahLst/>
              <a:cxnLst>
                <a:cxn ang="0">
                  <a:pos x="88" y="1160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1256"/>
                </a:cxn>
                <a:cxn ang="0">
                  <a:pos x="1104" y="1256"/>
                </a:cxn>
                <a:cxn ang="0">
                  <a:pos x="1104" y="1160"/>
                </a:cxn>
                <a:cxn ang="0">
                  <a:pos x="88" y="1160"/>
                </a:cxn>
              </a:cxnLst>
              <a:rect l="0" t="0" r="r" b="b"/>
              <a:pathLst>
                <a:path w="1104" h="1256">
                  <a:moveTo>
                    <a:pt x="88" y="1160"/>
                  </a:moveTo>
                  <a:lnTo>
                    <a:pt x="88" y="0"/>
                  </a:lnTo>
                  <a:lnTo>
                    <a:pt x="0" y="0"/>
                  </a:lnTo>
                  <a:lnTo>
                    <a:pt x="0" y="1256"/>
                  </a:lnTo>
                  <a:lnTo>
                    <a:pt x="1104" y="1256"/>
                  </a:lnTo>
                  <a:lnTo>
                    <a:pt x="1104" y="1160"/>
                  </a:lnTo>
                  <a:lnTo>
                    <a:pt x="88" y="1160"/>
                  </a:lnTo>
                  <a:close/>
                </a:path>
              </a:pathLst>
            </a:cu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>
              <a:off x="5507582" y="1877193"/>
              <a:ext cx="3200401" cy="3657600"/>
            </a:xfrm>
            <a:prstGeom prst="rect">
              <a:avLst/>
            </a:prstGeom>
            <a:grpFill/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/>
              <a:r>
                <a:rPr lang="ru-RU" sz="21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Октябрь 2013 г. </a:t>
              </a:r>
            </a:p>
            <a:p>
              <a:pPr algn="ctr"/>
              <a:r>
                <a:rPr lang="ru-RU" sz="21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На базе ГБОУ СПО (ССУЗ) «Челябинский автотранспортный техникум» семинар на тему: </a:t>
              </a:r>
              <a:r>
                <a:rPr lang="ru-RU" sz="2100" b="1" i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«Обзор изменений законодательства в сфере </a:t>
              </a:r>
              <a:r>
                <a:rPr lang="ru-RU" sz="2100" b="1" i="1" dirty="0" err="1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госзакупок</a:t>
              </a:r>
              <a:r>
                <a:rPr lang="ru-RU" sz="2100" b="1" i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 и особенности практического применения судебной защиты прав».</a:t>
              </a:r>
            </a:p>
            <a:p>
              <a:pPr algn="ctr"/>
              <a:endParaRPr lang="ru-RU" sz="2100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 descr="http://assn74.ru/sites/default/files/field/photosgallery/_dsc6194_rezult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33184"/>
            <a:ext cx="3786214" cy="21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Постоянно действующий семинар для руководителей ПОО СПО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5327" y="1571611"/>
            <a:ext cx="4262363" cy="4500593"/>
            <a:chOff x="4554546" y="1500173"/>
            <a:chExt cx="3589359" cy="4500593"/>
          </a:xfrm>
          <a:solidFill>
            <a:schemeClr val="bg1"/>
          </a:solidFill>
        </p:grpSpPr>
        <p:grpSp>
          <p:nvGrpSpPr>
            <p:cNvPr id="6" name="Группа 16"/>
            <p:cNvGrpSpPr/>
            <p:nvPr/>
          </p:nvGrpSpPr>
          <p:grpSpPr>
            <a:xfrm>
              <a:off x="4554546" y="1500173"/>
              <a:ext cx="3589359" cy="4500593"/>
              <a:chOff x="4561915" y="1685925"/>
              <a:chExt cx="3637523" cy="3952875"/>
            </a:xfrm>
            <a:grpFill/>
          </p:grpSpPr>
          <p:sp>
            <p:nvSpPr>
              <p:cNvPr id="8" name="Freeform 6"/>
              <p:cNvSpPr>
                <a:spLocks/>
              </p:cNvSpPr>
              <p:nvPr/>
            </p:nvSpPr>
            <p:spPr bwMode="gray">
              <a:xfrm>
                <a:off x="4561915" y="4483100"/>
                <a:ext cx="1015999" cy="1155700"/>
              </a:xfrm>
              <a:custGeom>
                <a:avLst/>
                <a:gdLst/>
                <a:ahLst/>
                <a:cxnLst>
                  <a:cxn ang="0">
                    <a:pos x="88" y="1160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0" y="1256"/>
                  </a:cxn>
                  <a:cxn ang="0">
                    <a:pos x="1104" y="1256"/>
                  </a:cxn>
                  <a:cxn ang="0">
                    <a:pos x="1104" y="1160"/>
                  </a:cxn>
                  <a:cxn ang="0">
                    <a:pos x="88" y="1160"/>
                  </a:cxn>
                </a:cxnLst>
                <a:rect l="0" t="0" r="r" b="b"/>
                <a:pathLst>
                  <a:path w="1104" h="1256">
                    <a:moveTo>
                      <a:pt x="88" y="1160"/>
                    </a:moveTo>
                    <a:lnTo>
                      <a:pt x="88" y="0"/>
                    </a:lnTo>
                    <a:lnTo>
                      <a:pt x="0" y="0"/>
                    </a:lnTo>
                    <a:lnTo>
                      <a:pt x="0" y="1256"/>
                    </a:lnTo>
                    <a:lnTo>
                      <a:pt x="1104" y="1256"/>
                    </a:lnTo>
                    <a:lnTo>
                      <a:pt x="1104" y="1160"/>
                    </a:lnTo>
                    <a:lnTo>
                      <a:pt x="88" y="116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solidFill>
                    <a:srgbClr val="2C2C84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gray">
              <a:xfrm rot="10800000">
                <a:off x="7183438" y="1685925"/>
                <a:ext cx="1016000" cy="1155700"/>
              </a:xfrm>
              <a:custGeom>
                <a:avLst/>
                <a:gdLst/>
                <a:ahLst/>
                <a:cxnLst>
                  <a:cxn ang="0">
                    <a:pos x="88" y="1160"/>
                  </a:cxn>
                  <a:cxn ang="0">
                    <a:pos x="88" y="0"/>
                  </a:cxn>
                  <a:cxn ang="0">
                    <a:pos x="0" y="0"/>
                  </a:cxn>
                  <a:cxn ang="0">
                    <a:pos x="0" y="1256"/>
                  </a:cxn>
                  <a:cxn ang="0">
                    <a:pos x="1104" y="1256"/>
                  </a:cxn>
                  <a:cxn ang="0">
                    <a:pos x="1104" y="1160"/>
                  </a:cxn>
                  <a:cxn ang="0">
                    <a:pos x="88" y="1160"/>
                  </a:cxn>
                </a:cxnLst>
                <a:rect l="0" t="0" r="r" b="b"/>
                <a:pathLst>
                  <a:path w="1104" h="1256">
                    <a:moveTo>
                      <a:pt x="88" y="1160"/>
                    </a:moveTo>
                    <a:lnTo>
                      <a:pt x="88" y="0"/>
                    </a:lnTo>
                    <a:lnTo>
                      <a:pt x="0" y="0"/>
                    </a:lnTo>
                    <a:lnTo>
                      <a:pt x="0" y="1256"/>
                    </a:lnTo>
                    <a:lnTo>
                      <a:pt x="1104" y="1256"/>
                    </a:lnTo>
                    <a:lnTo>
                      <a:pt x="1104" y="1160"/>
                    </a:lnTo>
                    <a:lnTo>
                      <a:pt x="88" y="116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>
                  <a:solidFill>
                    <a:srgbClr val="2C2C84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gray">
              <a:xfrm>
                <a:off x="4857750" y="1828800"/>
                <a:ext cx="3200400" cy="3657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l"/>
                <a:endParaRPr lang="en-US" sz="1600" dirty="0">
                  <a:solidFill>
                    <a:srgbClr val="2C2C84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4714878" y="1714488"/>
              <a:ext cx="3252309" cy="409342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По инициативе Ассоциации при поддержке министерства образования и науки Челябинской области с участием Челябинского ИРПО в ноябре 2013 года организована работа постоянно действующего семинара для руководителей ПОО СПО </a:t>
              </a:r>
            </a:p>
            <a:p>
              <a:pPr algn="just"/>
              <a:r>
                <a:rPr lang="ru-RU" sz="2000" b="1" i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по проблеме: Оптимизация деятельности учреждений в условиях реорганизации: управленческий аспект»</a:t>
              </a:r>
            </a:p>
          </p:txBody>
        </p:sp>
      </p:grpSp>
      <p:pic>
        <p:nvPicPr>
          <p:cNvPr id="11" name="Picture 13" descr="G:\Фото_семинар 06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868" y="1714488"/>
            <a:ext cx="477372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Wordskills Russia-2013</a:t>
            </a: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736"/>
            <a:ext cx="8643998" cy="4448189"/>
          </a:xfrm>
        </p:spPr>
        <p:txBody>
          <a:bodyPr/>
          <a:lstStyle/>
          <a:p>
            <a:pPr marL="0" indent="3175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 апреля 2013 года в Челябинске на базе ГБОУ СПО (ССУЗ) «Южно-Уральский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технический колледж» состоялся региональный чемпионат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Russia-Челябинск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по 5 номинациям:</a:t>
            </a:r>
          </a:p>
          <a:p>
            <a:pPr marL="0" indent="3175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«Каменная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кладка»,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«Облицовка плиткой»,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«Web-дизайн»,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«Сетевое администрирование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«Парикмахерское искусство»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базе Челябинского технологического колледжа сервиса ЮУрГУ)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51" name="Picture 7" descr="G:\S500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7496"/>
            <a:ext cx="241521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G:\IMG_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13176"/>
            <a:ext cx="2592288" cy="177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G:\IMG_1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75355"/>
            <a:ext cx="241407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бук\Desktop\IMG_1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85184"/>
            <a:ext cx="2630666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G:\IMG_87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5085185"/>
            <a:ext cx="2844378" cy="170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Областной конкурс профессионального мастерства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8643998" cy="1714512"/>
          </a:xfrm>
        </p:spPr>
        <p:txBody>
          <a:bodyPr/>
          <a:lstStyle/>
          <a:p>
            <a:pPr marL="0" indent="3175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октября 2013 года на базе ЮУрГТК состоялся областной конкурс профессионального мастерства обучающихся и мастеров производственного обучения по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специальности        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"Программирование в компьютерных системах". </a:t>
            </a:r>
          </a:p>
        </p:txBody>
      </p:sp>
      <p:pic>
        <p:nvPicPr>
          <p:cNvPr id="43010" name="Picture 2" descr="http://www.sustec.ru/sites/default/files/news/gal/IMG_1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http://www.sustec.ru/sites/default/files/news/gal/IMG_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121442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9" name="Picture 11" descr="G:\DSC0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857364"/>
            <a:ext cx="4929222" cy="277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Система среднего профессионального образования Челябинской области</a:t>
            </a:r>
            <a:endParaRPr lang="ru-RU" dirty="0"/>
          </a:p>
        </p:txBody>
      </p:sp>
      <p:sp>
        <p:nvSpPr>
          <p:cNvPr id="98" name="AutoShape 5"/>
          <p:cNvSpPr>
            <a:spLocks noChangeArrowheads="1"/>
          </p:cNvSpPr>
          <p:nvPr/>
        </p:nvSpPr>
        <p:spPr bwMode="gray">
          <a:xfrm rot="5400000">
            <a:off x="-1500230" y="1772245"/>
            <a:ext cx="4430713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C2C84"/>
              </a:solidFill>
            </a:endParaRP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ltGray">
          <a:xfrm rot="5400000">
            <a:off x="-1267634" y="2059582"/>
            <a:ext cx="3768725" cy="3767138"/>
          </a:xfrm>
          <a:custGeom>
            <a:avLst/>
            <a:gdLst>
              <a:gd name="G0" fmla="+- 744 0 0"/>
              <a:gd name="G1" fmla="+- 11756105 0 0"/>
              <a:gd name="G2" fmla="+- 0 0 11756105"/>
              <a:gd name="T0" fmla="*/ 0 256 1"/>
              <a:gd name="T1" fmla="*/ 180 256 1"/>
              <a:gd name="G3" fmla="+- 11756105 T0 T1"/>
              <a:gd name="T2" fmla="*/ 0 256 1"/>
              <a:gd name="T3" fmla="*/ 90 256 1"/>
              <a:gd name="G4" fmla="+- 11756105 T2 T3"/>
              <a:gd name="G5" fmla="*/ G4 2 1"/>
              <a:gd name="T4" fmla="*/ 90 256 1"/>
              <a:gd name="T5" fmla="*/ 0 256 1"/>
              <a:gd name="G6" fmla="+- 11756105 T4 T5"/>
              <a:gd name="G7" fmla="*/ G6 2 1"/>
              <a:gd name="G8" fmla="abs 1175610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44"/>
              <a:gd name="G18" fmla="*/ 744 1 2"/>
              <a:gd name="G19" fmla="+- G18 5400 0"/>
              <a:gd name="G20" fmla="cos G19 11756105"/>
              <a:gd name="G21" fmla="sin G19 11756105"/>
              <a:gd name="G22" fmla="+- G20 10800 0"/>
              <a:gd name="G23" fmla="+- G21 10800 0"/>
              <a:gd name="G24" fmla="+- 10800 0 G20"/>
              <a:gd name="G25" fmla="+- 744 10800 0"/>
              <a:gd name="G26" fmla="?: G9 G17 G25"/>
              <a:gd name="G27" fmla="?: G9 0 21600"/>
              <a:gd name="G28" fmla="cos 10800 11756105"/>
              <a:gd name="G29" fmla="sin 10800 11756105"/>
              <a:gd name="G30" fmla="sin 744 11756105"/>
              <a:gd name="G31" fmla="+- G28 10800 0"/>
              <a:gd name="G32" fmla="+- G29 10800 0"/>
              <a:gd name="G33" fmla="+- G30 10800 0"/>
              <a:gd name="G34" fmla="?: G4 0 G31"/>
              <a:gd name="G35" fmla="?: 11756105 G34 0"/>
              <a:gd name="G36" fmla="?: G6 G35 G31"/>
              <a:gd name="G37" fmla="+- 21600 0 G36"/>
              <a:gd name="G38" fmla="?: G4 0 G33"/>
              <a:gd name="G39" fmla="?: 1175610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28 w 21600"/>
              <a:gd name="T15" fmla="*/ 10862 h 21600"/>
              <a:gd name="T16" fmla="*/ 10800 w 21600"/>
              <a:gd name="T17" fmla="*/ 10056 h 21600"/>
              <a:gd name="T18" fmla="*/ 16572 w 21600"/>
              <a:gd name="T19" fmla="*/ 1086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2C2C84"/>
              </a:solidFill>
            </a:endParaRPr>
          </a:p>
        </p:txBody>
      </p:sp>
      <p:grpSp>
        <p:nvGrpSpPr>
          <p:cNvPr id="100" name="Группа 42"/>
          <p:cNvGrpSpPr/>
          <p:nvPr/>
        </p:nvGrpSpPr>
        <p:grpSpPr>
          <a:xfrm>
            <a:off x="-167574" y="1643659"/>
            <a:ext cx="10060837" cy="4286283"/>
            <a:chOff x="-524764" y="1657340"/>
            <a:chExt cx="10060837" cy="4286283"/>
          </a:xfrm>
        </p:grpSpPr>
        <p:sp>
          <p:nvSpPr>
            <p:cNvPr id="101" name="Text Box 42"/>
            <p:cNvSpPr txBox="1">
              <a:spLocks noChangeArrowheads="1"/>
            </p:cNvSpPr>
            <p:nvPr/>
          </p:nvSpPr>
          <p:spPr bwMode="auto">
            <a:xfrm>
              <a:off x="-524764" y="3071810"/>
              <a:ext cx="2882186" cy="1708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Профессиональное</a:t>
              </a:r>
            </a:p>
            <a:p>
              <a:pPr algn="ctr"/>
              <a:r>
                <a:rPr lang="ru-RU" sz="21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образовательное</a:t>
              </a:r>
            </a:p>
            <a:p>
              <a:pPr algn="ctr"/>
              <a:r>
                <a:rPr lang="ru-RU" sz="21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пространство</a:t>
              </a:r>
            </a:p>
            <a:p>
              <a:pPr algn="ctr"/>
              <a:r>
                <a:rPr lang="ru-RU" sz="21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Челябинской</a:t>
              </a:r>
            </a:p>
            <a:p>
              <a:pPr algn="ctr"/>
              <a:r>
                <a:rPr lang="ru-RU" sz="21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rPr>
                <a:t> области</a:t>
              </a:r>
              <a:endParaRPr lang="en-US" sz="2100" b="1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" name="Group 57"/>
            <p:cNvGrpSpPr>
              <a:grpSpLocks/>
            </p:cNvGrpSpPr>
            <p:nvPr/>
          </p:nvGrpSpPr>
          <p:grpSpPr bwMode="auto">
            <a:xfrm>
              <a:off x="1500167" y="1657340"/>
              <a:ext cx="7291392" cy="769939"/>
              <a:chOff x="1698" y="1338"/>
              <a:chExt cx="4593" cy="485"/>
            </a:xfrm>
          </p:grpSpPr>
          <p:sp>
            <p:nvSpPr>
              <p:cNvPr id="129" name="AutoShape 21"/>
              <p:cNvSpPr>
                <a:spLocks noChangeArrowheads="1"/>
              </p:cNvSpPr>
              <p:nvPr/>
            </p:nvSpPr>
            <p:spPr bwMode="gray">
              <a:xfrm>
                <a:off x="1931" y="1437"/>
                <a:ext cx="304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2C2C84"/>
                  </a:solidFill>
                </a:endParaRPr>
              </a:p>
            </p:txBody>
          </p:sp>
          <p:grpSp>
            <p:nvGrpSpPr>
              <p:cNvPr id="130" name="Group 22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133" name="Oval 23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34" name="Oval 24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35" name="Oval 25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36" name="Oval 26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37" name="Oval 27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</p:grpSp>
          <p:sp>
            <p:nvSpPr>
              <p:cNvPr id="131" name="Text Box 43"/>
              <p:cNvSpPr txBox="1">
                <a:spLocks noChangeArrowheads="1"/>
              </p:cNvSpPr>
              <p:nvPr/>
            </p:nvSpPr>
            <p:spPr bwMode="auto">
              <a:xfrm>
                <a:off x="1748" y="1481"/>
                <a:ext cx="116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2C2C84"/>
                  </a:solidFill>
                </a:endParaRPr>
              </a:p>
            </p:txBody>
          </p:sp>
          <p:sp>
            <p:nvSpPr>
              <p:cNvPr id="132" name="Text Box 48"/>
              <p:cNvSpPr txBox="1">
                <a:spLocks noChangeArrowheads="1"/>
              </p:cNvSpPr>
              <p:nvPr/>
            </p:nvSpPr>
            <p:spPr bwMode="auto">
              <a:xfrm>
                <a:off x="2013" y="1338"/>
                <a:ext cx="4278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53 образовательных организаций СПО, ДПО и ДО, </a:t>
                </a:r>
              </a:p>
              <a:p>
                <a:r>
                  <a:rPr lang="ru-RU" sz="22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подведомственных МО и Н Челябинской области</a:t>
                </a:r>
                <a:endParaRPr lang="en-US" sz="2200" b="1" dirty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3" name="Group 56"/>
            <p:cNvGrpSpPr>
              <a:grpSpLocks/>
            </p:cNvGrpSpPr>
            <p:nvPr/>
          </p:nvGrpSpPr>
          <p:grpSpPr bwMode="auto">
            <a:xfrm>
              <a:off x="2155783" y="2871778"/>
              <a:ext cx="7380290" cy="708026"/>
              <a:chOff x="1952" y="1788"/>
              <a:chExt cx="4649" cy="446"/>
            </a:xfrm>
          </p:grpSpPr>
          <p:sp>
            <p:nvSpPr>
              <p:cNvPr id="121" name="AutoShape 14"/>
              <p:cNvSpPr>
                <a:spLocks noChangeArrowheads="1"/>
              </p:cNvSpPr>
              <p:nvPr/>
            </p:nvSpPr>
            <p:spPr bwMode="gray">
              <a:xfrm>
                <a:off x="2185" y="1896"/>
                <a:ext cx="304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2C2C84"/>
                  </a:solidFill>
                </a:endParaRPr>
              </a:p>
            </p:txBody>
          </p:sp>
          <p:grpSp>
            <p:nvGrpSpPr>
              <p:cNvPr id="122" name="Group 15"/>
              <p:cNvGrpSpPr>
                <a:grpSpLocks/>
              </p:cNvGrpSpPr>
              <p:nvPr/>
            </p:nvGrpSpPr>
            <p:grpSpPr bwMode="auto">
              <a:xfrm>
                <a:off x="1952" y="1906"/>
                <a:ext cx="316" cy="316"/>
                <a:chOff x="1583" y="1494"/>
                <a:chExt cx="526" cy="526"/>
              </a:xfrm>
            </p:grpSpPr>
            <p:sp>
              <p:nvSpPr>
                <p:cNvPr id="124" name="Oval 16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25" name="Oval 17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26" name="Oval 18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27" name="Oval 19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28" name="Oval 20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</p:grpSp>
          <p:sp>
            <p:nvSpPr>
              <p:cNvPr id="123" name="Text Box 49"/>
              <p:cNvSpPr txBox="1">
                <a:spLocks noChangeArrowheads="1"/>
              </p:cNvSpPr>
              <p:nvPr/>
            </p:nvSpPr>
            <p:spPr bwMode="auto">
              <a:xfrm>
                <a:off x="2198" y="1788"/>
                <a:ext cx="440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8 образовательных организаций СПО и ДПО,</a:t>
                </a:r>
              </a:p>
              <a:p>
                <a:r>
                  <a:rPr lang="ru-RU" sz="20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подведомственных Минздраву Челябинской области </a:t>
                </a:r>
                <a:endParaRPr lang="en-US" sz="20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4" name="Group 55"/>
            <p:cNvGrpSpPr>
              <a:grpSpLocks/>
            </p:cNvGrpSpPr>
            <p:nvPr/>
          </p:nvGrpSpPr>
          <p:grpSpPr bwMode="auto">
            <a:xfrm>
              <a:off x="2166938" y="4014791"/>
              <a:ext cx="5588001" cy="769938"/>
              <a:chOff x="2006" y="2238"/>
              <a:chExt cx="3520" cy="485"/>
            </a:xfrm>
          </p:grpSpPr>
          <p:sp>
            <p:nvSpPr>
              <p:cNvPr id="113" name="AutoShape 6"/>
              <p:cNvSpPr>
                <a:spLocks noChangeArrowheads="1"/>
              </p:cNvSpPr>
              <p:nvPr/>
            </p:nvSpPr>
            <p:spPr bwMode="gray">
              <a:xfrm>
                <a:off x="2259" y="2319"/>
                <a:ext cx="3040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2C2C84"/>
                  </a:solidFill>
                </a:endParaRPr>
              </a:p>
            </p:txBody>
          </p:sp>
          <p:grpSp>
            <p:nvGrpSpPr>
              <p:cNvPr id="114" name="Group 7"/>
              <p:cNvGrpSpPr>
                <a:grpSpLocks/>
              </p:cNvGrpSpPr>
              <p:nvPr/>
            </p:nvGrpSpPr>
            <p:grpSpPr bwMode="auto">
              <a:xfrm>
                <a:off x="2006" y="2364"/>
                <a:ext cx="316" cy="316"/>
                <a:chOff x="1583" y="1494"/>
                <a:chExt cx="526" cy="526"/>
              </a:xfrm>
            </p:grpSpPr>
            <p:sp>
              <p:nvSpPr>
                <p:cNvPr id="116" name="Oval 8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17" name="Oval 9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18" name="Oval 10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19" name="Oval 11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20" name="Oval 12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</p:grpSp>
          <p:sp>
            <p:nvSpPr>
              <p:cNvPr id="115" name="Text Box 50"/>
              <p:cNvSpPr txBox="1">
                <a:spLocks noChangeArrowheads="1"/>
              </p:cNvSpPr>
              <p:nvPr/>
            </p:nvSpPr>
            <p:spPr bwMode="auto">
              <a:xfrm>
                <a:off x="2249" y="2238"/>
                <a:ext cx="3277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7 негосударственных образовательных </a:t>
                </a:r>
              </a:p>
              <a:p>
                <a:r>
                  <a:rPr lang="ru-RU" sz="22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организаций</a:t>
                </a:r>
                <a:endParaRPr lang="en-US" sz="22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5" name="Group 54"/>
            <p:cNvGrpSpPr>
              <a:grpSpLocks/>
            </p:cNvGrpSpPr>
            <p:nvPr/>
          </p:nvGrpSpPr>
          <p:grpSpPr bwMode="auto">
            <a:xfrm>
              <a:off x="1857358" y="5173684"/>
              <a:ext cx="7286628" cy="769939"/>
              <a:chOff x="1952" y="2700"/>
              <a:chExt cx="4590" cy="485"/>
            </a:xfrm>
          </p:grpSpPr>
          <p:sp>
            <p:nvSpPr>
              <p:cNvPr id="106" name="AutoShape 28"/>
              <p:cNvSpPr>
                <a:spLocks noChangeArrowheads="1"/>
              </p:cNvSpPr>
              <p:nvPr/>
            </p:nvSpPr>
            <p:spPr bwMode="gray">
              <a:xfrm>
                <a:off x="2185" y="2812"/>
                <a:ext cx="3041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2C2C84"/>
                  </a:solidFill>
                </a:endParaRPr>
              </a:p>
            </p:txBody>
          </p:sp>
          <p:grpSp>
            <p:nvGrpSpPr>
              <p:cNvPr id="107" name="Group 29"/>
              <p:cNvGrpSpPr>
                <a:grpSpLocks/>
              </p:cNvGrpSpPr>
              <p:nvPr/>
            </p:nvGrpSpPr>
            <p:grpSpPr bwMode="auto">
              <a:xfrm>
                <a:off x="1952" y="2822"/>
                <a:ext cx="316" cy="316"/>
                <a:chOff x="1583" y="1494"/>
                <a:chExt cx="526" cy="526"/>
              </a:xfrm>
            </p:grpSpPr>
            <p:sp>
              <p:nvSpPr>
                <p:cNvPr id="109" name="Oval 30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10" name="Oval 32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11" name="Oval 33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  <p:sp>
              <p:nvSpPr>
                <p:cNvPr id="112" name="Oval 34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gamma/>
                        <a:shade val="76078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2C2C84"/>
                    </a:solidFill>
                  </a:endParaRPr>
                </a:p>
              </p:txBody>
            </p:sp>
          </p:grpSp>
          <p:sp>
            <p:nvSpPr>
              <p:cNvPr id="108" name="Text Box 51"/>
              <p:cNvSpPr txBox="1">
                <a:spLocks noChangeArrowheads="1"/>
              </p:cNvSpPr>
              <p:nvPr/>
            </p:nvSpPr>
            <p:spPr bwMode="auto">
              <a:xfrm>
                <a:off x="2304" y="2700"/>
                <a:ext cx="4238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10 структурных подразделений вузов, </a:t>
                </a:r>
              </a:p>
              <a:p>
                <a:r>
                  <a:rPr lang="ru-RU" sz="2200" b="1" dirty="0" smtClean="0">
                    <a:solidFill>
                      <a:srgbClr val="2C2C84"/>
                    </a:solidFill>
                    <a:latin typeface="Times New Roman" pitchFamily="18" charset="0"/>
                    <a:cs typeface="Times New Roman" pitchFamily="18" charset="0"/>
                  </a:rPr>
                  <a:t>реализующих программы СПО</a:t>
                </a:r>
                <a:endParaRPr lang="en-US" sz="2200" b="1" dirty="0" smtClean="0">
                  <a:solidFill>
                    <a:srgbClr val="2C2C8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Награждение участников ежегодной Спартакиады «Юность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3927475"/>
          </a:xfrm>
        </p:spPr>
        <p:txBody>
          <a:bodyPr/>
          <a:lstStyle/>
          <a:p>
            <a:pPr marL="0" indent="31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Ноября в ДК «Смена» проходило торжественное награждение призёров 11 областной олимпиады.</a:t>
            </a:r>
          </a:p>
          <a:p>
            <a:pPr marL="0" indent="31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Беляев Владимир Игоревич – заслуженный работник физической культуры Российской Федерации и Просвирнин Константин Иванович – начальник управления физической культуры– поздравили участников спартакиады и наградили учебные заведения.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 descr="G:\IMG_8031.JPG"/>
          <p:cNvPicPr>
            <a:picLocks noChangeAspect="1" noChangeArrowheads="1"/>
          </p:cNvPicPr>
          <p:nvPr/>
        </p:nvPicPr>
        <p:blipFill>
          <a:blip r:embed="rId2" cstate="print"/>
          <a:srcRect l="-1786" t="9524" r="3571" b="4762"/>
          <a:stretch>
            <a:fillRect/>
          </a:stretch>
        </p:blipFill>
        <p:spPr bwMode="auto">
          <a:xfrm>
            <a:off x="2915816" y="3857628"/>
            <a:ext cx="3456384" cy="219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G:\DSC01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42902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tatuga.ru/wp3/wp-content/gallery/obl_spart_2012-13/dsc_1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138" y="4293096"/>
            <a:ext cx="3334894" cy="242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5888"/>
            <a:ext cx="8786842" cy="1143000"/>
          </a:xfrm>
        </p:spPr>
        <p:txBody>
          <a:bodyPr/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Открытый конкурс  по выделению грантов некоммерческим неправительственным организациям, проводимый по   Распоряжению Президента РФ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501124" cy="497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797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Оператор 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Грантовое направление 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965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Региональная общественная организация  «Институт проблем гражданского общества»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и популяризация культурного наследия России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образовательного центра Каслинского художественного литья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ГБОУ СПО (ССУЗ) «КПГТ»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8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Общероссийская общественная организация «Российский Союз Молодежи»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Популяризация рабочих и инженерных специальностей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областного образовательного центра современных отраслевых технологий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ГБОУ СПО (ССУЗ) «ЮУрГТК»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5888"/>
            <a:ext cx="8501090" cy="1143000"/>
          </a:xfrm>
        </p:spPr>
        <p:txBody>
          <a:bodyPr/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Открытый конкурс  по выделению грантов некоммерческим неправительственным организациям, проводимый по   Распоряжению Президента РФ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285720" y="1500174"/>
          <a:ext cx="8644000" cy="523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243"/>
                <a:gridCol w="2542352"/>
                <a:gridCol w="2106521"/>
                <a:gridCol w="2033884"/>
              </a:tblGrid>
              <a:tr h="797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Оператор 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Грантовое направление 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9659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Общероссийская общественная организация «Лига здоровья нации»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российского здравоохранения, физкультурно-спортивного движения, социальная адаптация детей-инвалидов, поддержка детей-сирот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en-US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-портала «Развитие человеческого потенциала детей с особыми потребностями»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ГБОУ ДПО ЧИРПО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8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83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kern="1200" baseline="0" dirty="0">
                          <a:solidFill>
                            <a:srgbClr val="2C2C8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проектов в сфере развития инструментов общественного контроля и публичного мониторинга качества социальной сферы (медицины, образования и др.).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доступности профессионального образования для лиц с нарушением слуха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ГБОУ СПО (ССУЗ) «</a:t>
                      </a:r>
                      <a:r>
                        <a:rPr lang="ru-RU" sz="1800" kern="1200" dirty="0" err="1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ЗлатИК</a:t>
                      </a:r>
                      <a:r>
                        <a:rPr lang="ru-RU" sz="1800" kern="12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им. П.П. Аносова»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+mn-lt"/>
                <a:cs typeface="Times New Roman" pitchFamily="18" charset="0"/>
              </a:rPr>
              <a:t>Открытый конкурс  по выделению грантов некоммерческим неправительственным организациям, проводимый по   Распоряжению Президента РФ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285720" y="1643050"/>
          <a:ext cx="8644000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243"/>
                <a:gridCol w="2396475"/>
                <a:gridCol w="2252398"/>
                <a:gridCol w="2033884"/>
              </a:tblGrid>
              <a:tr h="797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Оператор 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Грантовое направление 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проекта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24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9659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Общероссийская общественная организация Общество «Знание» России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научно-технического и художественного детского творчества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центра инновационного </a:t>
                      </a:r>
                      <a:r>
                        <a:rPr lang="ru-RU" sz="1800" b="1" i="1" dirty="0" err="1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прототипирования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ГБОУ СПО (ССУЗ) «ЗлатИК им. П.П. Аносова»</a:t>
                      </a:r>
                      <a:endParaRPr lang="ru-RU" sz="180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8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программ дополнительного профессионального образования</a:t>
                      </a:r>
                      <a:endParaRPr lang="ru-RU" sz="180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Областной интерактивный центр профориентации «Формула успеха»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ГБОУ ДОД Дворец учащийся молодежи «Смена»</a:t>
                      </a:r>
                      <a:endParaRPr lang="ru-RU" sz="1800" dirty="0">
                        <a:solidFill>
                          <a:srgbClr val="2C2C84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:\IMG_7679.JPG"/>
          <p:cNvPicPr>
            <a:picLocks noChangeAspect="1" noChangeArrowheads="1"/>
          </p:cNvPicPr>
          <p:nvPr/>
        </p:nvPicPr>
        <p:blipFill>
          <a:blip r:embed="rId2" cstate="print"/>
          <a:srcRect l="15492" t="11906" r="3177" b="11364"/>
          <a:stretch>
            <a:fillRect/>
          </a:stretch>
        </p:blipFill>
        <p:spPr bwMode="auto">
          <a:xfrm>
            <a:off x="571472" y="1428736"/>
            <a:ext cx="3207320" cy="243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В системе СПО есть место подвигу</a:t>
            </a:r>
            <a:endParaRPr lang="ru-RU" dirty="0"/>
          </a:p>
        </p:txBody>
      </p:sp>
      <p:pic>
        <p:nvPicPr>
          <p:cNvPr id="10242" name="Picture 2" descr="http://www.ve-trc.ru/upload/information_system_22/1/1/7/item_117389/information_items_property_43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G:\IMG_7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744416" cy="257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357686" y="1500174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rPr>
              <a:t>Вручение премии Ассоциации студенту Челябинского автотранспортного техникума,  Михаилу </a:t>
            </a:r>
            <a:r>
              <a:rPr lang="ru-RU" sz="2400" dirty="0" err="1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rPr>
              <a:t>Анфалову</a:t>
            </a:r>
            <a:r>
              <a:rPr lang="ru-RU" sz="2400" dirty="0" smtClean="0">
                <a:solidFill>
                  <a:srgbClr val="2C2C8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2C2C8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 – </a:t>
            </a:r>
            <a:r>
              <a:rPr lang="ru-RU" dirty="0" smtClean="0"/>
              <a:t>сайт Ассоциации</a:t>
            </a:r>
            <a:br>
              <a:rPr lang="ru-RU" dirty="0" smtClean="0"/>
            </a:br>
            <a:r>
              <a:rPr lang="en-US" b="1" dirty="0" smtClean="0">
                <a:hlinkClick r:id="rId2"/>
              </a:rPr>
              <a:t>http://assn74.ru/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821" b="6734"/>
          <a:stretch>
            <a:fillRect/>
          </a:stretch>
        </p:blipFill>
        <p:spPr bwMode="auto">
          <a:xfrm>
            <a:off x="214282" y="1428736"/>
            <a:ext cx="882791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sz="2800" dirty="0" smtClean="0"/>
              <a:t>Информационный бюллетень Ассоциации образовательных учреждений СПО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388" t="9922" r="17441" b="6734"/>
          <a:stretch>
            <a:fillRect/>
          </a:stretch>
        </p:blipFill>
        <p:spPr bwMode="auto">
          <a:xfrm>
            <a:off x="1071538" y="1571612"/>
            <a:ext cx="421481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157" t="9922" r="12977" b="6734"/>
          <a:stretch>
            <a:fillRect/>
          </a:stretch>
        </p:blipFill>
        <p:spPr bwMode="auto">
          <a:xfrm>
            <a:off x="285720" y="3786190"/>
            <a:ext cx="4214842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1419" t="11906" r="31595" b="20005"/>
          <a:stretch>
            <a:fillRect/>
          </a:stretch>
        </p:blipFill>
        <p:spPr bwMode="auto">
          <a:xfrm>
            <a:off x="5190349" y="1571612"/>
            <a:ext cx="3596493" cy="5102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Взаимодействие с СМИ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27B3-54DE-4FA7-AE4F-CCB3C10C562A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Picture 2" descr="G:\Рисунок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1137400" y="1554543"/>
            <a:ext cx="7435128" cy="5089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27030"/>
          </a:xfrm>
        </p:spPr>
        <p:txBody>
          <a:bodyPr/>
          <a:lstStyle/>
          <a:p>
            <a:pPr algn="ctr"/>
            <a:r>
              <a:rPr lang="ru-RU" dirty="0" smtClean="0"/>
              <a:t>Доходная часть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556794"/>
          <a:ext cx="8715435" cy="51125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8508"/>
                <a:gridCol w="6663854"/>
                <a:gridCol w="1643073"/>
              </a:tblGrid>
              <a:tr h="336516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4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Остаток на начало года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206. </a:t>
                      </a: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923 руб.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86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Членские 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вступительные 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взносы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en-US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000оуб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158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Организационные 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взносы, в 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том числе:</a:t>
                      </a:r>
                    </a:p>
                    <a:p>
                      <a:pPr marL="360363" indent="0">
                        <a:lnSpc>
                          <a:spcPts val="1440"/>
                        </a:lnSpc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Научно – практическая конференция</a:t>
                      </a:r>
                    </a:p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проведение заключительного мероприятия по подведению</a:t>
                      </a:r>
                      <a:r>
                        <a:rPr lang="ru-RU" sz="18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итогов 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Спартакиады «Юность России» 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141. </a:t>
                      </a: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 руб.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111.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 руб.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3589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 kern="12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Поступления в качестве возмещения 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затрат, в 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том числе:</a:t>
                      </a:r>
                    </a:p>
                    <a:p>
                      <a:pPr marL="5397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-региональный чемпионат 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Wordskills Russia-2013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539750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-областной конкурс профессионального мастерства по программированию</a:t>
                      </a:r>
                    </a:p>
                    <a:p>
                      <a:pPr marL="539750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-приобретение дипломов, рамок по заданию </a:t>
                      </a:r>
                      <a:r>
                        <a:rPr lang="ru-RU" sz="1800" dirty="0" err="1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МОиН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Челябинской области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539750" indent="0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заключительного мероприятия по подведению</a:t>
                      </a:r>
                      <a:r>
                        <a:rPr lang="ru-RU" sz="18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итогов 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Спартакиады «Юность России» 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234.</a:t>
                      </a: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 руб.</a:t>
                      </a:r>
                      <a:endParaRPr lang="ru-RU" sz="1800" dirty="0">
                        <a:solidFill>
                          <a:srgbClr val="2C2C84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147</a:t>
                      </a: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 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66.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 руб.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800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000 руб.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r>
                        <a:rPr lang="en-US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800" b="1" dirty="0" smtClean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solidFill>
                            <a:srgbClr val="2C2C8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923 руб.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27030"/>
          </a:xfrm>
        </p:spPr>
        <p:txBody>
          <a:bodyPr/>
          <a:lstStyle/>
          <a:p>
            <a:pPr algn="ctr"/>
            <a:r>
              <a:rPr lang="ru-RU" dirty="0" smtClean="0"/>
              <a:t>Расходная часть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3" y="1042278"/>
          <a:ext cx="8715435" cy="5633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8508"/>
                <a:gridCol w="7163919"/>
                <a:gridCol w="114300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Статья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 – практическая конференция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212.469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чемпионат Wordskills Russia-2013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148.823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конкурс профессионального мастерства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66.000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</a:t>
                      </a:r>
                      <a:r>
                        <a:rPr lang="ru-RU" sz="14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поставке продукции для проведения областного мероприятия по присуждению премии Губернатора Челябинской области победителям и призёрам областного конкурса научно – исследовательских работ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16.000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Спартакиада «Юность России» (проведение заключительного мероприятия по подведению</a:t>
                      </a:r>
                      <a:r>
                        <a:rPr lang="ru-RU" sz="14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итогов)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35.000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проведения общих</a:t>
                      </a:r>
                      <a:r>
                        <a:rPr lang="ru-RU" sz="14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собраний и заседаний Правления Ассоциации</a:t>
                      </a:r>
                      <a:endParaRPr lang="ru-RU" sz="1400" dirty="0" smtClean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19.070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Поздравление юбиляров,</a:t>
                      </a:r>
                      <a:r>
                        <a:rPr lang="ru-RU" sz="14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 цветов, сувениров.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43.200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студенту (</a:t>
                      </a:r>
                      <a:r>
                        <a:rPr lang="ru-RU" sz="1400" kern="12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Михаил </a:t>
                      </a:r>
                      <a:r>
                        <a:rPr lang="ru-RU" sz="1400" kern="1200" dirty="0" err="1" smtClean="0">
                          <a:solidFill>
                            <a:srgbClr val="2C2C8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Анфалов</a:t>
                      </a:r>
                      <a:r>
                        <a:rPr lang="ru-RU" sz="1400" kern="12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Челябинский автотранспортный техникум)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10.000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на командировку работникам </a:t>
                      </a:r>
                      <a:r>
                        <a:rPr lang="ru-RU" sz="1400" dirty="0" err="1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МОиН</a:t>
                      </a: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Челябинской</a:t>
                      </a:r>
                      <a:r>
                        <a:rPr lang="ru-RU" sz="14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43.190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Поставка оборудования для </a:t>
                      </a:r>
                      <a:r>
                        <a:rPr lang="ru-RU" sz="1400" dirty="0" err="1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МОиН</a:t>
                      </a: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Челябинской</a:t>
                      </a:r>
                      <a:r>
                        <a:rPr lang="ru-RU" sz="1400" baseline="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68.145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исполнительной дирекции Ассоциации (с налогами)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126.203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и регистрация сайта, выпуск газеты, публикация в «Комсомольской правде»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65.900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счёта (расчётно – кассовое обслуживание, почтовые расходы, приобретение ПП)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24.475 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Канцелярские товары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12719</a:t>
                      </a: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</a:pP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400" b="1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148729 </a:t>
                      </a: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</a:pPr>
                      <a:endParaRPr lang="ru-RU" sz="1400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</a:pP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</a:t>
                      </a:r>
                      <a:endParaRPr lang="ru-RU" sz="1400" b="1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lang="en-US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8729</a:t>
                      </a: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2C2C8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rgbClr val="2C2C8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Статус совета директоров ПОО </a:t>
            </a:r>
            <a:br>
              <a:rPr lang="ru-RU" dirty="0" smtClean="0"/>
            </a:br>
            <a:r>
              <a:rPr lang="ru-RU" dirty="0" smtClean="0"/>
              <a:t>Челябинской области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85720" y="2420888"/>
            <a:ext cx="8643998" cy="3024336"/>
          </a:xfrm>
        </p:spPr>
        <p:txBody>
          <a:bodyPr/>
          <a:lstStyle/>
          <a:p>
            <a:pPr marL="0" indent="3175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 директоров профессиональных образовательных организаций: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является государственно-общественным органом управления профессиональным образованием в Челябинской области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региональным отделением Союза директоров средних специальных учебных заведений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Финансовый </a:t>
            </a:r>
            <a:r>
              <a:rPr lang="ru-RU" dirty="0" smtClean="0"/>
              <a:t>отчет Ассоциации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9144000" y="5876925"/>
            <a:ext cx="684584" cy="723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9" descr="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16832"/>
            <a:ext cx="1789450" cy="1350964"/>
          </a:xfrm>
          <a:prstGeom prst="rect">
            <a:avLst/>
          </a:prstGeom>
          <a:noFill/>
        </p:spPr>
      </p:pic>
      <p:pic>
        <p:nvPicPr>
          <p:cNvPr id="7" name="Picture 12" descr="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1600200" cy="1284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3356992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2C84"/>
                </a:solidFill>
              </a:rPr>
              <a:t>Доход: </a:t>
            </a:r>
          </a:p>
          <a:p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104</a:t>
            </a:r>
            <a:r>
              <a:rPr lang="en-US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9</a:t>
            </a:r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923 руб.</a:t>
            </a:r>
            <a:r>
              <a:rPr lang="ru-RU" sz="2000" dirty="0" smtClean="0">
                <a:solidFill>
                  <a:srgbClr val="2C2C84"/>
                </a:solidFill>
              </a:rPr>
              <a:t> </a:t>
            </a:r>
            <a:endParaRPr lang="ru-RU" sz="2000" dirty="0">
              <a:solidFill>
                <a:srgbClr val="2C2C8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356992"/>
            <a:ext cx="18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2C84"/>
                </a:solidFill>
              </a:rPr>
              <a:t>Расход: </a:t>
            </a:r>
          </a:p>
          <a:p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891194. </a:t>
            </a:r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руб.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572140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2C84"/>
                </a:solidFill>
              </a:rPr>
              <a:t>Остаток:  </a:t>
            </a:r>
          </a:p>
          <a:p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15</a:t>
            </a:r>
            <a:r>
              <a:rPr lang="en-US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729</a:t>
            </a:r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2C2C84"/>
                </a:solidFill>
                <a:latin typeface="Times New Roman"/>
                <a:ea typeface="Calibri"/>
                <a:cs typeface="Times New Roman"/>
              </a:rPr>
              <a:t>руб. </a:t>
            </a:r>
          </a:p>
        </p:txBody>
      </p:sp>
      <p:pic>
        <p:nvPicPr>
          <p:cNvPr id="12" name="Picture 3" descr="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44824"/>
            <a:ext cx="1357322" cy="119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55658"/>
          </a:xfrm>
        </p:spPr>
        <p:txBody>
          <a:bodyPr/>
          <a:lstStyle/>
          <a:p>
            <a:pPr algn="ctr"/>
            <a:r>
              <a:rPr lang="ru-RU" dirty="0" smtClean="0"/>
              <a:t>Руководство совета директоров и</a:t>
            </a:r>
            <a:br>
              <a:rPr lang="ru-RU" dirty="0" smtClean="0"/>
            </a:br>
            <a:r>
              <a:rPr lang="ru-RU" dirty="0" smtClean="0"/>
              <a:t> Ассоциации ОУ СПО благодарит: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845425" cy="4448189"/>
          </a:xfrm>
        </p:spPr>
        <p:txBody>
          <a:bodyPr/>
          <a:lstStyle/>
          <a:p>
            <a:pPr lvl="0" algn="just"/>
            <a:r>
              <a:rPr lang="ru-RU" b="1" i="1" dirty="0" smtClean="0"/>
              <a:t>Большакова Александра Павловича</a:t>
            </a:r>
            <a:r>
              <a:rPr lang="ru-RU" dirty="0" smtClean="0"/>
              <a:t>, директора Южно-Уральского многопрофильного  колледжа;	</a:t>
            </a:r>
          </a:p>
          <a:p>
            <a:pPr lvl="0" algn="just"/>
            <a:r>
              <a:rPr lang="ru-RU" b="1" i="1" dirty="0" err="1" smtClean="0"/>
              <a:t>Валахова</a:t>
            </a:r>
            <a:r>
              <a:rPr lang="ru-RU" b="1" i="1" dirty="0" smtClean="0"/>
              <a:t> Евгения Борисовича</a:t>
            </a:r>
            <a:r>
              <a:rPr lang="ru-RU" dirty="0" smtClean="0"/>
              <a:t>, директора </a:t>
            </a:r>
            <a:r>
              <a:rPr lang="ru-RU" dirty="0" err="1" smtClean="0"/>
              <a:t>Коркинского</a:t>
            </a:r>
            <a:r>
              <a:rPr lang="ru-RU" dirty="0" smtClean="0"/>
              <a:t> горно-строительного  техникума;  	</a:t>
            </a:r>
          </a:p>
          <a:p>
            <a:pPr lvl="0" algn="just"/>
            <a:r>
              <a:rPr lang="ru-RU" b="1" i="1" dirty="0" err="1" smtClean="0"/>
              <a:t>Валееву</a:t>
            </a:r>
            <a:r>
              <a:rPr lang="ru-RU" b="1" i="1" dirty="0" smtClean="0"/>
              <a:t> Елену Алексеевну</a:t>
            </a:r>
            <a:r>
              <a:rPr lang="ru-RU" dirty="0" smtClean="0"/>
              <a:t>, директора Озерского технического  колледжа;	</a:t>
            </a:r>
          </a:p>
          <a:p>
            <a:pPr lvl="0" algn="just"/>
            <a:r>
              <a:rPr lang="ru-RU" b="1" i="1" dirty="0" smtClean="0"/>
              <a:t>Вишневскую Валентину Пантелеевну</a:t>
            </a:r>
            <a:r>
              <a:rPr lang="ru-RU" dirty="0" smtClean="0"/>
              <a:t>, директора  Магнитогорского педагогического колледжа;	</a:t>
            </a:r>
          </a:p>
          <a:p>
            <a:pPr lvl="0" algn="just"/>
            <a:r>
              <a:rPr lang="ru-RU" b="1" i="1" dirty="0" smtClean="0"/>
              <a:t>Гонтарева Евгения Петровича</a:t>
            </a:r>
            <a:r>
              <a:rPr lang="ru-RU" dirty="0" smtClean="0"/>
              <a:t>, директора Челябинского автотранспортного техникума; </a:t>
            </a:r>
          </a:p>
          <a:p>
            <a:pPr algn="just"/>
            <a:r>
              <a:rPr lang="ru-RU" b="1" i="1" dirty="0" smtClean="0"/>
              <a:t>Кузьминых Юрия Ивановича</a:t>
            </a:r>
            <a:r>
              <a:rPr lang="ru-RU" dirty="0" smtClean="0"/>
              <a:t>, директора  Челябинского энергетического колледжа им. С.М.Кирова;	</a:t>
            </a:r>
          </a:p>
          <a:p>
            <a:pPr lvl="0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E27B3-54DE-4FA7-AE4F-CCB3C10C562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Руководство совета директоров и</a:t>
            </a:r>
            <a:br>
              <a:rPr lang="ru-RU" dirty="0" smtClean="0"/>
            </a:br>
            <a:r>
              <a:rPr lang="ru-RU" dirty="0" smtClean="0"/>
              <a:t> Ассоциации ОУ СПО благодарит: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845425" cy="4714908"/>
          </a:xfrm>
        </p:spPr>
        <p:txBody>
          <a:bodyPr/>
          <a:lstStyle/>
          <a:p>
            <a:pPr lvl="0" algn="just"/>
            <a:r>
              <a:rPr lang="ru-RU" b="1" i="1" dirty="0" smtClean="0"/>
              <a:t>Курманова </a:t>
            </a:r>
            <a:r>
              <a:rPr lang="ru-RU" b="1" i="1" dirty="0" err="1" smtClean="0"/>
              <a:t>Сафуата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Закиевича</a:t>
            </a:r>
            <a:r>
              <a:rPr lang="ru-RU" dirty="0" smtClean="0"/>
              <a:t>, директора  Челябинского дорожно-строительного техникума; </a:t>
            </a:r>
          </a:p>
          <a:p>
            <a:pPr lvl="0" algn="just"/>
            <a:r>
              <a:rPr lang="ru-RU" b="1" i="1" dirty="0" smtClean="0"/>
              <a:t>Лапина Владимира Геннадьевича</a:t>
            </a:r>
            <a:r>
              <a:rPr lang="ru-RU" dirty="0" smtClean="0"/>
              <a:t>, директора Челябинского колледжа информационно-промышленных технологий и художественных промыслов; </a:t>
            </a:r>
          </a:p>
          <a:p>
            <a:pPr algn="just"/>
            <a:r>
              <a:rPr lang="ru-RU" b="1" i="1" dirty="0" err="1" smtClean="0"/>
              <a:t>Личховаха</a:t>
            </a:r>
            <a:r>
              <a:rPr lang="ru-RU" b="1" i="1" dirty="0" smtClean="0"/>
              <a:t> Лили Рудольфовну</a:t>
            </a:r>
            <a:r>
              <a:rPr lang="ru-RU" dirty="0" smtClean="0"/>
              <a:t>, директора ДОД Дворец учащийся молодежи «Смена»;</a:t>
            </a:r>
          </a:p>
          <a:p>
            <a:pPr lvl="0" algn="just"/>
            <a:r>
              <a:rPr lang="ru-RU" b="1" i="1" dirty="0" err="1" smtClean="0"/>
              <a:t>Лындина</a:t>
            </a:r>
            <a:r>
              <a:rPr lang="ru-RU" b="1" i="1" dirty="0" smtClean="0"/>
              <a:t> Анатолия Федоровича</a:t>
            </a:r>
            <a:r>
              <a:rPr lang="ru-RU" dirty="0" smtClean="0"/>
              <a:t>, директора Политехнического колледжа г. Магнитогорск; </a:t>
            </a:r>
          </a:p>
          <a:p>
            <a:pPr algn="just"/>
            <a:r>
              <a:rPr lang="ru-RU" b="1" i="1" dirty="0" smtClean="0"/>
              <a:t>Пименову Наталью Александровну</a:t>
            </a:r>
            <a:r>
              <a:rPr lang="ru-RU" dirty="0" smtClean="0"/>
              <a:t>, директора Челябинского  государственного промышленно-гуманитарного техникума им. А.В. Яковлева;	</a:t>
            </a:r>
          </a:p>
          <a:p>
            <a:pPr lvl="0"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Руководство совета директоров и</a:t>
            </a:r>
            <a:br>
              <a:rPr lang="ru-RU" dirty="0" smtClean="0"/>
            </a:br>
            <a:r>
              <a:rPr lang="ru-RU" dirty="0" smtClean="0"/>
              <a:t> Ассоциации ОУ СПО благодарит: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3227"/>
            <a:ext cx="7845425" cy="3927475"/>
          </a:xfrm>
        </p:spPr>
        <p:txBody>
          <a:bodyPr/>
          <a:lstStyle/>
          <a:p>
            <a:pPr lvl="0" algn="just"/>
            <a:r>
              <a:rPr lang="ru-RU" b="1" i="1" dirty="0" smtClean="0"/>
              <a:t>Пушкареву Инну Игоревну</a:t>
            </a:r>
            <a:r>
              <a:rPr lang="ru-RU" dirty="0" smtClean="0"/>
              <a:t>, директора Челябинского техникума  текстильной и легкой промышленности;  	</a:t>
            </a:r>
          </a:p>
          <a:p>
            <a:pPr lvl="0" algn="just"/>
            <a:r>
              <a:rPr lang="ru-RU" b="1" i="1" dirty="0" smtClean="0"/>
              <a:t>Сидорова Виктора Викторовича</a:t>
            </a:r>
            <a:r>
              <a:rPr lang="ru-RU" dirty="0" smtClean="0"/>
              <a:t>,  директора  Златоустовского  индустриального колледжа им. П.П.Аносова;</a:t>
            </a:r>
          </a:p>
          <a:p>
            <a:pPr lvl="0" algn="just"/>
            <a:r>
              <a:rPr lang="ru-RU" b="1" i="1" dirty="0" smtClean="0"/>
              <a:t>Смирнова Владимира Алексеевича</a:t>
            </a:r>
            <a:r>
              <a:rPr lang="ru-RU" dirty="0" smtClean="0"/>
              <a:t>, директора Первомайского  техникума  промышленности строительных материалов;</a:t>
            </a:r>
          </a:p>
          <a:p>
            <a:pPr lvl="0" algn="just"/>
            <a:r>
              <a:rPr lang="ru-RU" b="1" i="1" dirty="0" smtClean="0"/>
              <a:t>Тучина Виктора Михайловича</a:t>
            </a:r>
            <a:r>
              <a:rPr lang="ru-RU" dirty="0" smtClean="0"/>
              <a:t>, директора  </a:t>
            </a:r>
            <a:r>
              <a:rPr lang="ru-RU" dirty="0" err="1" smtClean="0"/>
              <a:t>Южноуральского</a:t>
            </a:r>
            <a:r>
              <a:rPr lang="ru-RU" dirty="0" smtClean="0"/>
              <a:t>  энергетического техникума;	</a:t>
            </a:r>
          </a:p>
          <a:p>
            <a:pPr lvl="0" algn="just"/>
            <a:r>
              <a:rPr lang="ru-RU" b="1" i="1" dirty="0" smtClean="0"/>
              <a:t>Шебалина Александра Валентиновича</a:t>
            </a:r>
            <a:r>
              <a:rPr lang="ru-RU" dirty="0" smtClean="0"/>
              <a:t>, директора Каслинского промышленно-гуманитарного  техникума;   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357298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2C2C84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solidFill>
                  <a:srgbClr val="2C2C84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002" y="2786058"/>
            <a:ext cx="8142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наступающим Новым Годом!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sz="3100" dirty="0" smtClean="0"/>
              <a:t>Цели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/>
              <a:t>совета директоров ПОО </a:t>
            </a:r>
            <a:br>
              <a:rPr lang="ru-RU" sz="3100" dirty="0" smtClean="0"/>
            </a:br>
            <a:r>
              <a:rPr lang="ru-RU" sz="3100" dirty="0" smtClean="0"/>
              <a:t>Челябинской области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512"/>
            <a:ext cx="8501122" cy="535782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формированию стратегии развития и совершенствования системы профессионального образования Челябинской области,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Консолидация усилий и координация деятельности образовательных организаций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вопросам формирования региональной политики подготовки рабочих кадров и специалистов с учетом социально-экономического развития, усиления роли профессиональной школы в социальном и культурном развитии Челябинской области, представлении и защите общих интересов образовательных организаций.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деятельности совета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28736"/>
            <a:ext cx="8208912" cy="4376751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Выработка рекомендаций для определения общих подходов и политики профессионального образования, направленных на дальнейшее совершенствование учебно-воспитательного процесса, развитие творческого потенциала обучающихся и улучшение материально-технической базы образовательных организаций.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Участие в организации конференций, семинаров, педагогических чтений, смотров-конкурсов и других мероприятий по вопросам профессионального образования с целью содействия развитию творчества обучающихся, методической и научно-методической работы педагогических работников.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деятельности совета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412193" cy="4714908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Участие в мероприятиях по контролю за качеством профессионального образования по поручению Министерства образования и науки Челябинской области.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Развитие интеграции образовательных организаций, образовательных организаций высшего образования и научных учреждений в области подготовки, переподготовки и повышения квалификации рабочих и специалистов.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в координации деятельности образовательных организаций по работе с талантливой молодежью.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деятельности совета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28800"/>
            <a:ext cx="8412193" cy="446449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Содействие развитию механизмов партнерства между образовательными организациями и предприятиями, организациями всех форм собственности, в том числе создания образовательно-производственных кластеров.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Содействие развитию и укреплению связей с зарубежными и международными образовательными, научными и культурными организациями для обмена достижениями и педагогическими технологиями, формирования единого информационного образовательного пространства образовательных организаций, развития академической мобильности.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деятельности совета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2816"/>
            <a:ext cx="8483631" cy="4513704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координации деятельности образовательных организаций по профессиональной ориентации молодежи.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Участие в разработке и экспертизе проектов нормативных правовых актов и программ, касающихся профессионального образования, по поручению Министерства образования и науки России, Министерства образования и науки Челябинской области и Союза директоров средних специальных учебных заведений России.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Координация деятельности образовательных организаций, организаций в распространении знаний среди населения.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деятельности совета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340755" cy="457203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Взаимодействие с отраслевыми академиями, отраслевыми ассоциациями, объединениями работодателей, профсоюзами и др.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Содействие улучшению социальной защищенности обучающихся и работников, укрепление правового статуса директоров и других категорий руководящих работников образовательных организаций.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1464</TotalTime>
  <Words>1680</Words>
  <Application>Microsoft Office PowerPoint</Application>
  <PresentationFormat>Экран (4:3)</PresentationFormat>
  <Paragraphs>254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шаблон</vt:lpstr>
      <vt:lpstr>1_Оформление по умолчанию</vt:lpstr>
      <vt:lpstr>Отчет  О работе  совета директоров  ПОО Челябинской области   за 2013 год  </vt:lpstr>
      <vt:lpstr>Система среднего профессионального образования Челябинской области</vt:lpstr>
      <vt:lpstr>Статус совета директоров ПОО  Челябинской области</vt:lpstr>
      <vt:lpstr>Цели совета директоров ПОО  Челябинской области</vt:lpstr>
      <vt:lpstr>Основные направления деятельности совета </vt:lpstr>
      <vt:lpstr>Основные направления деятельности совета </vt:lpstr>
      <vt:lpstr>Основные направления деятельности совета </vt:lpstr>
      <vt:lpstr>Основные направления деятельности совета </vt:lpstr>
      <vt:lpstr>Основные направления деятельности совета</vt:lpstr>
      <vt:lpstr>Статус Ассоциации образовательных учреждений СПО Челябинской области</vt:lpstr>
      <vt:lpstr>Задачи Ассоциации образовательных учреждений СПО </vt:lpstr>
      <vt:lpstr>Права Ассоциации образовательных учреждений СПО</vt:lpstr>
      <vt:lpstr>Состав Ассоциации образовательных учреждений СПО</vt:lpstr>
      <vt:lpstr>XIX научно-практическая конференция  «Инновации в системе профессионального образования: информационно - образовательная среда».</vt:lpstr>
      <vt:lpstr>Практические семинары для членов Ассоциации</vt:lpstr>
      <vt:lpstr>Практические семинары для членов Ассоциации</vt:lpstr>
      <vt:lpstr>Постоянно действующий семинар для руководителей ПОО СПО</vt:lpstr>
      <vt:lpstr>Wordskills Russia-2013</vt:lpstr>
      <vt:lpstr>Областной конкурс профессионального мастерства</vt:lpstr>
      <vt:lpstr>Награждение участников ежегодной Спартакиады «Юность России»</vt:lpstr>
      <vt:lpstr>Открытый конкурс  по выделению грантов некоммерческим неправительственным организациям, проводимый по   Распоряжению Президента РФ</vt:lpstr>
      <vt:lpstr>Открытый конкурс  по выделению грантов некоммерческим неправительственным организациям, проводимый по   Распоряжению Президента РФ</vt:lpstr>
      <vt:lpstr>Открытый конкурс  по выделению грантов некоммерческим неправительственным организациям, проводимый по   Распоряжению Президента РФ</vt:lpstr>
      <vt:lpstr>В системе СПО есть место подвигу</vt:lpstr>
      <vt:lpstr>Internet – сайт Ассоциации http://assn74.ru/</vt:lpstr>
      <vt:lpstr>Информационный бюллетень Ассоциации образовательных учреждений СПО</vt:lpstr>
      <vt:lpstr>Взаимодействие с СМИ</vt:lpstr>
      <vt:lpstr>Доходная часть</vt:lpstr>
      <vt:lpstr>Расходная часть</vt:lpstr>
      <vt:lpstr>Финансовый отчет Ассоциации</vt:lpstr>
      <vt:lpstr>Руководство совета директоров и  Ассоциации ОУ СПО благодарит:</vt:lpstr>
      <vt:lpstr>Руководство совета директоров и  Ассоциации ОУ СПО благодарит:</vt:lpstr>
      <vt:lpstr>Руководство совета директоров и  Ассоциации ОУ СПО благодарит: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(Совет директоров)</dc:title>
  <dc:creator>бук</dc:creator>
  <cp:lastModifiedBy>Вольва</cp:lastModifiedBy>
  <cp:revision>187</cp:revision>
  <dcterms:created xsi:type="dcterms:W3CDTF">2013-12-18T06:51:45Z</dcterms:created>
  <dcterms:modified xsi:type="dcterms:W3CDTF">2014-02-14T08:13:09Z</dcterms:modified>
</cp:coreProperties>
</file>