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7" r:id="rId2"/>
    <p:sldId id="298" r:id="rId3"/>
    <p:sldId id="294" r:id="rId4"/>
    <p:sldId id="306" r:id="rId5"/>
    <p:sldId id="307" r:id="rId6"/>
    <p:sldId id="352" r:id="rId7"/>
    <p:sldId id="353" r:id="rId8"/>
    <p:sldId id="299" r:id="rId9"/>
    <p:sldId id="300" r:id="rId10"/>
    <p:sldId id="347" r:id="rId11"/>
    <p:sldId id="348" r:id="rId12"/>
    <p:sldId id="349" r:id="rId13"/>
    <p:sldId id="308" r:id="rId14"/>
    <p:sldId id="309" r:id="rId15"/>
    <p:sldId id="302" r:id="rId16"/>
    <p:sldId id="303" r:id="rId17"/>
    <p:sldId id="310" r:id="rId18"/>
    <p:sldId id="311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8" r:id="rId40"/>
    <p:sldId id="339" r:id="rId41"/>
    <p:sldId id="342" r:id="rId42"/>
    <p:sldId id="343" r:id="rId43"/>
    <p:sldId id="344" r:id="rId44"/>
    <p:sldId id="345" r:id="rId45"/>
    <p:sldId id="346" r:id="rId46"/>
    <p:sldId id="350" r:id="rId47"/>
    <p:sldId id="351" r:id="rId4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FFFF99"/>
    <a:srgbClr val="003300"/>
    <a:srgbClr val="3C1A56"/>
    <a:srgbClr val="AF1600"/>
    <a:srgbClr val="2BD317"/>
    <a:srgbClr val="5980CB"/>
    <a:srgbClr val="9AB2E2"/>
    <a:srgbClr val="B1C4E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44" autoAdjust="0"/>
    <p:restoredTop sz="94434" autoAdjust="0"/>
  </p:normalViewPr>
  <p:slideViewPr>
    <p:cSldViewPr snapToGrid="0">
      <p:cViewPr varScale="1">
        <p:scale>
          <a:sx n="62" d="100"/>
          <a:sy n="62" d="100"/>
        </p:scale>
        <p:origin x="-7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A8838-2E28-4630-BDD5-FBA835DCE3CC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8520C-CAB4-4BA1-9980-35FBE0274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8929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E08A3-7413-4E77-B77C-54F95A2757EB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4F3EE-6CA9-462C-90AE-8F0604B21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996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4F3EE-6CA9-462C-90AE-8F0604B21EC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66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ADA09-38CF-4CCB-8EB5-58D35492594C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ADA09-38CF-4CCB-8EB5-58D35492594C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ADA09-38CF-4CCB-8EB5-58D35492594C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ADA09-38CF-4CCB-8EB5-58D35492594C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37DBD-9BD0-40A2-93D0-73DE2A572A4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E8A9-CFBD-4718-9A91-9EEDF34A22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69883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AA0E-5E50-40E7-B602-90ED33BEBFC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DEAE0-0573-4CA0-A7DF-607182ECDE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98947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D637-0D91-4DCD-B923-3BE7DF53A6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84CC6-9C87-40FA-B5CF-6817A4D21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25564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099C-F173-467F-97F8-119BBC90876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AE207-9BFA-4D51-8BFF-9654C861C8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693340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C4D3-2F9A-4F3C-80BD-4EB06C2AB53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426E-98F8-45F6-9192-7C8148F00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75008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A251-83E6-459C-A9D0-37A6BAC7E1C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2A2C9-C2FB-4AC2-ABBD-4CFCB558A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10262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4B5A-779C-4B6C-B4F4-0E869764A4D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2DDA-D5FD-41C6-B8F5-EA341695FD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0916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AFA84-5BCF-4124-A99A-2551B2F2BB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662D-B68F-4134-ADF6-AD034F7EBF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26005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D174-59F3-41A6-BDDF-6D6BA0E6BF8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BDEA1-CF78-458C-A896-DECF755D4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95711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ECF8D-45D7-400B-B0BB-EBD4EB2302C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8F798-B7DD-470C-A226-0322127C5F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43308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D443-9C0A-4B9C-A287-685867C71B8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B275-6391-470D-AC8A-765403A5BB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02924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755AAC-3A24-414D-A7B2-4CD8C0B6E0B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E5276-41B4-4529-8D2E-474A802F26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95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Рисунок 5" descr="celyabinsky_oblast_gerb-600x82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22" y="82934"/>
            <a:ext cx="865935" cy="11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9096" y="2375749"/>
            <a:ext cx="9229865" cy="1990287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ru-RU" sz="320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 открытый чемпионат </a:t>
            </a:r>
            <a:r>
              <a:rPr lang="ru-RU" sz="320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Молодые профессионалы (WorldSkills </a:t>
            </a:r>
            <a:r>
              <a:rPr lang="ru-RU" sz="3200" dirty="0" err="1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ru-RU" sz="320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Южный </a:t>
            </a:r>
            <a:r>
              <a:rPr lang="ru-RU" sz="320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Урал </a:t>
            </a:r>
            <a:r>
              <a:rPr lang="ru-RU" sz="320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br>
              <a:rPr lang="ru-RU" sz="320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n/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1796716" y="571558"/>
            <a:ext cx="797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Министерство образования и науки Челябинской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01095" y="1108418"/>
            <a:ext cx="11090905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0547" y="4595126"/>
            <a:ext cx="8610881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40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ИТОГИ ДЕЛОВОЙ ПРОГРАММЫ </a:t>
            </a:r>
            <a:endParaRPr lang="ru-RU" sz="2400" i="1" dirty="0">
              <a:ln/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14350" y="5240059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25144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532" y="1391357"/>
            <a:ext cx="11124943" cy="2714295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Круглый стол </a:t>
            </a: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«Условия успешной социализации детей,</a:t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попавших в трудную жизненную ситуацию»</a:t>
            </a:r>
            <a:endParaRPr lang="ru-RU" sz="3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1000" y="5840252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27162" y="960439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декабря 2018, 10-00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6701" y="4617615"/>
            <a:ext cx="9397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Заместители руководителей ПОО по воспитательной работе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9407" y="4639893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4498" y="5990846"/>
            <a:ext cx="4195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9407" y="937273"/>
            <a:ext cx="220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ГБПОУ «ЮУМК»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97856" y="600287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А.П. Большаков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62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64" y="246770"/>
            <a:ext cx="12246078" cy="1143000"/>
          </a:xfrm>
        </p:spPr>
        <p:txBody>
          <a:bodyPr/>
          <a:lstStyle/>
          <a:p>
            <a:pPr algn="l"/>
            <a:r>
              <a:rPr lang="ru-RU" b="1" i="1" dirty="0" smtClean="0"/>
              <a:t>Социальная игра-навигатор</a:t>
            </a: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800" b="1" i="1" dirty="0" smtClean="0">
                <a:solidFill>
                  <a:srgbClr val="AF1600"/>
                </a:solidFill>
              </a:rPr>
              <a:t>«Я-Человек»</a:t>
            </a:r>
            <a:endParaRPr lang="ru-RU" sz="4800" b="1" i="1" dirty="0">
              <a:solidFill>
                <a:srgbClr val="AF1600"/>
              </a:solidFill>
            </a:endParaRPr>
          </a:p>
        </p:txBody>
      </p:sp>
      <p:pic>
        <p:nvPicPr>
          <p:cNvPr id="16" name="Picture 4" descr="https://www.suvc.ru/sites/default/files/u4/new_chut/dsc_0247_novyy_razm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2527" y="1291126"/>
            <a:ext cx="9709484" cy="497266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78895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311200" y="326788"/>
            <a:ext cx="9983603" cy="6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000" b="1" dirty="0" smtClean="0">
                <a:ln w="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l" eaLnBrk="1" hangingPunct="1"/>
            <a:endParaRPr lang="ru-RU" sz="2000" b="1" dirty="0">
              <a:ln w="0"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1568" y="848986"/>
            <a:ext cx="1208043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11200" y="1128298"/>
            <a:ext cx="112299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Поддержать деятельность волонтерского отряда «Бумеранг» по популяризации игры «Я-Человек» среди обучающихся ПОО с целью профилактики асоциальных явлений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Руководителям ПОО рекомендовать использовать опыт ГБПОУ «ЮУМК» для успешной социализации обучающихся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Направить представителя ПОО (психолога, социального педагога, методиста ВР) в ГБПОУ «ЮУМК» для обучения в качестве модератора игры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 течение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года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buClr>
                <a:srgbClr val="C00000"/>
              </a:buClr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734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9407" y="1904261"/>
            <a:ext cx="11124943" cy="1990287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Проектная </a:t>
            </a:r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мастерская </a:t>
            </a: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 – это навсегда</a:t>
            </a: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14350" y="5240059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19407" y="1024278"/>
            <a:ext cx="2922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ГБУ ДО ДУМ «Смена»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06132" y="1024278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 декабря 2018, 14-30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4445" y="393409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заместители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руководителей профессиональных образовательных организаций, мастера производственного обучения, старшие мастера, представители ветеранских организаций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9407" y="4195702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9407" y="5541213"/>
            <a:ext cx="4195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4445" y="548687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Е.П.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Сичинский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2392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254049" y="326788"/>
            <a:ext cx="9983603" cy="6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000" b="1" dirty="0" smtClean="0">
                <a:ln w="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l" eaLnBrk="1" hangingPunct="1"/>
            <a:endParaRPr lang="ru-RU" sz="2000" b="1" dirty="0">
              <a:ln w="0"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0" y="998535"/>
            <a:ext cx="1208043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5" descr="celyabinsky_oblast_gerb-600x82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4855" y="155976"/>
            <a:ext cx="619592" cy="85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00644" y="1309347"/>
            <a:ext cx="1049778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РЕКОМЕНДОВАТЬ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Управлению профессионального образования Министерства образования и науки Челябинской области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запланировать проведение в 2019 г. регионального чемпионата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WSR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-«Навыки мудрых».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Привлечь для организации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чемпионата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WSR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«Навыки мудрых» «серебряных» волонтеров.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ГБУ ДПО ЧИРПО разработать программу дополнительного профессионального образования по подготовке  наставников, реализуемую  в дистанционном режиме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(май 2019 г.).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Популяризировать  опыт работы участников проектной мастерской через публикацию лучших выступлений в журнале «Инновационное развитие профессионального образования» (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март, 2019 г.)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8497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532" y="1391357"/>
            <a:ext cx="11124943" cy="2714295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Круглый стол </a:t>
            </a: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Подготовка кадров для промышленных кластеров Южного Урала»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1000" y="5840252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27162" y="960439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 декабря 2018, 10-00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6701" y="4178228"/>
            <a:ext cx="97852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представители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Министерства экономического развития Челябинской области, Министерства образования и науки Челябинской области, начальник Главного управления по труду и занятости населения Челябинской области, глава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Еманжелинского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муниципального района, руководители профессиональных образовательных организаций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9407" y="4639893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6532" y="6002877"/>
            <a:ext cx="4195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97856" y="600287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Е.П.Сичинский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9407" y="937273"/>
            <a:ext cx="2922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ГБУ ДО ДУМ «Смена»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62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311200" y="326788"/>
            <a:ext cx="9983603" cy="6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000" b="1" dirty="0" smtClean="0">
                <a:ln w="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l" eaLnBrk="1" hangingPunct="1"/>
            <a:endParaRPr lang="ru-RU" sz="2000" b="1" dirty="0">
              <a:ln w="0"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1568" y="848986"/>
            <a:ext cx="1208043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11200" y="1128298"/>
            <a:ext cx="112299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Clr>
                <a:srgbClr val="C00000"/>
              </a:buClr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ЧИРПО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организовать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прямое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взаимодействие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подведомственных ПОО с представителями промышленных кластеров Южного Урала с учетом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территориальной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привязанности и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отраслевой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направленности 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(январь 2019 года)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Подведомственным ПОО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инициировать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создание рабочих групп по вопросам обеспечения кадровой потребности промышленных кластеров Южного Урала с обязательным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привлечением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 участию в них представителей территориальных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служб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занятости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администрации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муниципальных образований 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(февраль 2019 года)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ПТПСМ провести очередное заседание рабочей группы по вопросу обеспечения кадровой потребности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Еманжелинского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муниципального района, в том числе АНО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«Южно-Уральский промышленный кластер по производству деталей и узлов дорожных, строительных и сельскохозяйственных машин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(январь 2019 года)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734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532" y="1391357"/>
            <a:ext cx="11124943" cy="2714295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Рабочее совещание</a:t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Пилотная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апробация в Челябинской области проекта профессиональной ориентации и развития талантов «Билет в будущее»</a:t>
            </a:r>
            <a:endParaRPr lang="ru-RU" sz="3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1000" y="5840252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27162" y="960439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 декабря 2018, 14-00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6701" y="4178228"/>
            <a:ext cx="97852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представители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Министерства экономического развития Челябинской области, Министерства образования и науки Челябинской области, начальник Главного управления по труду и занятости населения Челябинской области, глава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Еманжелинского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муниципального района, руководители профессиональных образовательных организаций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9407" y="4639893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6532" y="6002877"/>
            <a:ext cx="4195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97856" y="600287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О.Ю.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Чекменева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9407" y="937273"/>
            <a:ext cx="2215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ГБПОУ «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МагПК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62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311200" y="326788"/>
            <a:ext cx="9983603" cy="6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000" b="1" dirty="0" smtClean="0">
                <a:ln w="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l" eaLnBrk="1" hangingPunct="1"/>
            <a:endParaRPr lang="ru-RU" sz="2000" b="1" dirty="0">
              <a:ln w="0"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1568" y="848986"/>
            <a:ext cx="1208043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22514" y="1128298"/>
            <a:ext cx="1092529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Управлению профессионального образования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пилотную апробацию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проекта «Билет в будущее» 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(декабрь 2018 года)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ГБУ ДО ДУМ «Магнит»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обеспечить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общую координацию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участников проекта и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реализацию мероприятий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проекта «Билет в будущее»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(декабрь 2018 года)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Управлению образования г. Магнитогорска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определить состав ОО г. Магнитогорска к участию в проекте  «Билет в будущее» 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 декабря 2018 года)</a:t>
            </a: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Руководителям ОО г. Магнитогорска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обеспечить проведение 3-х ступеней тестирования 2 500 школьников 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(до 7 декабря 2018 года)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Подведомственным ПОО организовать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работу экспертов и проведение профессиональных проб для школьников в рамках проекта «Билет в будущее» 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(до 20 декабря 2018 года)</a:t>
            </a:r>
          </a:p>
        </p:txBody>
      </p:sp>
    </p:spTree>
    <p:extLst>
      <p:ext uri="{BB962C8B-B14F-4D97-AF65-F5344CB8AC3E}">
        <p14:creationId xmlns="" xmlns:p14="http://schemas.microsoft.com/office/powerpoint/2010/main" val="2611734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532" y="908026"/>
            <a:ext cx="11124943" cy="2714295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Межрегиональная научно-практическая конференция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международным участием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«Современные подходы к профессиональной навигации в условиях ПОО»</a:t>
            </a:r>
            <a:endParaRPr lang="ru-RU" sz="3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1000" y="5840252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391579" y="529360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 декабря 2018, 14-00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095" y="3825527"/>
            <a:ext cx="9785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Специалисты ПОО, общеобразовательных организаций, дошкольных образовательных учреждений (137 чел. 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9407" y="3816924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657" y="5434040"/>
            <a:ext cx="4541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98080" y="5432853"/>
            <a:ext cx="4834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Е.С.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Худолей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2021" y="519257"/>
            <a:ext cx="2922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ГБУ ДО ДУМ «Смена»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8708" y="4575555"/>
            <a:ext cx="1723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География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участников: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6087" y="4646807"/>
            <a:ext cx="977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Казахстан, Республика Крым (г.Керчь), Костромская обл., Курганская обл.,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Свердловская обл., Челябинская обл.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62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9407" y="1424388"/>
            <a:ext cx="11124943" cy="2714295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Круглый стол </a:t>
            </a: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Эффективность выставочной деятельности профессиональных образовательных организаций, ее роль для популяризации и продвижения образовательных услуг</a:t>
            </a: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66700" y="5541212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19407" y="1024278"/>
            <a:ext cx="2922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ГБУ ДО ДУМ «Смена»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06132" y="1024278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 декабря 2018, 10-00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4445" y="423524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руководители (заместители) профессиональных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образовательных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организаций, представители Комитета по делам образования Администрации </a:t>
            </a:r>
            <a:r>
              <a:rPr lang="ru-RU" sz="2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г.Челябинска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9407" y="4639893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9407" y="5541213"/>
            <a:ext cx="4195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4445" y="555868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О.И. Статирова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259636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AE207-9BFA-4D51-8BFF-9654C861C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Documents and Settings\uchitel\Рабочий стол\IMG-20181206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664" y="3244932"/>
            <a:ext cx="4429497" cy="3046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" name="Picture 10" descr="C:\Documents and Settings\uchitel\Рабочий стол\декабрь 2018 074.jpg"/>
          <p:cNvPicPr>
            <a:picLocks noChangeAspect="1" noChangeArrowheads="1"/>
          </p:cNvPicPr>
          <p:nvPr/>
        </p:nvPicPr>
        <p:blipFill>
          <a:blip r:embed="rId3" cstate="print"/>
          <a:srcRect l="10789"/>
          <a:stretch>
            <a:fillRect/>
          </a:stretch>
        </p:blipFill>
        <p:spPr bwMode="auto">
          <a:xfrm>
            <a:off x="1091347" y="3262155"/>
            <a:ext cx="4490055" cy="3055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C:\Documents and Settings\uchitel\Рабочий стол\декабрь 2018 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8728" y="158931"/>
            <a:ext cx="4533108" cy="3022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Documents and Settings\uchitel\Рабочий стол\декабрь 2018 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2530" y="144898"/>
            <a:ext cx="4417621" cy="2996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/>
          <p:nvPr/>
        </p:nvCxnSpPr>
        <p:spPr>
          <a:xfrm>
            <a:off x="111568" y="848986"/>
            <a:ext cx="1208043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87449" y="1027350"/>
            <a:ext cx="11362246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Одобрить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промежуточные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результаты работы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инновационной площадки ГБПОУ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ЧТПиГХ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 теме «Профессиональная образовательная организация как центр системы профессиональной навигации».</a:t>
            </a:r>
          </a:p>
          <a:p>
            <a:pPr marL="342900" lvl="0" indent="-342900" algn="just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Создать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базе ГБПОУ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ЧТПиГХ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стажировочную площадку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для специалистов центров  профориентации молодежи и содействию трудоустройству выпускников (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сентябрь 2019 года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Разработать модель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взаимодействия с родительским сообществом по вопросам профориентации школьников (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ноябрь 2019 года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lvl="0" indent="-342900" algn="just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Рекомендовать обобщить и распространить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свой опыт работы по профессиональной навигации образовательным организациям (по отдельному списку) (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март 2019 года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Рекомендовать ГБУ ДПО ЧИРПО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опубликовать материалы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конференции, содержащие описание опыта по организации профессиональной навигации, в научно-практическом журнале «Инновационное развитие профессионального образования» (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март 2019 года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lvl="0" indent="-342900" algn="just">
              <a:buClr>
                <a:srgbClr val="C00000"/>
              </a:buClr>
              <a:buFont typeface="+mj-lt"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0078" y="331285"/>
            <a:ext cx="1758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611734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532" y="1391357"/>
            <a:ext cx="11124943" cy="2714295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Круглый стол </a:t>
            </a: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«Демонстрационный экзамен – 2019: каким ему быть?</a:t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 направлению «Сфера услуг»</a:t>
            </a:r>
            <a:endParaRPr lang="ru-RU" sz="3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1000" y="5840252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27162" y="960439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 декабря 2018, 10-00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6701" y="4178228"/>
            <a:ext cx="9785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Руководители  и представители  профессиональных образовательных организаций, представители РКЦ Челябинской области, представители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стейкхолдеров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по направлению «Сфера услуг», представители ГБПОУ «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ЧГКИПиТ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9407" y="4639893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6532" y="6002877"/>
            <a:ext cx="4195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97856" y="600287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Е.В.Берсенева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9407" y="937273"/>
            <a:ext cx="2922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ГБУ ДО ДУМ «Смена»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62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311200" y="326788"/>
            <a:ext cx="9983603" cy="6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000" b="1" dirty="0" smtClean="0">
                <a:ln w="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l" eaLnBrk="1" hangingPunct="1"/>
            <a:endParaRPr lang="ru-RU" sz="2000" b="1" dirty="0">
              <a:ln w="0"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1568" y="848986"/>
            <a:ext cx="1208043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11200" y="1128298"/>
            <a:ext cx="112299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Clr>
                <a:srgbClr val="C00000"/>
              </a:buClr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C00000"/>
              </a:buClr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Образовательным организациям, обучающим по профессии 43.01.09 Повар, кондитер в рамках подготовки к  демонстрационному экзамену 2021 г. обеспечить обучение достаточного количества экспертов ДЭ, с учетом того, что с 2019 г. эксперты будут сдавать экзамен с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учетом профессиональной составляющей знаний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эксперта.  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в течении 2019 -2020 года)</a:t>
            </a:r>
          </a:p>
          <a:p>
            <a:pPr marL="457200" indent="-457200" algn="just">
              <a:buClr>
                <a:srgbClr val="C00000"/>
              </a:buClr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Разработать «дорожную» карту по созданию специализированных площадок, 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снащённых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современным технологическим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оборудованием, с учетом количества студентов, сдающих ДЭ в 2021 году ( больше 1000 чел.)  Распределить ПОО, студенты которых сдают ДЭ в 2021 г., по площадкам с учетом территориальных условий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февраль 2019 года).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ГБУ ДПО ЧИРПО для обеспечения единого подхода по переводу баллов из системы </a:t>
            </a:r>
            <a:r>
              <a:rPr lang="en-US" sz="2000" dirty="0" smtClean="0">
                <a:solidFill>
                  <a:prstClr val="black"/>
                </a:solidFill>
                <a:latin typeface="Agency FB" panose="020B05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CIS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оценки «неудовлетворительно», «удовлетворительно», «хорошо» и «отлично»  сформировать методические рекомендации на основе опыта 2018 и 2019 годов (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сентябрь 2019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года)</a:t>
            </a:r>
          </a:p>
        </p:txBody>
      </p:sp>
    </p:spTree>
    <p:extLst>
      <p:ext uri="{BB962C8B-B14F-4D97-AF65-F5344CB8AC3E}">
        <p14:creationId xmlns:p14="http://schemas.microsoft.com/office/powerpoint/2010/main" xmlns="" val="2611734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91358"/>
            <a:ext cx="11420475" cy="1446435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Дискуссионная площадка</a:t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«Роль образовательной организации в проекте профессиональной ориентации и развития талантов «Билет в будущее»</a:t>
            </a:r>
            <a:endParaRPr lang="ru-RU" sz="28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1000" y="5840252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27162" y="960439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 декабря 2018, 15-00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6701" y="3070232"/>
            <a:ext cx="97852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</a:t>
            </a:r>
            <a:r>
              <a:rPr lang="ru-RU" sz="1600" dirty="0" smtClean="0"/>
              <a:t>дискуссионной площадке приняли </a:t>
            </a:r>
            <a:r>
              <a:rPr lang="ru-RU" sz="1600" dirty="0"/>
              <a:t>участия более 100 человек:</a:t>
            </a:r>
          </a:p>
          <a:p>
            <a:r>
              <a:rPr lang="ru-RU" sz="1600" dirty="0" smtClean="0"/>
              <a:t>-представитель </a:t>
            </a:r>
            <a:r>
              <a:rPr lang="ru-RU" sz="1600" dirty="0" err="1" smtClean="0"/>
              <a:t>МОиН</a:t>
            </a:r>
            <a:r>
              <a:rPr lang="ru-RU" sz="1600" dirty="0" smtClean="0"/>
              <a:t> Челябинской области (</a:t>
            </a:r>
            <a:r>
              <a:rPr lang="ru-RU" sz="1600" dirty="0" err="1" smtClean="0"/>
              <a:t>Чекменева</a:t>
            </a:r>
            <a:r>
              <a:rPr lang="ru-RU" sz="1600" dirty="0" smtClean="0"/>
              <a:t> О.Ю.) </a:t>
            </a:r>
          </a:p>
          <a:p>
            <a:r>
              <a:rPr lang="ru-RU" sz="1600" dirty="0" smtClean="0"/>
              <a:t>представители </a:t>
            </a:r>
            <a:r>
              <a:rPr lang="ru-RU" sz="1600" dirty="0"/>
              <a:t>администрации города Магнитогорска (</a:t>
            </a:r>
            <a:r>
              <a:rPr lang="ru-RU" sz="1600" dirty="0" smtClean="0"/>
              <a:t>Рязанова О.М., </a:t>
            </a:r>
            <a:r>
              <a:rPr lang="ru-RU" sz="1600" dirty="0"/>
              <a:t>начальник службы внешних связей и молодежной политики </a:t>
            </a:r>
            <a:r>
              <a:rPr lang="ru-RU" sz="1600" dirty="0" smtClean="0"/>
              <a:t>администрации города </a:t>
            </a:r>
            <a:r>
              <a:rPr lang="ru-RU" sz="1600" dirty="0"/>
              <a:t>Магнитогорска, </a:t>
            </a:r>
            <a:r>
              <a:rPr lang="ru-RU" sz="1600" dirty="0" err="1"/>
              <a:t>Берченко</a:t>
            </a:r>
            <a:r>
              <a:rPr lang="ru-RU" sz="1600" dirty="0"/>
              <a:t> А.В начальник управления по физической культуре, спорту и туризму</a:t>
            </a:r>
            <a:r>
              <a:rPr lang="ru-RU" sz="1600" dirty="0" smtClean="0"/>
              <a:t>)</a:t>
            </a:r>
            <a:endParaRPr lang="ru-RU" sz="1600" dirty="0"/>
          </a:p>
          <a:p>
            <a:r>
              <a:rPr lang="ru-RU" sz="1600" dirty="0"/>
              <a:t>- представители управления образования администрации города </a:t>
            </a:r>
            <a:r>
              <a:rPr lang="ru-RU" sz="1600" dirty="0" smtClean="0"/>
              <a:t>Магнитогорска (Сафонова Н.В., начальник управления образования, Бирюк О.И., заместитель начальника управления образования), </a:t>
            </a:r>
            <a:r>
              <a:rPr lang="ru-RU" sz="1600" dirty="0"/>
              <a:t>руководители общего и дошкольного образований, преподаватели и обучающиеся образовательных организаций; </a:t>
            </a:r>
          </a:p>
          <a:p>
            <a:r>
              <a:rPr lang="ru-RU" sz="1600" dirty="0"/>
              <a:t>- социальные партнеры: ПАО «ММК», Детский оздоровительно-образовательный комплекс ПАО «ММК», председатель правления Банк «КУБ» (АО, ПАО), ОКУ «Центр занятости населения», ФГБОУ ВО «МГТУ им. Г.И. Носова», МАУДО ДЮЦ «Максимум», ГБУ ДО ДУМ «Магнит</a:t>
            </a:r>
            <a:r>
              <a:rPr lang="ru-RU" sz="1600" dirty="0" smtClean="0"/>
              <a:t>»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9407" y="4639893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6532" y="6002877"/>
            <a:ext cx="4195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80760" y="5979126"/>
            <a:ext cx="4151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О.Ю.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Леушканова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9407" y="937273"/>
            <a:ext cx="1962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ГБПОУ «МПК»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294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311200" y="326788"/>
            <a:ext cx="9983603" cy="36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000" b="1" dirty="0" smtClean="0">
                <a:ln w="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l" eaLnBrk="1" hangingPunct="1"/>
            <a:endParaRPr lang="ru-RU" sz="2000" b="1" dirty="0">
              <a:ln w="0"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1568" y="848986"/>
            <a:ext cx="1208043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11200" y="848986"/>
            <a:ext cx="11290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РЕКОМЕНДОВАТЬ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endParaRPr lang="ru-RU" sz="2000" dirty="0">
              <a:solidFill>
                <a:prstClr val="black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Разработать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 утвердить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единую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муниципальную программу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профориентации в соответствии с единой государственной стратегией развития экономики, производства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общества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руководители ПОО г. Магнитогорска) (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январь-май 2019 года)</a:t>
            </a: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Определить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роли каждой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ПОО 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реализации направлений проекта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«Билет в будущее», рассматривая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WorldSkills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Russia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как модель подготовки и отбора кадров для предприятий по востребованным профессиям технического профиля для всех категорий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обучающихся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отв.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работодатели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руководители ПОО) (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январь-май 2019 года)</a:t>
            </a: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Использовать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потенциал системы профессионального образования в развитии движения «Молодые профессионалы»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WorldSkills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)» через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систему социального партнерства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волонтерства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(добровольчества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отв. работодатели, руководители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ПОО (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я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нварь-май </a:t>
            </a:r>
            <a:r>
              <a:rPr lang="ru-RU" sz="20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2019 года)</a:t>
            </a:r>
            <a:endParaRPr lang="ru-RU" sz="2000" i="1" dirty="0" smtClean="0">
              <a:solidFill>
                <a:prstClr val="black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endParaRPr lang="ru-RU" sz="2000" dirty="0">
              <a:solidFill>
                <a:prstClr val="black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716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532" y="1391358"/>
            <a:ext cx="11124943" cy="1446435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Круглый стол </a:t>
            </a: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«Демонстрационный экзамен-2019: каким ему быть?»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1000" y="5840252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27162" y="960439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 декабря 2018, 15-00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6701" y="3551003"/>
            <a:ext cx="9785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Представители </a:t>
            </a:r>
            <a:r>
              <a:rPr lang="ru-RU" dirty="0"/>
              <a:t>управления </a:t>
            </a:r>
            <a:r>
              <a:rPr lang="ru-RU" dirty="0" smtClean="0"/>
              <a:t>образования и </a:t>
            </a:r>
            <a:r>
              <a:rPr lang="ru-RU" dirty="0"/>
              <a:t>молодежной политики </a:t>
            </a:r>
            <a:r>
              <a:rPr lang="ru-RU" dirty="0" smtClean="0"/>
              <a:t> </a:t>
            </a:r>
            <a:r>
              <a:rPr lang="ru-RU" dirty="0"/>
              <a:t>администрации города </a:t>
            </a:r>
            <a:r>
              <a:rPr lang="ru-RU" dirty="0" smtClean="0"/>
              <a:t>Магнитогорска</a:t>
            </a:r>
          </a:p>
          <a:p>
            <a:r>
              <a:rPr lang="ru-RU" dirty="0" smtClean="0"/>
              <a:t>Руководители </a:t>
            </a:r>
            <a:r>
              <a:rPr lang="ru-RU" dirty="0"/>
              <a:t>общего и дошкольного </a:t>
            </a:r>
            <a:r>
              <a:rPr lang="ru-RU" dirty="0" smtClean="0"/>
              <a:t>образований</a:t>
            </a:r>
          </a:p>
          <a:p>
            <a:r>
              <a:rPr lang="ru-RU" dirty="0" smtClean="0"/>
              <a:t>Преподаватели </a:t>
            </a:r>
            <a:r>
              <a:rPr lang="ru-RU" dirty="0"/>
              <a:t>и обучающиеся образовательных организаций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 smtClean="0"/>
              <a:t>Преподаватели и обучающиеся СПО</a:t>
            </a:r>
          </a:p>
          <a:p>
            <a:r>
              <a:rPr lang="ru-RU" dirty="0" smtClean="0"/>
              <a:t>Социальные партнеры: </a:t>
            </a:r>
            <a:r>
              <a:rPr lang="ru-RU" dirty="0"/>
              <a:t>ФГБОУ ВО «МГТУ им. Г.И. Носова</a:t>
            </a:r>
            <a:r>
              <a:rPr lang="ru-RU" dirty="0" smtClean="0"/>
              <a:t>», ОКУ </a:t>
            </a:r>
            <a:r>
              <a:rPr lang="ru-RU" dirty="0"/>
              <a:t>«Центр занятости населения</a:t>
            </a:r>
            <a:r>
              <a:rPr lang="ru-RU" dirty="0" smtClean="0"/>
              <a:t>», </a:t>
            </a:r>
            <a:r>
              <a:rPr lang="ru-RU" dirty="0"/>
              <a:t>ГБУ ДО ДУМ «Магнит</a:t>
            </a:r>
            <a:r>
              <a:rPr lang="ru-RU" dirty="0" smtClean="0"/>
              <a:t>», </a:t>
            </a:r>
            <a:r>
              <a:rPr lang="ru-RU" dirty="0"/>
              <a:t>МАУДО ДЮЦ «Максимум»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9407" y="4639893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6532" y="6002877"/>
            <a:ext cx="4195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97856" y="600287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Леушканова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О.Ю.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9407" y="937273"/>
            <a:ext cx="1962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ГБПОУ «МПК»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62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311200" y="326788"/>
            <a:ext cx="9983603" cy="6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000" b="1" dirty="0" smtClean="0">
                <a:ln w="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l" eaLnBrk="1" hangingPunct="1"/>
            <a:endParaRPr lang="ru-RU" sz="2000" b="1" dirty="0">
              <a:ln w="0"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1568" y="848986"/>
            <a:ext cx="1208043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11200" y="1128298"/>
            <a:ext cx="11229975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Clr>
                <a:srgbClr val="C00000"/>
              </a:buClr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Использовать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опыт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проведения демонстрационного экзамена по методике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Ворлдскиллс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 программам среднего профессионального образования в рамках проведения промежуточной и государственной итоговой аттестации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отв.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руководители СПО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январь-май 2019 года)</a:t>
            </a: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Совершенствовать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механизмы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взаимодействия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работодателями в рамках непрерывного образования в том числе «образование через всю жизнь» с целью повышения качества образования среднего и дополнительного профессионального и с учетом современных требований рынка труда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отв.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работодатели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руководители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СПО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20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январь-май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2019 года)</a:t>
            </a:r>
          </a:p>
          <a:p>
            <a:pPr marL="342900" indent="-342900" algn="just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Создавать условия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взаимодействия с работодателями для развития наставничества, поддержки общественных инициатив и проектов, в том числе в сфере добровольчества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волонтерства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с целью воспитания гармонично развитой и социально ответственной личности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(отв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работодатели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руководители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СПО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январь-май </a:t>
            </a:r>
            <a:r>
              <a:rPr lang="ru-RU" sz="20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2019 года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734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532" y="1391357"/>
            <a:ext cx="11124943" cy="2714295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Дискуссионная площадка</a:t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«Формирование системы подготовки кадров в рамках реализации федерального проекта «Молодые профессионалы»»</a:t>
            </a:r>
            <a:endParaRPr lang="ru-RU" sz="3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1000" y="5840252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27162" y="960439"/>
            <a:ext cx="2944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  декабря 2018, 14-00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1076" y="4748243"/>
            <a:ext cx="911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Представители ПОО, управления экономики и инвестиций Администрации  г. Магнитогорск, АО «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Горторг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», ОА «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Прокатмонтаж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», руководитель МЦПК МТК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9407" y="4639893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6532" y="6002877"/>
            <a:ext cx="4195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97856" y="60028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О.А.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Пундикова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2804" y="445954"/>
            <a:ext cx="6103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ГБОУ ПОО «Магнитогорский технологический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колледж им. В.П. Омельченко»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62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311200" y="326788"/>
            <a:ext cx="9983603" cy="6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000" b="1" dirty="0" smtClean="0">
                <a:ln w="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l" eaLnBrk="1" hangingPunct="1"/>
            <a:endParaRPr lang="ru-RU" sz="2000" b="1" dirty="0">
              <a:ln w="0"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1568" y="848986"/>
            <a:ext cx="1208043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91212" y="1270802"/>
            <a:ext cx="1100598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Clr>
                <a:srgbClr val="C00000"/>
              </a:buClr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Создать условия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организации практико-ориентированного обучения с использованием материально-технической базы социальных партнеров, оснащенной  в соответствии с современными требованиями, в том числе для проведения демонстрационного экзамена с учетом стандартов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WorldSkills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(2019-2020 годы).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Обеспечить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подготовку экспертов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из числа педагогов и работодателей для проведения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демонстрационного экзамена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чемпионатов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WorldSkills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Russia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(2019-2020 годы).</a:t>
            </a:r>
          </a:p>
          <a:p>
            <a:pPr marL="342900" lvl="0" indent="-342900" algn="just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Разработать мероприятия по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реализации системы непрерывного образования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повышения квалификации педагогов ПОО с целью максимально полной реализации своего потенциала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(2019-2020 годы).</a:t>
            </a:r>
            <a:endParaRPr lang="ru-RU" sz="2000" dirty="0">
              <a:solidFill>
                <a:prstClr val="black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734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536796" y="326788"/>
            <a:ext cx="9983603" cy="6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000" b="1" dirty="0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l" eaLnBrk="1" hangingPunct="1"/>
            <a:endParaRPr lang="ru-RU" sz="2000" b="1" dirty="0">
              <a:ln w="0"/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1568" y="848986"/>
            <a:ext cx="1208043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36796" y="1006799"/>
            <a:ext cx="112299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C00000"/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РЕКОМЕНДОВАТЬ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spcAft>
                <a:spcPts val="0"/>
              </a:spcAft>
              <a:buClr>
                <a:srgbClr val="C00000"/>
              </a:buClr>
            </a:pP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Управлению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профессионального образования Министерства образования и науки Челябинской области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поддержать участие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подведомственных ПОО, осуществляющих образовательную деятельность в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г.Челябинске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 ежегодном форуме «Новое поколение выбирает</a:t>
            </a: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Комитету по делам образования администрации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г.Челябинска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включить в состав организационного комитета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форума «Новое поколение выбирает» представителей подведомственных ПОО</a:t>
            </a: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Руководителям подведомственных ПОО проработать вопрос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повышении эффективности публичных мероприятий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направленных на популяризацию среднего профессионального образования </a:t>
            </a: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Муниципальным органам управления в сфере образования предусмотреть проведение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профориентационных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мероприятий для школьников с участием подведомственных ПОО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осуществляющих образовательную деятельность на территории муниципального образования.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6444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382" y="902523"/>
            <a:ext cx="11628480" cy="2743202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Круглый стол </a:t>
            </a:r>
            <a:r>
              <a:rPr lang="ru-RU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«Ф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ормы взаимодействия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социальных партнеров и образовательных организаций</a:t>
            </a:r>
            <a:r>
              <a:rPr lang="ru-RU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3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1000" y="5840252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27162" y="481914"/>
            <a:ext cx="2874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 декабря 2018, 10-30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7016" y="3828669"/>
            <a:ext cx="10084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Представители Министерства образования и науки Челябинской области, ПОО, ОКУ ЦЗН г.Челябинска, ПАО  Челябинский трубопрокатный завод, ООО «КНАУФ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ГИПСКирпичный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завод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Кемма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УЦ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Косметик'PRO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Общественной молодежной палаты при ЗСО Челябинской области, АО «Первый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хлебокомбинат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ООО Управляющая компания 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Южуралстройсервис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творческой мастерской 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MUHA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АО НПО «Электромашина», АО«Челябинский механический завод»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8281" y="3880022"/>
            <a:ext cx="1618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4778" y="6002877"/>
            <a:ext cx="4610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00199" y="5943500"/>
            <a:ext cx="3548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Е.Б. Валахов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3058" y="407773"/>
            <a:ext cx="4842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ГБПОУ «ЧГПГТ  им. А.В.Яковлева»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62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311200" y="326788"/>
            <a:ext cx="9983603" cy="6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000" b="1" dirty="0" smtClean="0">
                <a:ln w="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l" eaLnBrk="1" hangingPunct="1"/>
            <a:endParaRPr lang="ru-RU" sz="2000" b="1" dirty="0">
              <a:ln w="0"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1568" y="848986"/>
            <a:ext cx="1208043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84137" y="1542971"/>
            <a:ext cx="11219936" cy="378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Заключение договора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 социальном партнерстве ЧГПГТ с Кирпичным заводом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«КЕММА»; (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февраль 2019 года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</a:p>
          <a:p>
            <a:pPr marL="457200" indent="-457200">
              <a:lnSpc>
                <a:spcPct val="114000"/>
              </a:lnSpc>
              <a:spcAft>
                <a:spcPts val="60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2. 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Обеспечение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конкурсов профессионального мастерства, чемпионатов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WORLDSKILLS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  чемпионатов АБИЛИМПИКС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финансовой поддержкой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материалами и инструментами, консультативной помощью специалистов  предприятий;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постоянно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AutoNum type="arabicPeriod" startAt="3"/>
            </a:pP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Расширение   форм </a:t>
            </a:r>
            <a:r>
              <a:rPr lang="ru-RU" sz="2000" dirty="0" err="1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профориентационной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навигации  с активным участием социальных партнеров; 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(постоянно)</a:t>
            </a:r>
          </a:p>
          <a:p>
            <a:pPr marL="457200" indent="-457200">
              <a:lnSpc>
                <a:spcPct val="114000"/>
              </a:lnSpc>
              <a:spcAft>
                <a:spcPts val="60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4.   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Проведение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совместных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мероприятий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 различным направлениям  для укрепления социального партнерства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;( постоянно)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734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F:\DCIM\100SSCAM\SDC13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1" y="1214422"/>
            <a:ext cx="2921023" cy="1825340"/>
          </a:xfrm>
          <a:prstGeom prst="rect">
            <a:avLst/>
          </a:prstGeom>
          <a:noFill/>
        </p:spPr>
      </p:pic>
      <p:pic>
        <p:nvPicPr>
          <p:cNvPr id="52228" name="Picture 4" descr="F:\DCIM\100SSCAM\SDC13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0977" y="1202064"/>
            <a:ext cx="2921023" cy="1775913"/>
          </a:xfrm>
          <a:prstGeom prst="rect">
            <a:avLst/>
          </a:prstGeom>
          <a:noFill/>
        </p:spPr>
      </p:pic>
      <p:pic>
        <p:nvPicPr>
          <p:cNvPr id="52229" name="Picture 5" descr="F:\DCIM\100SSCAM\SDC13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17092"/>
            <a:ext cx="3238480" cy="2012238"/>
          </a:xfrm>
          <a:prstGeom prst="rect">
            <a:avLst/>
          </a:prstGeom>
          <a:noFill/>
        </p:spPr>
      </p:pic>
      <p:pic>
        <p:nvPicPr>
          <p:cNvPr id="52231" name="Picture 7" descr="F:\DCIM\100SSCAM\SDC13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728" y="1214421"/>
            <a:ext cx="2921019" cy="1812983"/>
          </a:xfrm>
          <a:prstGeom prst="rect">
            <a:avLst/>
          </a:prstGeom>
          <a:noFill/>
        </p:spPr>
      </p:pic>
      <p:pic>
        <p:nvPicPr>
          <p:cNvPr id="52232" name="Picture 8" descr="F:\DCIM\100SSCAM\SDC136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4422"/>
            <a:ext cx="2857477" cy="1825340"/>
          </a:xfrm>
          <a:prstGeom prst="rect">
            <a:avLst/>
          </a:prstGeom>
          <a:noFill/>
        </p:spPr>
      </p:pic>
      <p:pic>
        <p:nvPicPr>
          <p:cNvPr id="52235" name="Picture 11" descr="F:\DCIM\100SSCAM\SDC136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37" y="3966519"/>
            <a:ext cx="3143272" cy="1909235"/>
          </a:xfrm>
          <a:prstGeom prst="rect">
            <a:avLst/>
          </a:prstGeom>
          <a:noFill/>
        </p:spPr>
      </p:pic>
      <p:pic>
        <p:nvPicPr>
          <p:cNvPr id="52236" name="Picture 12" descr="F:\DCIM\100SSCAM\SDC136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517" y="3954162"/>
            <a:ext cx="3143272" cy="188587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" y="3000373"/>
            <a:ext cx="3143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Валахов  Е.Б. </a:t>
            </a:r>
            <a:r>
              <a:rPr lang="ru-RU" sz="1400" dirty="0" smtClean="0">
                <a:latin typeface="+mn-lt"/>
              </a:rPr>
              <a:t>, зам. директора по общим вопросам  ГБПОУ</a:t>
            </a:r>
          </a:p>
          <a:p>
            <a:r>
              <a:rPr lang="ru-RU" sz="1400" dirty="0" smtClean="0">
                <a:latin typeface="+mn-lt"/>
              </a:rPr>
              <a:t> «ЧГПГТ им. А.В.Яковлева»</a:t>
            </a:r>
            <a:endParaRPr lang="ru-RU" sz="14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3230" y="3000373"/>
            <a:ext cx="2597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Шаповал В.Е. </a:t>
            </a:r>
            <a:r>
              <a:rPr lang="ru-RU" sz="1400" dirty="0" smtClean="0">
                <a:latin typeface="+mn-lt"/>
              </a:rPr>
              <a:t>, руководитель центра подготовки персонала </a:t>
            </a:r>
          </a:p>
          <a:p>
            <a:r>
              <a:rPr lang="ru-RU" sz="1400" dirty="0" smtClean="0">
                <a:latin typeface="+mn-lt"/>
              </a:rPr>
              <a:t>ПАО «ЧТПЗ»</a:t>
            </a:r>
            <a:endParaRPr lang="ru-RU" sz="1400" dirty="0"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96264" y="5857894"/>
            <a:ext cx="4095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+mn-lt"/>
              </a:rPr>
              <a:t>Ефимова Т.Е., </a:t>
            </a:r>
            <a:r>
              <a:rPr lang="ru-RU" sz="1400" dirty="0" smtClean="0"/>
              <a:t>зам. директора ОКУ Центра занятости населения г.Челябинска, начальник отдела по Ленинскому району</a:t>
            </a:r>
            <a:endParaRPr lang="ru-RU" sz="1400" dirty="0"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00749" y="3071811"/>
            <a:ext cx="3429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+mn-lt"/>
              </a:rPr>
              <a:t>Засыпкина</a:t>
            </a:r>
            <a:r>
              <a:rPr lang="ru-RU" sz="1400" b="1" dirty="0" smtClean="0">
                <a:latin typeface="+mn-lt"/>
              </a:rPr>
              <a:t> С ,Е. ,</a:t>
            </a:r>
            <a:r>
              <a:rPr lang="ru-RU" sz="1400" dirty="0" smtClean="0">
                <a:latin typeface="+mn-lt"/>
              </a:rPr>
              <a:t> директор по персоналу АО «Первый </a:t>
            </a:r>
            <a:r>
              <a:rPr lang="ru-RU" sz="1400" dirty="0" err="1" smtClean="0">
                <a:latin typeface="+mn-lt"/>
              </a:rPr>
              <a:t>хлебокомбинат</a:t>
            </a:r>
            <a:r>
              <a:rPr lang="ru-RU" sz="1400" dirty="0" smtClean="0">
                <a:latin typeface="+mn-lt"/>
              </a:rPr>
              <a:t>»</a:t>
            </a:r>
          </a:p>
          <a:p>
            <a:r>
              <a:rPr lang="ru-RU" sz="1400" dirty="0" smtClean="0">
                <a:latin typeface="+mn-lt"/>
              </a:rPr>
              <a:t> </a:t>
            </a:r>
            <a:endParaRPr lang="ru-RU" sz="1400" dirty="0"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33731" y="5929332"/>
            <a:ext cx="4762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+mn-lt"/>
              </a:rPr>
              <a:t>Анисин</a:t>
            </a:r>
            <a:r>
              <a:rPr lang="ru-RU" sz="1400" b="1" dirty="0" smtClean="0">
                <a:latin typeface="+mn-lt"/>
              </a:rPr>
              <a:t>  А.А. </a:t>
            </a:r>
            <a:r>
              <a:rPr lang="ru-RU" sz="1400" dirty="0" smtClean="0">
                <a:latin typeface="+mn-lt"/>
              </a:rPr>
              <a:t>, председатель Общественной молодежной палаты при  Законодательном Собрании    Челябинской области </a:t>
            </a:r>
          </a:p>
          <a:p>
            <a:r>
              <a:rPr lang="ru-RU" sz="1400" dirty="0" smtClean="0">
                <a:latin typeface="+mn-lt"/>
              </a:rPr>
              <a:t> </a:t>
            </a:r>
            <a:endParaRPr lang="ru-RU" sz="1400" dirty="0">
              <a:latin typeface="+mn-lt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0"/>
            <a:ext cx="7780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Кемма</a:t>
            </a: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0"/>
            <a:ext cx="7780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Кемма</a:t>
            </a: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0"/>
            <a:ext cx="7780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Кемма</a:t>
            </a: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0"/>
            <a:ext cx="7780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Кемма</a:t>
            </a: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9334523" y="3071812"/>
            <a:ext cx="2667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Семенов  И.А. </a:t>
            </a:r>
            <a:r>
              <a:rPr lang="ru-RU" sz="1400" dirty="0" smtClean="0">
                <a:latin typeface="+mn-lt"/>
              </a:rPr>
              <a:t>, руководитель проектов,  «КЕММА»</a:t>
            </a:r>
          </a:p>
          <a:p>
            <a:r>
              <a:rPr lang="ru-RU" sz="1400" dirty="0" smtClean="0">
                <a:latin typeface="+mn-lt"/>
              </a:rPr>
              <a:t> 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90459" y="5977900"/>
            <a:ext cx="26670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+mn-lt"/>
              </a:rPr>
              <a:t>Гамалий</a:t>
            </a:r>
            <a:r>
              <a:rPr lang="ru-RU" sz="1400" b="1" dirty="0" smtClean="0">
                <a:latin typeface="+mn-lt"/>
              </a:rPr>
              <a:t>  Е.А. , </a:t>
            </a:r>
            <a:r>
              <a:rPr lang="ru-RU" sz="1400" dirty="0" smtClean="0">
                <a:latin typeface="+mn-lt"/>
              </a:rPr>
              <a:t>преподаватель учебного центра  ООО «КНАУФ ГИПС» </a:t>
            </a:r>
            <a:endParaRPr lang="ru-RU" sz="1400" dirty="0">
              <a:latin typeface="+mn-lt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3669956" y="698967"/>
            <a:ext cx="3694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 Программа круглого стола  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7" name="Picture 17" descr="C:\Users\tutaevatn\Desktop\f3fdf989a9f4c7a1f701319f74c0e44eb9f7aa3f.lxoz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1" y="0"/>
            <a:ext cx="1523979" cy="1142984"/>
          </a:xfrm>
          <a:prstGeom prst="rect">
            <a:avLst/>
          </a:prstGeom>
          <a:noFill/>
        </p:spPr>
      </p:pic>
      <p:pic>
        <p:nvPicPr>
          <p:cNvPr id="28" name="Picture 18" descr="C:\Users\tutaevatn\Desktop\9242183361b422cabcfdb3d85e0137eeeb627ba5.kcez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219" y="142852"/>
            <a:ext cx="1333509" cy="1000132"/>
          </a:xfrm>
          <a:prstGeom prst="rect">
            <a:avLst/>
          </a:prstGeom>
          <a:noFill/>
        </p:spPr>
      </p:pic>
      <p:pic>
        <p:nvPicPr>
          <p:cNvPr id="29" name="Picture 2" descr="C:\Users\tutaevatn\Desktop\cea9f2c00f137218166961cf3edf3860dac3abcf.0puz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429774" y="0"/>
            <a:ext cx="1333509" cy="1000132"/>
          </a:xfrm>
          <a:prstGeom prst="rect">
            <a:avLst/>
          </a:prstGeom>
          <a:noFill/>
        </p:spPr>
      </p:pic>
      <p:pic>
        <p:nvPicPr>
          <p:cNvPr id="30" name="Picture 4" descr="C:\Users\tutaevatn\Desktop\4a02674ec1fc2acd1ef1c4ec0d96db5a1ab7ae8e.cxkz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05763" y="214290"/>
            <a:ext cx="1143008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252" y="1757117"/>
            <a:ext cx="11124943" cy="2022403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Панельная дискуссия</a:t>
            </a: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«Твои права, Молодежь!»</a:t>
            </a:r>
            <a:endParaRPr lang="ru-RU" sz="3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1000" y="5840252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27162" y="960439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 декабря 2018, 10-00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0621" y="4574468"/>
            <a:ext cx="8093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Студенты ПОО г. Челябинска (150 чел,),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представители ОКУ ЦЗН г. Челябинска, ПОО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9407" y="4639893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6052" y="5774277"/>
            <a:ext cx="4195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82616" y="581999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В.В. Бородина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9407" y="937273"/>
            <a:ext cx="4459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ГБПОУ ЧМТТ 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ул.Грибоедова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д.50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62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3707" y="1360549"/>
            <a:ext cx="11124943" cy="1977011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ru-RU" sz="3200" dirty="0" err="1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«Культура безопасного производства»</a:t>
            </a:r>
            <a:endParaRPr lang="ru-RU" sz="3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1000" y="5840252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27162" y="960439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декабря 2018, 13-00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1061" y="3876849"/>
            <a:ext cx="8718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Студенты выпускных групп УГС 13.00.00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ЧЭнК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ЧМТТ,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ЮУрГТК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ЮУМК (20 чел.), представители филиала Учебного центра «МРСК Урала» - «Челябинский»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9407" y="3999813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9892" y="5073237"/>
            <a:ext cx="4195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89296" y="510371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В.В. Бородина,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Алексеева О.А., директор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филиала Учебного центра «МРСК Урала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 - «Челябинский»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9407" y="937273"/>
            <a:ext cx="4600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ГБПОУ ЧМТТ ул. Грибоедова, д. 50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838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532" y="1391357"/>
            <a:ext cx="11124943" cy="2714295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Брифинг</a:t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Pro-</a:t>
            </a: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двигайся!»</a:t>
            </a:r>
            <a:endParaRPr lang="ru-RU" sz="3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1000" y="5840252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27162" y="960439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 декабря 2018, 10-00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6701" y="4178228"/>
            <a:ext cx="9785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Студенты выпускных групп ПОО г.Челябинска (100 чел.), представители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ПАО ЧМК, АО «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Теплоэнергооборудование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»,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Пинашин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 А. – частный предприниматель, выпускник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ЧЭнК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, участник чемпионатов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WSR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9407" y="4639893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6532" y="6002877"/>
            <a:ext cx="4195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97856" y="600287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Бородина В.В.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9407" y="937273"/>
            <a:ext cx="4600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ГБПОУ ЧМТТ ул. Грибоедова, д. 50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764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311200" y="326788"/>
            <a:ext cx="9983603" cy="6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000" b="1" dirty="0" smtClean="0">
                <a:ln w="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l" eaLnBrk="1" hangingPunct="1"/>
            <a:endParaRPr lang="ru-RU" sz="2000" b="1" dirty="0">
              <a:ln w="0"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1568" y="848986"/>
            <a:ext cx="1208043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11200" y="1128298"/>
            <a:ext cx="112299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Clr>
                <a:srgbClr val="C00000"/>
              </a:buClr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Внести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в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деловую программу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VII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Регионального чемпионата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совместные мероприятия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для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студентов выпускных групп ПОО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работодателей 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(2019 год)</a:t>
            </a:r>
          </a:p>
        </p:txBody>
      </p:sp>
    </p:spTree>
    <p:extLst>
      <p:ext uri="{BB962C8B-B14F-4D97-AF65-F5344CB8AC3E}">
        <p14:creationId xmlns:p14="http://schemas.microsoft.com/office/powerpoint/2010/main" xmlns="" val="2611734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532" y="1391357"/>
            <a:ext cx="11124943" cy="2714295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Круглый стол </a:t>
            </a: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«Подготовка педагогических кадров к эффективной </a:t>
            </a:r>
            <a:r>
              <a:rPr lang="ru-RU" sz="3200" dirty="0" err="1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деятельности»</a:t>
            </a:r>
            <a:endParaRPr lang="ru-RU" sz="3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1000" y="5840252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27162" y="960439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 декабря 2018, 10-00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6701" y="4629490"/>
            <a:ext cx="9785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Представители Министерства образования и науки Челябинской области, Комитета по делам образования г. Челябинска, руководители и преподаватели педагогических колледжей г. Челябинска, общеобразовательных организаций г. Челябинска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9407" y="4639893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6532" y="6002877"/>
            <a:ext cx="4195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97856" y="60028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Е.В. Богатова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9407" y="937273"/>
            <a:ext cx="2212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ГБПОУ ЧПК № 2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62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311200" y="326788"/>
            <a:ext cx="9983603" cy="6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000" b="1" dirty="0" smtClean="0">
                <a:ln w="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l" eaLnBrk="1" hangingPunct="1"/>
            <a:endParaRPr lang="ru-RU" sz="2000" b="1" dirty="0">
              <a:ln w="0"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1568" y="848986"/>
            <a:ext cx="1208043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11200" y="1128298"/>
            <a:ext cx="11229975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Clr>
                <a:srgbClr val="C00000"/>
              </a:buClr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Темой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областного конкурса профессионального мастерства молодых педагогов «Дебют»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определить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«Профессиональная ориентация» 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(апрель-май 2019 года);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Рассмотреть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возможность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включения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Дорожную карту Концепции профессиональной деятельности «Новые педагогические инструменты профессиональной ориентации обучающихся».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734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r="42857"/>
          <a:stretch>
            <a:fillRect/>
          </a:stretch>
        </p:blipFill>
        <p:spPr bwMode="auto">
          <a:xfrm>
            <a:off x="241185" y="4095507"/>
            <a:ext cx="2381267" cy="2083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0017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4971" y="928670"/>
            <a:ext cx="9525067" cy="10715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Круглый стол 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«ПОДГОТОВКА КАДРОВ ДЛЯ ДОБЫВАЮЩЕЙ ОТРАСЛИ»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0713" y="2000240"/>
            <a:ext cx="86403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9191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</a:t>
            </a: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Создать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программы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студенческого обмена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 период прохождения производственной практики.</a:t>
            </a: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Подготовить предложения по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включению компетенции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"Электромонтажные подземные работы" в число компетенций национального чемпионата WorldSkills.</a:t>
            </a: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Распространить программу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«Золотая команда» на территории РФ для заинтересованных в трудоустройстве в ОАО «ЮГК».</a:t>
            </a: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Организовать стажировку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педагогических работников в ГКПОУ «Кемеровский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горно-технический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техникум», ГАПОУ «Учалинский колледж горной промышленности».</a:t>
            </a: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Подписать в 2019 г. соглашение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 сотрудничестве с ГКПОУ «Кемеровский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горно-технический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техникум», ГАПОУ «Учалинский колледж горной промышленности».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Организовать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 базе 5 регионов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проведение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чемпионата WorldSkills по компетенции «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Электромонтажные подземные работы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7616" y="5607953"/>
            <a:ext cx="7730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Представители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ГУТиЗ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ЧО, «Южуралзолото ГК», ГБПОУ "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Сибайский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многопрофильный профессиональный колледж», ГАПОУ "Учалинский колледж горной промышленности, ГКПОУ «Кемеровский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горно-технический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техникум», преподаватели  и студенты КПК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507" y="2131801"/>
            <a:ext cx="2683823" cy="1775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55609" y="392792"/>
            <a:ext cx="4034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ГБПОУ КПК им С.В. Хохрякова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460" y="6333649"/>
            <a:ext cx="4155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Ответственный за проведение: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99093" y="62760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Е.С. Малиновский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5709" y="5661171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5864" y="461676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 декабря 2018, 14-00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9407" y="1424388"/>
            <a:ext cx="11124943" cy="2714295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Круглый стол</a:t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«Особенности </a:t>
            </a:r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обучения учащихся 9 классов, </a:t>
            </a: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сдавших ОГЭ»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66700" y="5541212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19407" y="1024278"/>
            <a:ext cx="2922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ГБУ ДО ДУМ «Смена»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06132" y="1024278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 декабря 2018, 12-00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9138" y="4235246"/>
            <a:ext cx="72513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представители Министерства образования и науки Челябинской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области,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главы муниципальных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образований,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руководители общеобразовательных организаций, руководители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подведомственных ПОО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9407" y="4639893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9407" y="5541213"/>
            <a:ext cx="4195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84445" y="555868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О.И. Статирова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3245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 l="11702" r="14894"/>
          <a:stretch>
            <a:fillRect/>
          </a:stretch>
        </p:blipFill>
        <p:spPr bwMode="auto">
          <a:xfrm>
            <a:off x="0" y="3430861"/>
            <a:ext cx="3117433" cy="212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D:\ОЛЬГА ДМИТРИЕВНА- документы ВСЕ!!!!!\логотипы предприятий\социальные партнеры на РОЛЛ - АП\LOGOTIP11_KMZ_1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589" y="6072206"/>
            <a:ext cx="2121341" cy="785794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873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505" y="513220"/>
            <a:ext cx="11447814" cy="10068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Совет работодателей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«МЕХАНИЗМЫ ВЗАИМОДЕЙСТВИЯ ПРОФЕССИОНАЛЬНЫХ ОБРАЗОВАТЕЛЬНЫХ ОРГАНИЗАЦИЙ И РАБОТОДАТЕЛЕЙ»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8882" y="1572728"/>
            <a:ext cx="8288739" cy="409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9191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</a:t>
            </a:r>
          </a:p>
          <a:p>
            <a:pPr indent="539750" algn="just" fontAlgn="base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Утвердить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направления развития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КПК им. С.В. Хохрякова на 2019 -2023 гг.</a:t>
            </a:r>
          </a:p>
          <a:p>
            <a:pPr indent="539750" algn="just" fontAlgn="base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ru-RU" sz="1500" b="1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Администрации </a:t>
            </a:r>
            <a:r>
              <a:rPr lang="ru-RU" sz="1500" dirty="0" err="1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Копейского</a:t>
            </a:r>
            <a:r>
              <a:rPr lang="ru-RU" sz="1500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городского округа рассмотреть </a:t>
            </a:r>
            <a:r>
              <a:rPr lang="ru-RU" sz="1500" b="1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модель сотрудничества </a:t>
            </a:r>
            <a:r>
              <a:rPr lang="ru-RU" sz="1500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 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КПК им. С.В. Хохрякова </a:t>
            </a:r>
            <a:r>
              <a:rPr lang="ru-RU" sz="1500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 организации подготовки участников к конкурсам 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профессиональной направленности формата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WORLDSKILLS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Junior Skills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indent="539750" algn="just" fontAlgn="base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КПК им. С.В. Хохрякова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подготовить предложения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 порядке совместного проведения конкурсов профессионального мастерства,  о возможности совместной подготовки студентов и молодых специалистов предприятий к чемпионатам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WSR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на базе колледжа или предприятий.</a:t>
            </a:r>
          </a:p>
          <a:p>
            <a:pPr indent="539750" algn="just" fontAlgn="base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ru-RU" sz="1500" b="1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Организовать</a:t>
            </a:r>
            <a:r>
              <a:rPr lang="ru-RU" sz="1500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500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Администрацией </a:t>
            </a:r>
            <a:r>
              <a:rPr lang="ru-RU" sz="1500" dirty="0" err="1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Копейского</a:t>
            </a:r>
            <a:r>
              <a:rPr lang="ru-RU" sz="1500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городского округа  </a:t>
            </a:r>
            <a:r>
              <a:rPr lang="ru-RU" sz="1500" b="1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Центр </a:t>
            </a:r>
            <a:r>
              <a:rPr lang="ru-RU" sz="1500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профориентационной карьеры.</a:t>
            </a:r>
          </a:p>
          <a:p>
            <a:pPr indent="539750" algn="just" fontAlgn="base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Рассмотреть возможность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открытия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на базе КПК им. С.В. Хохрякова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новых профессий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и специальностей, востребованных на рынке труда с учетом «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ТОП – 50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25264"/>
            <a:ext cx="133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Участники: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 descr="D:\ОЛЬГА ДМИТРИЕВНА- документы ВСЕ!!!!!\логотипы предприятий\социальные партнеры на РОЛЛ - АП\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6976" y="6357958"/>
            <a:ext cx="1809763" cy="346984"/>
          </a:xfrm>
          <a:prstGeom prst="rect">
            <a:avLst/>
          </a:prstGeom>
          <a:noFill/>
        </p:spPr>
      </p:pic>
      <p:pic>
        <p:nvPicPr>
          <p:cNvPr id="14" name="Picture 4" descr="D:\ОЛЬГА ДМИТРИЕВНА- документы ВСЕ!!!!!\логотипы предприятий\социальные партнеры на РОЛЛ - АП\zp_logo.jpg"/>
          <p:cNvPicPr>
            <a:picLocks noChangeAspect="1" noChangeArrowheads="1"/>
          </p:cNvPicPr>
          <p:nvPr/>
        </p:nvPicPr>
        <p:blipFill>
          <a:blip r:embed="rId7" cstate="print"/>
          <a:srcRect t="25532" b="24221"/>
          <a:stretch>
            <a:fillRect/>
          </a:stretch>
        </p:blipFill>
        <p:spPr bwMode="auto">
          <a:xfrm>
            <a:off x="4476739" y="6316262"/>
            <a:ext cx="1333509" cy="541738"/>
          </a:xfrm>
          <a:prstGeom prst="rect">
            <a:avLst/>
          </a:prstGeom>
          <a:noFill/>
        </p:spPr>
      </p:pic>
      <p:pic>
        <p:nvPicPr>
          <p:cNvPr id="17" name="Picture 13" descr="D:\ОЛЬГА ДМИТРИЕВНА- документы ВСЕ!!!!!\логотипы предприятий\социальные партнеры на РОЛЛ - АП\логотип эском большо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27" y="6286520"/>
            <a:ext cx="1905013" cy="460538"/>
          </a:xfrm>
          <a:prstGeom prst="rect">
            <a:avLst/>
          </a:prstGeom>
          <a:noFill/>
        </p:spPr>
      </p:pic>
      <p:pic>
        <p:nvPicPr>
          <p:cNvPr id="15" name="Picture 15" descr="D:\ОЛЬГА ДМИТРИЕВНА- документы ВСЕ!!!!!\логотипы предприятий\социальные партнеры на РОЛЛ - АП\Южуралзолото логотип.jpg"/>
          <p:cNvPicPr>
            <a:picLocks noChangeAspect="1" noChangeArrowheads="1"/>
          </p:cNvPicPr>
          <p:nvPr/>
        </p:nvPicPr>
        <p:blipFill>
          <a:blip r:embed="rId9" cstate="print"/>
          <a:srcRect l="25375" t="36831" r="24543" b="37670"/>
          <a:stretch>
            <a:fillRect/>
          </a:stretch>
        </p:blipFill>
        <p:spPr bwMode="auto">
          <a:xfrm>
            <a:off x="6000750" y="6286521"/>
            <a:ext cx="1619261" cy="437201"/>
          </a:xfrm>
          <a:prstGeom prst="rect">
            <a:avLst/>
          </a:prstGeom>
          <a:noFill/>
        </p:spPr>
      </p:pic>
      <p:pic>
        <p:nvPicPr>
          <p:cNvPr id="16" name="Picture 14" descr="D:\ОЛЬГА ДМИТРИЕВНА- документы ВСЕ!!!!!\логотипы предприятий\социальные партнеры на РОЛЛ - АП\НИСМА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0512" y="6334122"/>
            <a:ext cx="1905013" cy="523879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1" cstate="print"/>
          <a:srcRect t="20000"/>
          <a:stretch>
            <a:fillRect/>
          </a:stretch>
        </p:blipFill>
        <p:spPr bwMode="auto">
          <a:xfrm>
            <a:off x="166254" y="1621532"/>
            <a:ext cx="3705102" cy="217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55609" y="179036"/>
            <a:ext cx="4034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ГБПОУ КПК им С.В. Хохрякова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10238" y="295421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 декабря 2018, 14-00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48198" y="5716132"/>
            <a:ext cx="4155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Ответственный за проведение: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57060" y="5753496"/>
            <a:ext cx="2549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Е.С. Малиновский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873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505" y="513220"/>
            <a:ext cx="11447814" cy="1006822"/>
          </a:xfrm>
        </p:spPr>
        <p:txBody>
          <a:bodyPr>
            <a:normAutofit fontScale="92500" lnSpcReduction="10000"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Круглый стол 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«УСЛОВИЯ УСПЕШНОЙ СОЦИАЛИЗАЦИИ И ПРОФЕССИОНАЛЬНОЙ НАВИГАЦИИ ДЕТЕЙ ОКАЗАВШИХСЯ В ТРУДНОЙ ЖИЗНЕННОЙ СИТУАЦИИ»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8882" y="1572728"/>
            <a:ext cx="828873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9191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</a:t>
            </a:r>
          </a:p>
          <a:p>
            <a:pPr algn="just">
              <a:spcAft>
                <a:spcPts val="600"/>
              </a:spcAft>
            </a:pPr>
            <a:r>
              <a:rPr lang="ru-RU" b="1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Создать рабочую группу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совместно с отделом опеки и попечительства управления социальной защиты населения КГО для рассмотрения основных мероприятий 2019 года последующей его реализацией.</a:t>
            </a:r>
          </a:p>
          <a:p>
            <a:pPr algn="just"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Заключить партнерские соглашения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 реализации проекта с заинтересованными лицами.</a:t>
            </a:r>
          </a:p>
          <a:p>
            <a:pPr algn="just"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Утвердить совместный план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взаимодействия представителей педагогического коллектива колледжа, центра помощи детям-сиротам и детям, оказавшихся в трудной жизненной ситуации, органов местного самоуправления.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5609" y="179036"/>
            <a:ext cx="4034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ГБПОУ КПК им С.В. Хохрякова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10238" y="295421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 декабря 2018, 14-00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3757" y="6262397"/>
            <a:ext cx="4155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Ответственный за проведение: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20738" y="6276010"/>
            <a:ext cx="2549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Е.С. Малиновский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706" y="2002286"/>
            <a:ext cx="3038884" cy="198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 t="20000"/>
          <a:stretch>
            <a:fillRect/>
          </a:stretch>
        </p:blipFill>
        <p:spPr bwMode="auto">
          <a:xfrm>
            <a:off x="0" y="3929066"/>
            <a:ext cx="3538847" cy="2044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3606140" y="4994149"/>
            <a:ext cx="8364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представители МБУ "Центр помощи детям, оставшимся без попечения родителей"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Копейского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городского округа, Центр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психокоррекции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развития «Гармония», комиссия по делам несовершеннолетних и защите их прав администрации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Копейского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городского округа Челябинской области. 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873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505" y="513220"/>
            <a:ext cx="11447814" cy="10068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Круглый стол 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И ПОДДЕРЖКА ПРЕДПРИНИМАТЕЛЬСТВА»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8882" y="1572728"/>
            <a:ext cx="828873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9191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</a:t>
            </a:r>
          </a:p>
          <a:p>
            <a:pPr algn="just"/>
            <a:r>
              <a:rPr lang="ru-RU" sz="1700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Открыть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на базе колледжа Центр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прединкубирования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студенческих бизнес – проектов.</a:t>
            </a:r>
          </a:p>
          <a:p>
            <a:pPr algn="just"/>
            <a:r>
              <a:rPr lang="ru-RU" sz="17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Разработать план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совместной реализации Федерального проекта «Финансовая грамотность» с Администрацией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Копейского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городского округа, Управлением образования  и ГБПОУ «КПК имени С.В.Хохрякова».</a:t>
            </a:r>
          </a:p>
          <a:p>
            <a:pPr algn="just"/>
            <a:r>
              <a:rPr lang="ru-RU" sz="1700" dirty="0" smtClean="0">
                <a:latin typeface="Arial" pitchFamily="34" charset="0"/>
                <a:cs typeface="Arial" pitchFamily="34" charset="0"/>
              </a:rPr>
              <a:t>3. Администрации КГО,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Копейскому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отделеднию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ООО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МиСП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«ОПОРА РОССИИ», Союзу предпринимателей КГО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оказывать помощь и поддержку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в работе Центра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прединкубирования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студенческих бизнес - проектов на базе колледжа. </a:t>
            </a:r>
            <a:endParaRPr lang="ru-RU" sz="1700" dirty="0" smtClean="0">
              <a:solidFill>
                <a:srgbClr val="191919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lang="ru-RU" sz="1700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4.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Администрации КГО,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Копейскому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отделению ООО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МиСП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«ОПОРА РОССИИ», Союзу предпринимателей КГО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проработать вопрос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грантовой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поддержки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молодых предпринимателей.</a:t>
            </a:r>
            <a:r>
              <a:rPr lang="ru-RU" sz="1700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700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5. </a:t>
            </a:r>
            <a:r>
              <a:rPr lang="ru-RU" sz="1700" b="1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Организовать</a:t>
            </a:r>
            <a:r>
              <a:rPr lang="ru-RU" sz="1700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в 2019 г. </a:t>
            </a:r>
            <a:r>
              <a:rPr lang="ru-RU" sz="1700" b="1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встречу </a:t>
            </a:r>
            <a:r>
              <a:rPr lang="ru-RU" sz="1700" dirty="0" smtClean="0">
                <a:solidFill>
                  <a:srgbClr val="19191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студентов с предпринимателями города.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5609" y="179036"/>
            <a:ext cx="4034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ГБПОУ КПК им С.В. Хохрякова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10238" y="295421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 декабря 2018, 15-30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3757" y="6262397"/>
            <a:ext cx="4155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Ответственный за проведение: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20738" y="6276010"/>
            <a:ext cx="2549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Е.С. Малиновский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18015" y="5349895"/>
            <a:ext cx="836418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Участники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:  представители Центра поддержки предпринимательства Фонда развития малого и среднего предпринимательства ЧО, администрации КГО, ООО малого и среднего предпринимательства «ОПОРА РОССИИ», ГБУ Челябинской области "Инновационный бизнес-инкубатор, предприниматели КГО, преподаватели и студенты КПК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442659"/>
            <a:ext cx="3693226" cy="230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455" y="3715682"/>
            <a:ext cx="3217262" cy="2126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532" y="1391357"/>
            <a:ext cx="11124943" cy="271429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Конференция </a:t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 smtClean="0"/>
              <a:t>Решения HEXAGON для широкого спектра </a:t>
            </a:r>
            <a:br>
              <a:rPr lang="ru-RU" sz="3200" dirty="0" smtClean="0"/>
            </a:br>
            <a:r>
              <a:rPr lang="ru-RU" sz="3200" dirty="0" smtClean="0"/>
              <a:t>производственных задач</a:t>
            </a: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1000" y="5840413"/>
            <a:ext cx="11677650" cy="17462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Прямоугольник 11"/>
          <p:cNvSpPr>
            <a:spLocks noChangeArrowheads="1"/>
          </p:cNvSpPr>
          <p:nvPr/>
        </p:nvSpPr>
        <p:spPr bwMode="auto">
          <a:xfrm>
            <a:off x="8926513" y="960438"/>
            <a:ext cx="2874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7 декабря 2018, 11-00</a:t>
            </a:r>
            <a:endParaRPr lang="ru-RU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5" name="Прямоугольник 2"/>
          <p:cNvSpPr>
            <a:spLocks noChangeArrowheads="1"/>
          </p:cNvSpPr>
          <p:nvPr/>
        </p:nvSpPr>
        <p:spPr bwMode="auto">
          <a:xfrm>
            <a:off x="2406650" y="4641438"/>
            <a:ext cx="9515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участники и эксперты по компетенциям "Геодезия", «Геодезия. Юниоры», «Кирпичная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кладка», заместители </a:t>
            </a:r>
            <a:r>
              <a:rPr lang="ru-RU" dirty="0">
                <a:latin typeface="Arial" pitchFamily="34" charset="0"/>
                <a:cs typeface="Arial" pitchFamily="34" charset="0"/>
              </a:rPr>
              <a:t>руководителей, студенты и преподаватели ПОО Челябинской области по УГС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08.00.00 (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55 чел.) 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Прямоугольник 12"/>
          <p:cNvSpPr>
            <a:spLocks noChangeArrowheads="1"/>
          </p:cNvSpPr>
          <p:nvPr/>
        </p:nvSpPr>
        <p:spPr bwMode="auto">
          <a:xfrm>
            <a:off x="819150" y="4640263"/>
            <a:ext cx="158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cs typeface="Times New Roman" pitchFamily="18" charset="0"/>
              </a:rPr>
              <a:t>Участники: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57" name="Прямоугольник 13"/>
          <p:cNvSpPr>
            <a:spLocks noChangeArrowheads="1"/>
          </p:cNvSpPr>
          <p:nvPr/>
        </p:nvSpPr>
        <p:spPr bwMode="auto">
          <a:xfrm>
            <a:off x="676275" y="6002338"/>
            <a:ext cx="4195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cs typeface="Times New Roman" pitchFamily="18" charset="0"/>
              </a:rPr>
              <a:t>Ответственный за проведение: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58" name="Прямоугольник 14"/>
          <p:cNvSpPr>
            <a:spLocks noChangeArrowheads="1"/>
          </p:cNvSpPr>
          <p:nvPr/>
        </p:nvSpPr>
        <p:spPr bwMode="auto">
          <a:xfrm>
            <a:off x="4876800" y="5945188"/>
            <a:ext cx="6571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И.И.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Тубер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Прямоугольник 9"/>
          <p:cNvSpPr>
            <a:spLocks noChangeArrowheads="1"/>
          </p:cNvSpPr>
          <p:nvPr/>
        </p:nvSpPr>
        <p:spPr bwMode="auto">
          <a:xfrm>
            <a:off x="819150" y="936625"/>
            <a:ext cx="2439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ГБПОУ «ЮУрГТК»</a:t>
            </a:r>
            <a:endParaRPr lang="ru-RU" sz="20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941638" y="274638"/>
            <a:ext cx="9023350" cy="1143000"/>
          </a:xfrm>
        </p:spPr>
        <p:txBody>
          <a:bodyPr/>
          <a:lstStyle/>
          <a:p>
            <a:r>
              <a:rPr lang="ru-RU" sz="4000" smtClean="0"/>
              <a:t>Новые решения геодезических задач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493712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1. Перспективы развития GNSS технологий. </a:t>
            </a:r>
          </a:p>
          <a:p>
            <a:pPr>
              <a:buFont typeface="Arial" charset="0"/>
              <a:buNone/>
            </a:pPr>
            <a:r>
              <a:rPr lang="ru-RU" dirty="0" smtClean="0"/>
              <a:t>2. Мастер-класс автоматизация производственных задач с помощью роботизированных тахеометров</a:t>
            </a:r>
          </a:p>
        </p:txBody>
      </p:sp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D47698-58F0-4678-B536-C9AE00E6E510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3077" name="AutoShape 2" descr="ÐÐµÐºÑÐ°Ð³Ð¾Ð½ ÐÐµÐ¾ÑÐ¸ÑÑÐµÐ¼Ñ Ð Ñ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2" cstate="print"/>
          <a:srcRect l="25273" t="41335" r="61754" b="49979"/>
          <a:stretch>
            <a:fillRect/>
          </a:stretch>
        </p:blipFill>
        <p:spPr bwMode="auto">
          <a:xfrm>
            <a:off x="163513" y="138113"/>
            <a:ext cx="30003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C:\Users\krashakova\Desktop\ЧЕМПИОНАТ 2018\фото\20181206_163945.jpg"/>
          <p:cNvPicPr>
            <a:picLocks noChangeAspect="1" noChangeArrowheads="1"/>
          </p:cNvPicPr>
          <p:nvPr/>
        </p:nvPicPr>
        <p:blipFill>
          <a:blip r:embed="rId3" cstate="print"/>
          <a:srcRect t="9879" b="7750"/>
          <a:stretch>
            <a:fillRect/>
          </a:stretch>
        </p:blipFill>
        <p:spPr bwMode="auto">
          <a:xfrm rot="10800000">
            <a:off x="8453438" y="1354138"/>
            <a:ext cx="3433762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 descr="C:\Users\krashakova\Desktop\ЧЕМПИОНАТ 2018\фото\20181206_163855.jpg"/>
          <p:cNvPicPr>
            <a:picLocks noChangeAspect="1" noChangeArrowheads="1"/>
          </p:cNvPicPr>
          <p:nvPr/>
        </p:nvPicPr>
        <p:blipFill>
          <a:blip r:embed="rId4" cstate="print"/>
          <a:srcRect b="11845"/>
          <a:stretch>
            <a:fillRect/>
          </a:stretch>
        </p:blipFill>
        <p:spPr bwMode="auto">
          <a:xfrm>
            <a:off x="6511925" y="1363663"/>
            <a:ext cx="1585913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C:\Users\krashakova\Desktop\ЧЕМПИОНАТ 2018\фото\20181206_163959.jpg"/>
          <p:cNvPicPr>
            <a:picLocks noChangeAspect="1" noChangeArrowheads="1"/>
          </p:cNvPicPr>
          <p:nvPr/>
        </p:nvPicPr>
        <p:blipFill>
          <a:blip r:embed="rId5" cstate="print"/>
          <a:srcRect l="7626" r="22733"/>
          <a:stretch>
            <a:fillRect/>
          </a:stretch>
        </p:blipFill>
        <p:spPr bwMode="auto">
          <a:xfrm>
            <a:off x="5722938" y="4011613"/>
            <a:ext cx="257492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311150" y="327025"/>
            <a:ext cx="99837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sz="2000" b="1" dirty="0" smtClean="0">
                <a:ln w="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l" eaLnBrk="1" hangingPunct="1">
              <a:defRPr/>
            </a:pPr>
            <a:endParaRPr lang="ru-RU" sz="2000" b="1" dirty="0">
              <a:ln w="0"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1125" y="849313"/>
            <a:ext cx="12080875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95647" y="1152464"/>
            <a:ext cx="10295908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000" dirty="0">
                <a:solidFill>
                  <a:srgbClr val="C00000"/>
                </a:solidFill>
                <a:ea typeface="Calibri" pitchFamily="34" charset="0"/>
              </a:rPr>
              <a:t>РЕКОМЕНДОВАТЬ</a:t>
            </a:r>
            <a:r>
              <a:rPr lang="ru-RU" sz="2000" dirty="0">
                <a:solidFill>
                  <a:srgbClr val="000000"/>
                </a:solidFill>
                <a:ea typeface="Calibri" pitchFamily="34" charset="0"/>
              </a:rPr>
              <a:t>:</a:t>
            </a:r>
          </a:p>
          <a:p>
            <a:pPr algn="just">
              <a:buClr>
                <a:srgbClr val="C00000"/>
              </a:buClr>
            </a:pPr>
            <a:endParaRPr lang="ru-RU" sz="2000" dirty="0">
              <a:solidFill>
                <a:srgbClr val="000000"/>
              </a:solidFill>
              <a:ea typeface="Calibri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ea typeface="Calibri" pitchFamily="34" charset="0"/>
              </a:rPr>
              <a:t> Актуализировать </a:t>
            </a:r>
            <a:r>
              <a:rPr lang="ru-RU" sz="2000" b="1" dirty="0">
                <a:solidFill>
                  <a:srgbClr val="000000"/>
                </a:solidFill>
                <a:ea typeface="Calibri" pitchFamily="34" charset="0"/>
              </a:rPr>
              <a:t>содержание </a:t>
            </a:r>
            <a:r>
              <a:rPr lang="ru-RU" sz="2000" dirty="0">
                <a:solidFill>
                  <a:srgbClr val="000000"/>
                </a:solidFill>
                <a:ea typeface="Calibri" pitchFamily="34" charset="0"/>
              </a:rPr>
              <a:t>образовательных программ с учетом новых технологий геодезических работ, представить программы на заседании ОМО УГС «Архитектура», «Техника и технологии строительства» </a:t>
            </a:r>
            <a:r>
              <a:rPr lang="ru-RU" sz="2000" i="1" dirty="0">
                <a:solidFill>
                  <a:srgbClr val="000000"/>
                </a:solidFill>
                <a:ea typeface="Calibri" pitchFamily="34" charset="0"/>
              </a:rPr>
              <a:t>(март  2019 года)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ea typeface="Calibri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ea typeface="Calibri" pitchFamily="34" charset="0"/>
              </a:rPr>
              <a:t>СЦК </a:t>
            </a:r>
            <a:r>
              <a:rPr lang="ru-RU" sz="2000" dirty="0">
                <a:solidFill>
                  <a:srgbClr val="000000"/>
                </a:solidFill>
                <a:ea typeface="Calibri" pitchFamily="34" charset="0"/>
              </a:rPr>
              <a:t>по компетенции «Геодезия»  </a:t>
            </a:r>
            <a:r>
              <a:rPr lang="ru-RU" sz="2000" b="1" dirty="0">
                <a:solidFill>
                  <a:srgbClr val="000000"/>
                </a:solidFill>
                <a:ea typeface="Calibri" pitchFamily="34" charset="0"/>
              </a:rPr>
              <a:t>разработать программу повышения квалификации </a:t>
            </a:r>
            <a:r>
              <a:rPr lang="ru-RU" sz="2000" dirty="0">
                <a:solidFill>
                  <a:srgbClr val="000000"/>
                </a:solidFill>
                <a:ea typeface="Calibri" pitchFamily="34" charset="0"/>
              </a:rPr>
              <a:t>(стажировки), направленную на освоение педагогическими работниками нового роботизированного геодезического оборудования </a:t>
            </a:r>
            <a:r>
              <a:rPr lang="ru-RU" sz="2000" i="1" dirty="0">
                <a:solidFill>
                  <a:srgbClr val="000000"/>
                </a:solidFill>
                <a:ea typeface="Calibri" pitchFamily="34" charset="0"/>
              </a:rPr>
              <a:t>(май 2019 года)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ea typeface="Calibri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ea typeface="Calibri" pitchFamily="34" charset="0"/>
              </a:rPr>
              <a:t>СЦК </a:t>
            </a:r>
            <a:r>
              <a:rPr lang="ru-RU" sz="2000" dirty="0">
                <a:solidFill>
                  <a:srgbClr val="000000"/>
                </a:solidFill>
                <a:ea typeface="Calibri" pitchFamily="34" charset="0"/>
              </a:rPr>
              <a:t>по компетенции «Геодезия» оформить пакет документов </a:t>
            </a:r>
            <a:r>
              <a:rPr lang="ru-RU" sz="2000" b="1" dirty="0">
                <a:solidFill>
                  <a:srgbClr val="000000"/>
                </a:solidFill>
                <a:ea typeface="Calibri" pitchFamily="34" charset="0"/>
              </a:rPr>
              <a:t>для аккредитации </a:t>
            </a:r>
            <a:r>
              <a:rPr lang="ru-RU" sz="2000" dirty="0">
                <a:solidFill>
                  <a:srgbClr val="000000"/>
                </a:solidFill>
                <a:ea typeface="Calibri" pitchFamily="34" charset="0"/>
              </a:rPr>
              <a:t>в Союзе </a:t>
            </a:r>
            <a:r>
              <a:rPr lang="ru-RU" sz="2000" dirty="0" err="1">
                <a:solidFill>
                  <a:srgbClr val="000000"/>
                </a:solidFill>
                <a:ea typeface="Calibri" pitchFamily="34" charset="0"/>
              </a:rPr>
              <a:t>Ворлдскиллс</a:t>
            </a:r>
            <a:r>
              <a:rPr lang="ru-RU" sz="2000" dirty="0">
                <a:solidFill>
                  <a:srgbClr val="000000"/>
                </a:solidFill>
                <a:ea typeface="Calibri" pitchFamily="34" charset="0"/>
              </a:rPr>
              <a:t> Россия</a:t>
            </a:r>
            <a:r>
              <a:rPr lang="ru-RU" sz="2000" dirty="0"/>
              <a:t> </a:t>
            </a:r>
            <a:r>
              <a:rPr lang="ru-RU" sz="2000" i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(июнь 2019 года)</a:t>
            </a:r>
            <a:endParaRPr lang="ru-RU" sz="200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52451" y="1450351"/>
            <a:ext cx="7290620" cy="2723444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800" dirty="0" smtClean="0">
                <a:ln/>
                <a:solidFill>
                  <a:srgbClr val="2A3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Круглый стол </a:t>
            </a:r>
            <a:br>
              <a:rPr lang="ru-RU" sz="2800" dirty="0" smtClean="0">
                <a:ln/>
                <a:solidFill>
                  <a:srgbClr val="2A3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solidFill>
                  <a:srgbClr val="D420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ДЕМОНСТРАЦИОННЫЙ ЭКЗАМЕН 2019:</a:t>
            </a:r>
            <a:br>
              <a:rPr lang="ru-RU" sz="2800" i="1" dirty="0" smtClean="0">
                <a:solidFill>
                  <a:srgbClr val="D420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solidFill>
                  <a:srgbClr val="D420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КАКИМ ЕМУ БЫТЬ?</a:t>
            </a:r>
            <a:br>
              <a:rPr lang="ru-RU" sz="2800" i="1" dirty="0" smtClean="0">
                <a:solidFill>
                  <a:srgbClr val="D420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solidFill>
                  <a:srgbClr val="2A3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br>
              <a:rPr lang="ru-RU" sz="2800" i="1" dirty="0" smtClean="0">
                <a:solidFill>
                  <a:srgbClr val="2A3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u="sng" dirty="0" smtClean="0">
                <a:solidFill>
                  <a:srgbClr val="2A3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«Информационные и коммуникационные технологии»</a:t>
            </a:r>
            <a:endParaRPr lang="ru-RU" sz="2800" i="1" dirty="0">
              <a:ln/>
              <a:solidFill>
                <a:srgbClr val="D420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1000" y="5840252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557405" y="519299"/>
            <a:ext cx="3927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06 декабря 2018, 12.00 – 13.30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2276" y="4957953"/>
            <a:ext cx="9349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представители 12 ПОО Челябинской области, ГБУ ДПО ЧИРПО (20 чел.)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0414" y="5097093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7599" y="5857725"/>
            <a:ext cx="4195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8039" y="585772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В.В. Литке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3433" y="414190"/>
            <a:ext cx="2922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ГБУ ДО ДУМ «Смена»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6" name="Picture 2" descr="C:\Users\User\AppData\Local\Temp\IMG-20181206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051" y="1179871"/>
            <a:ext cx="3991897" cy="2993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662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311200" y="326788"/>
            <a:ext cx="9983603" cy="6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000" b="1" dirty="0" smtClean="0">
                <a:ln w="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l" eaLnBrk="1" hangingPunct="1"/>
            <a:endParaRPr lang="ru-RU" sz="2000" b="1" dirty="0">
              <a:ln w="0"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1568" y="848986"/>
            <a:ext cx="1208043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11200" y="1128298"/>
            <a:ext cx="11229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Clr>
                <a:srgbClr val="C00000"/>
              </a:buClr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259" y="1674796"/>
            <a:ext cx="1144443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региональную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нормативную  базу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регламентирующую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оплату труда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приглашенных экспертов (единые условия) –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региональную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нормативную  базу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регламентирующую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взаимоотношения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между ПОО-ЦПДЭ и другими ПОО, планирующими организацию сдачи ДЭ на МТБ ЦПДЭ – 2019 год;</a:t>
            </a:r>
          </a:p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2021 году (момент выпуска по специальностям ФГОС ТОП-50, набор по которым осуществлялся в 2017 году) нужна четко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проработанная логистика процедуры сдачи ДЭ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ГИА;</a:t>
            </a:r>
          </a:p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ПОО должны сделать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корректировку содержания образовательных программ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учетом требований стандартов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WSR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ежегодно;</a:t>
            </a:r>
          </a:p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Усиливать кооперацию и сетевое взаимодействие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 ПОО по развитию экспертного сообщества соответствующих компетенций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WSR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совместного использования МТБ – 2019-2021;</a:t>
            </a:r>
          </a:p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Увеличивать количество экспертов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получивших сертификат на право участия в оценке ДЭ – постоянно;</a:t>
            </a:r>
          </a:p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Развивать МТБ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ПОО -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Повышать квалификацию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преподавателей –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11734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311200" y="326788"/>
            <a:ext cx="9983603" cy="6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000" b="1" dirty="0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l" eaLnBrk="1" hangingPunct="1"/>
            <a:endParaRPr lang="ru-RU" sz="2000" b="1" dirty="0">
              <a:ln w="0"/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1568" y="848986"/>
            <a:ext cx="1208043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47638" y="949649"/>
            <a:ext cx="1178242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algn="just">
              <a:buClr>
                <a:srgbClr val="C00000"/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РЕКОМЕНДОВАТЬ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Управлению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начального, основного, среднего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общего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образования Министерства образования и науки Челябинской области 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indent="-342900" algn="just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совместно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органами местного самоуправления, осуществляющим управление в сфере образования,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произвести проектные расчеты объемов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потребности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организации профессионального обучения школьников, не сдавших ОГЭ в 2019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году (в чел.)  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срок до 31 января 2019 года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indent="-342900" algn="just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инициировать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рассмотрение возможности организации профессионального обучения школьников, не сдавших ОГЭ,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счет средств областного бюджета </a:t>
            </a:r>
          </a:p>
          <a:p>
            <a:pPr marL="357188" indent="-357188" algn="just">
              <a:buClr>
                <a:srgbClr val="C00000"/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Подведомственным ПОО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взаимодействии с органами местного самоуправления муниципальных образований подготовить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предложения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организации профессионального обучения школьников на базе ПОО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учетом требуемых объемов и направлений подготовки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просчитать сметы необходимых расходов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 срок до 28 февраля 2019 года).</a:t>
            </a:r>
          </a:p>
          <a:p>
            <a:pPr marL="357188" indent="-357188" algn="just">
              <a:buClr>
                <a:srgbClr val="C00000"/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Органам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местного самоуправления муниципальных районов и городских округов проработать вопрос о возможности финансового обеспечения расходов, связанных с организацией профессионального обучения школьников, не сдавших ОГЭ,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счет средств муниципального бюджета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 срок до 30 марта 2019 года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RU" sz="2000" i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7166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0819" y="1437822"/>
            <a:ext cx="11124943" cy="2714295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Круглый стол</a:t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«Демонстрационный </a:t>
            </a:r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экзамен-2019: каким ему быть?»</a:t>
            </a:r>
            <a:b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(по направлению «Машиностроение»)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66700" y="5541212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98380" y="981887"/>
            <a:ext cx="1829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ГБПОУ ЧМТТ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41449" y="981887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 декабря 2018, 12-30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72188" y="4178228"/>
            <a:ext cx="61198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представители Министерства образования и науки Челябинской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области,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руководители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подведомственных ПОО,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осуществляющие подготовку по УГС 15.00.00 Машиностроение.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9407" y="4639893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5520" y="5584850"/>
            <a:ext cx="4195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88" y="559823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А.Н.Андрющенко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8801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311200" y="269638"/>
            <a:ext cx="9983603" cy="6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000" b="1" dirty="0" smtClean="0">
                <a:ln w="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l" eaLnBrk="1" hangingPunct="1"/>
            <a:endParaRPr lang="ru-RU" sz="2000" b="1" dirty="0">
              <a:ln w="0"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1568" y="848986"/>
            <a:ext cx="1208043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1200" y="1128298"/>
            <a:ext cx="112299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Clr>
                <a:srgbClr val="C00000"/>
              </a:buClr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Всем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подведомственным ПОО, осуществляющим подготовку по УГС 15.00.00 Машиностроение, провести в 2018-2019 учебном году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апробацию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демонстрационного экзамена как формы проведения итоговой аттестации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Руководителям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подведомственных ПОО в рамках апробации демонстрационного экзамена </a:t>
            </a:r>
          </a:p>
          <a:p>
            <a:pPr marL="8001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организовать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сетевое взаимодействие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проработки механизма использования несколькими подведомственными ПОО площадки проведения экзамена, созданной на базе одного из них</a:t>
            </a:r>
          </a:p>
          <a:p>
            <a:pPr marL="8001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проработать вопрос об организации площадки проведения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ДЭ на базе предприятия-партнера</a:t>
            </a:r>
          </a:p>
          <a:p>
            <a:pPr algn="just">
              <a:buClr>
                <a:srgbClr val="C00000"/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Руководителям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ЧМТТ и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ЮУрГТК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организовать апробацию процедуры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сертификации квалификаций для выпускников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проработать вопрос о возможности ее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совмещения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ГИА.</a:t>
            </a:r>
          </a:p>
        </p:txBody>
      </p:sp>
    </p:spTree>
    <p:extLst>
      <p:ext uri="{BB962C8B-B14F-4D97-AF65-F5344CB8AC3E}">
        <p14:creationId xmlns="" xmlns:p14="http://schemas.microsoft.com/office/powerpoint/2010/main" val="1212653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9407" y="1424388"/>
            <a:ext cx="11124943" cy="2714295"/>
          </a:xfr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Круглый стол </a:t>
            </a: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Проблемы профессионального обучения </a:t>
            </a: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взрослого </a:t>
            </a:r>
            <a:r>
              <a:rPr lang="ru-RU" sz="320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населения»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66700" y="5541212"/>
            <a:ext cx="11677650" cy="17473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19407" y="1024278"/>
            <a:ext cx="1829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ГБПОУ ЧМТТ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06132" y="1024278"/>
            <a:ext cx="287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 декабря 2018, 14-30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0718" y="4178228"/>
            <a:ext cx="7051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представители Министерства образования и науки Челябинской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области,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представители Главного управления по труду и занятости населения Челябинской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области, руководители подведомственных ПОО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9407" y="4639893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Участники: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9407" y="5588015"/>
            <a:ext cx="4195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Ответственный за проведение: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0718" y="560458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А.П.Большаков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5092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600075" y="355363"/>
            <a:ext cx="9983603" cy="6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000" b="1" dirty="0" smtClean="0">
                <a:ln w="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  <a:p>
            <a:pPr algn="l" eaLnBrk="1" hangingPunct="1"/>
            <a:endParaRPr lang="ru-RU" sz="2000" b="1" dirty="0">
              <a:ln w="0"/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1568" y="848986"/>
            <a:ext cx="1208043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00075" y="1528997"/>
            <a:ext cx="112299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РЕКОМЕНДОВАТЬ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Руководителям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подведомственных ПОО продолжить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взаимодействие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территориальными службами занятости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проработки вопроса об организации профессионального обучения и дополнительного профессионального образования граждан (в том числе работающих)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предпенсионного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возраста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Управлению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профессионального образования Министерства образования и науки Челябинской области, Главному управлению по труду и занятости населения Челябинской области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сформировать рабочую группу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проработки вопроса о повышении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эффективности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взаимодействия с областной системой профессионального образования в части профессионального обучения незанятого населения.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8980234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3519</Words>
  <Application>Microsoft Office PowerPoint</Application>
  <PresentationFormat>Произвольный</PresentationFormat>
  <Paragraphs>355</Paragraphs>
  <Slides>47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1_Тема Office</vt:lpstr>
      <vt:lpstr>VI открытый чемпионат  «Молодые профессионалы (WorldSkills Russia)  Южный Урал 2018 </vt:lpstr>
      <vt:lpstr>Круглый стол  «Эффективность выставочной деятельности профессиональных образовательных организаций, ее роль для популяризации и продвижения образовательных услуг»</vt:lpstr>
      <vt:lpstr>Слайд 3</vt:lpstr>
      <vt:lpstr>Круглый стол «Особенности обучения учащихся 9 классов,  не сдавших ОГЭ»</vt:lpstr>
      <vt:lpstr>Слайд 5</vt:lpstr>
      <vt:lpstr>Круглый стол «Демонстрационный экзамен-2019: каким ему быть?» (по направлению «Машиностроение»)</vt:lpstr>
      <vt:lpstr>Слайд 7</vt:lpstr>
      <vt:lpstr>Круглый стол  «Проблемы профессионального обучения  взрослого населения»</vt:lpstr>
      <vt:lpstr>Слайд 9</vt:lpstr>
      <vt:lpstr>Круглый стол  «Условия успешной социализации детей, попавших в трудную жизненную ситуацию»</vt:lpstr>
      <vt:lpstr>Социальная игра-навигатор «Я-Человек»</vt:lpstr>
      <vt:lpstr>Слайд 12</vt:lpstr>
      <vt:lpstr>Проектная мастерская  «Профессионал – это навсегда»</vt:lpstr>
      <vt:lpstr>Слайд 14</vt:lpstr>
      <vt:lpstr>Круглый стол  «Подготовка кадров для промышленных кластеров Южного Урала»</vt:lpstr>
      <vt:lpstr>Слайд 16</vt:lpstr>
      <vt:lpstr>Рабочее совещание «Пилотная апробация в Челябинской области проекта профессиональной ориентации и развития талантов «Билет в будущее»</vt:lpstr>
      <vt:lpstr>Слайд 18</vt:lpstr>
      <vt:lpstr>Межрегиональная научно-практическая конференция  с международным участием  «Современные подходы к профессиональной навигации в условиях ПОО»</vt:lpstr>
      <vt:lpstr>Слайд 20</vt:lpstr>
      <vt:lpstr>Слайд 21</vt:lpstr>
      <vt:lpstr>Круглый стол  «Демонстрационный экзамен – 2019: каким ему быть?  по  направлению «Сфера услуг»</vt:lpstr>
      <vt:lpstr>Слайд 23</vt:lpstr>
      <vt:lpstr>Дискуссионная площадка «Роль образовательной организации в проекте профессиональной ориентации и развития талантов «Билет в будущее»</vt:lpstr>
      <vt:lpstr>Слайд 25</vt:lpstr>
      <vt:lpstr>Круглый стол  «Демонстрационный экзамен-2019: каким ему быть?»</vt:lpstr>
      <vt:lpstr>Слайд 27</vt:lpstr>
      <vt:lpstr>Дискуссионная площадка «Формирование системы подготовки кадров в рамках реализации федерального проекта «Молодые профессионалы»»</vt:lpstr>
      <vt:lpstr>Слайд 29</vt:lpstr>
      <vt:lpstr>Круглый стол  «Формы взаимодействия  социальных партнеров и образовательных организаций»</vt:lpstr>
      <vt:lpstr>Слайд 31</vt:lpstr>
      <vt:lpstr>Слайд 32</vt:lpstr>
      <vt:lpstr>Панельная дискуссия «Твои права, Молодежь!»</vt:lpstr>
      <vt:lpstr>Квест «Культура безопасного производства»</vt:lpstr>
      <vt:lpstr>Брифинг «Pro-двигайся!»</vt:lpstr>
      <vt:lpstr>Слайд 36</vt:lpstr>
      <vt:lpstr>Круглый стол  «Подготовка педагогических кадров к эффективной профориентационной деятельности»</vt:lpstr>
      <vt:lpstr>Слайд 38</vt:lpstr>
      <vt:lpstr>Слайд 39</vt:lpstr>
      <vt:lpstr>Слайд 40</vt:lpstr>
      <vt:lpstr>Слайд 41</vt:lpstr>
      <vt:lpstr>Слайд 42</vt:lpstr>
      <vt:lpstr>Конференция  «Решения HEXAGON для широкого спектра  производственных задач»</vt:lpstr>
      <vt:lpstr>Новые решения геодезических задач</vt:lpstr>
      <vt:lpstr>Слайд 45</vt:lpstr>
      <vt:lpstr>Круглый стол  ДЕМОНСТРАЦИОННЫЙ ЭКЗАМЕН 2019: КАКИМ ЕМУ БЫТЬ? направление:  «Информационные и коммуникационные технологии»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КОНКУРСЫ ПРОФЕССИОНАЛЬНОГО МАСТЕРСТВА КАК МЕХАНИЗМ УПРАВЛЕНИЯ КАЧЕСТВОМ ПРОФЕССИОНАЛЬНОГО ОБРАЗОВАНИЯ</dc:title>
  <dc:creator>Ольга Статирова</dc:creator>
  <cp:lastModifiedBy>nuc1</cp:lastModifiedBy>
  <cp:revision>184</cp:revision>
  <cp:lastPrinted>2015-11-18T05:10:57Z</cp:lastPrinted>
  <dcterms:created xsi:type="dcterms:W3CDTF">2015-11-16T15:51:00Z</dcterms:created>
  <dcterms:modified xsi:type="dcterms:W3CDTF">2018-12-07T07:25:25Z</dcterms:modified>
</cp:coreProperties>
</file>