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72" r:id="rId2"/>
    <p:sldMasterId id="2147483684" r:id="rId3"/>
  </p:sldMasterIdLst>
  <p:notesMasterIdLst>
    <p:notesMasterId r:id="rId21"/>
  </p:notesMasterIdLst>
  <p:handoutMasterIdLst>
    <p:handoutMasterId r:id="rId22"/>
  </p:handoutMasterIdLst>
  <p:sldIdLst>
    <p:sldId id="273" r:id="rId4"/>
    <p:sldId id="275" r:id="rId5"/>
    <p:sldId id="290" r:id="rId6"/>
    <p:sldId id="291" r:id="rId7"/>
    <p:sldId id="294" r:id="rId8"/>
    <p:sldId id="296" r:id="rId9"/>
    <p:sldId id="285" r:id="rId10"/>
    <p:sldId id="298" r:id="rId11"/>
    <p:sldId id="299" r:id="rId12"/>
    <p:sldId id="297" r:id="rId13"/>
    <p:sldId id="286" r:id="rId14"/>
    <p:sldId id="295" r:id="rId15"/>
    <p:sldId id="292" r:id="rId16"/>
    <p:sldId id="302" r:id="rId17"/>
    <p:sldId id="300" r:id="rId18"/>
    <p:sldId id="301" r:id="rId19"/>
    <p:sldId id="274" r:id="rId20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3399"/>
    <a:srgbClr val="003300"/>
    <a:srgbClr val="FFC016"/>
    <a:srgbClr val="FEE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B50463B-FA9C-4A1C-95E4-C905320C5E72}">
  <a:tblStyle styleId="{DB50463B-FA9C-4A1C-95E4-C905320C5E72}" styleName="Table_0"/>
  <a:tblStyle styleId="{7FF5C6EE-9F41-4F42-9932-33DB83A03035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&#1055;&#1050;504\Desktop\&#1072;_&#1057;&#1090;&#1072;&#1090;&#1080;&#1088;&#1086;&#1074;&#1072;%20&#1085;&#1086;&#1074;&#1072;&#1103;\&#1057;&#1086;&#1074;&#1077;&#1090;%20&#1076;&#1080;&#1088;&#1077;&#1082;&#1090;&#1086;&#1088;&#1086;&#1074;\&#1087;&#1088;&#1077;&#1079;&#1080;&#1076;&#1080;&#1091;&#1084;%2006.12.2017\&#1048;&#1058;&#1054;&#1043;%20&#1073;&#1077;&#1079;%20&#1076;&#1080;&#1085;&#1072;&#1084;&#1080;&#1082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&#1055;&#1050;504\Desktop\&#1072;_&#1057;&#1090;&#1072;&#1090;&#1080;&#1088;&#1086;&#1074;&#1072;%20&#1085;&#1086;&#1074;&#1072;&#1103;\&#1057;&#1086;&#1074;&#1077;&#1090;%20&#1076;&#1080;&#1088;&#1077;&#1082;&#1090;&#1086;&#1088;&#1086;&#1074;\&#1087;&#1088;&#1077;&#1079;&#1080;&#1076;&#1080;&#1091;&#1084;%2006.12.2017\&#1048;&#1058;&#1054;&#1043;%20&#1073;&#1077;&#1079;%20&#1076;&#1080;&#1085;&#1072;&#1084;&#1080;&#1082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0255905511811"/>
          <c:y val="3.0271754546126288E-2"/>
          <c:w val="0.85341885389326333"/>
          <c:h val="0.335346899788791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Лист1!$D$20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Лист1!$C$21:$C$32</c:f>
              <c:strCache>
                <c:ptCount val="12"/>
                <c:pt idx="0">
                  <c:v>Трудоустройство</c:v>
                </c:pt>
                <c:pt idx="1">
                  <c:v>Новые ФГОС</c:v>
                </c:pt>
                <c:pt idx="2">
                  <c:v>Конкурсы профмастерства студентов</c:v>
                </c:pt>
                <c:pt idx="3">
                  <c:v>Участие студентов в других конкурсах</c:v>
                </c:pt>
                <c:pt idx="4">
                  <c:v>Охват  студентов доп.образованием</c:v>
                </c:pt>
                <c:pt idx="5">
                  <c:v>Правонарушения студентов</c:v>
                </c:pt>
                <c:pt idx="6">
                  <c:v>Доступность образования</c:v>
                </c:pt>
                <c:pt idx="7">
                  <c:v>Внебюджет на МТБ</c:v>
                </c:pt>
                <c:pt idx="8">
                  <c:v>Конкурсы профмастерства педагогов</c:v>
                </c:pt>
                <c:pt idx="9">
                  <c:v>Кадры высшей категории</c:v>
                </c:pt>
                <c:pt idx="10">
                  <c:v>Сохранность контингента</c:v>
                </c:pt>
                <c:pt idx="11">
                  <c:v>Доп.нагрузка ПОО</c:v>
                </c:pt>
              </c:strCache>
            </c:strRef>
          </c:cat>
          <c:val>
            <c:numRef>
              <c:f>Лист1!$D$21:$D$32</c:f>
              <c:numCache>
                <c:formatCode>0%</c:formatCode>
                <c:ptCount val="12"/>
                <c:pt idx="0" formatCode="0.00%">
                  <c:v>0.17399999999999999</c:v>
                </c:pt>
                <c:pt idx="1">
                  <c:v>0</c:v>
                </c:pt>
                <c:pt idx="2" formatCode="0.00%">
                  <c:v>0.14199999999999999</c:v>
                </c:pt>
                <c:pt idx="3" formatCode="0.00%">
                  <c:v>6.0999999999999999E-2</c:v>
                </c:pt>
                <c:pt idx="4">
                  <c:v>0.17</c:v>
                </c:pt>
                <c:pt idx="5" formatCode="0.00%">
                  <c:v>3.0000000000000001E-3</c:v>
                </c:pt>
                <c:pt idx="6" formatCode="0.00%">
                  <c:v>1.7000000000000001E-2</c:v>
                </c:pt>
                <c:pt idx="7" formatCode="0.00%">
                  <c:v>8.1000000000000003E-2</c:v>
                </c:pt>
                <c:pt idx="8" formatCode="0.00%">
                  <c:v>4.5999999999999999E-2</c:v>
                </c:pt>
                <c:pt idx="9" formatCode="0.00%">
                  <c:v>9.7000000000000003E-2</c:v>
                </c:pt>
                <c:pt idx="10" formatCode="0.00%">
                  <c:v>0.20799999999999999</c:v>
                </c:pt>
                <c:pt idx="11" formatCode="0.00%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Лист1!$E$20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Лист1!$C$21:$C$32</c:f>
              <c:strCache>
                <c:ptCount val="12"/>
                <c:pt idx="0">
                  <c:v>Трудоустройство</c:v>
                </c:pt>
                <c:pt idx="1">
                  <c:v>Новые ФГОС</c:v>
                </c:pt>
                <c:pt idx="2">
                  <c:v>Конкурсы профмастерства студентов</c:v>
                </c:pt>
                <c:pt idx="3">
                  <c:v>Участие студентов в других конкурсах</c:v>
                </c:pt>
                <c:pt idx="4">
                  <c:v>Охват  студентов доп.образованием</c:v>
                </c:pt>
                <c:pt idx="5">
                  <c:v>Правонарушения студентов</c:v>
                </c:pt>
                <c:pt idx="6">
                  <c:v>Доступность образования</c:v>
                </c:pt>
                <c:pt idx="7">
                  <c:v>Внебюджет на МТБ</c:v>
                </c:pt>
                <c:pt idx="8">
                  <c:v>Конкурсы профмастерства педагогов</c:v>
                </c:pt>
                <c:pt idx="9">
                  <c:v>Кадры высшей категории</c:v>
                </c:pt>
                <c:pt idx="10">
                  <c:v>Сохранность контингента</c:v>
                </c:pt>
                <c:pt idx="11">
                  <c:v>Доп.нагрузка ПОО</c:v>
                </c:pt>
              </c:strCache>
            </c:strRef>
          </c:cat>
          <c:val>
            <c:numRef>
              <c:f>Лист1!$E$21:$E$32</c:f>
              <c:numCache>
                <c:formatCode>0%</c:formatCode>
                <c:ptCount val="12"/>
                <c:pt idx="0">
                  <c:v>0.1</c:v>
                </c:pt>
                <c:pt idx="1">
                  <c:v>0.05</c:v>
                </c:pt>
                <c:pt idx="2">
                  <c:v>0.2</c:v>
                </c:pt>
                <c:pt idx="3">
                  <c:v>0.05</c:v>
                </c:pt>
                <c:pt idx="4">
                  <c:v>0.1</c:v>
                </c:pt>
                <c:pt idx="5">
                  <c:v>0.05</c:v>
                </c:pt>
                <c:pt idx="6">
                  <c:v>0.05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</c:v>
                </c:pt>
                <c:pt idx="1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1520352"/>
        <c:axId val="251520744"/>
      </c:barChart>
      <c:catAx>
        <c:axId val="25152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51520744"/>
        <c:crosses val="autoZero"/>
        <c:auto val="1"/>
        <c:lblAlgn val="ctr"/>
        <c:lblOffset val="100"/>
        <c:noMultiLvlLbl val="0"/>
      </c:catAx>
      <c:valAx>
        <c:axId val="251520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152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rgbClr val="00339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rgbClr val="003399"/>
                </a:solidFill>
              </a:ln>
              <a:effectLst/>
            </c:spPr>
          </c:marker>
          <c:cat>
            <c:numRef>
              <c:f>Лист1!$N$7:$N$19</c:f>
              <c:numCache>
                <c:formatCode>0.0%</c:formatCode>
                <c:ptCount val="13"/>
                <c:pt idx="0">
                  <c:v>-0.60256318395144182</c:v>
                </c:pt>
                <c:pt idx="1">
                  <c:v>-0.44492238796358136</c:v>
                </c:pt>
                <c:pt idx="2">
                  <c:v>-0.2872815919757209</c:v>
                </c:pt>
                <c:pt idx="3">
                  <c:v>-0.12964079598786046</c:v>
                </c:pt>
                <c:pt idx="4">
                  <c:v>2.8000000000000001E-2</c:v>
                </c:pt>
                <c:pt idx="5">
                  <c:v>0.18564079598786046</c:v>
                </c:pt>
                <c:pt idx="6">
                  <c:v>0.34328159197572095</c:v>
                </c:pt>
                <c:pt idx="7">
                  <c:v>0.50092238796358135</c:v>
                </c:pt>
                <c:pt idx="8">
                  <c:v>0.65856318395144187</c:v>
                </c:pt>
                <c:pt idx="9">
                  <c:v>0.81620397993930238</c:v>
                </c:pt>
                <c:pt idx="10">
                  <c:v>0.9738447759271629</c:v>
                </c:pt>
                <c:pt idx="11">
                  <c:v>1.1314855719150234</c:v>
                </c:pt>
                <c:pt idx="12">
                  <c:v>1.2891263679028839</c:v>
                </c:pt>
              </c:numCache>
            </c:numRef>
          </c:cat>
          <c:val>
            <c:numRef>
              <c:f>Лист1!$O$7:$O$20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18</c:v>
                </c:pt>
                <c:pt idx="5">
                  <c:v>10</c:v>
                </c:pt>
                <c:pt idx="6">
                  <c:v>3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1514864"/>
        <c:axId val="251516432"/>
      </c:lineChart>
      <c:catAx>
        <c:axId val="251514864"/>
        <c:scaling>
          <c:orientation val="minMax"/>
        </c:scaling>
        <c:delete val="0"/>
        <c:axPos val="b"/>
        <c:numFmt formatCode="0.0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51516432"/>
        <c:crosses val="autoZero"/>
        <c:auto val="1"/>
        <c:lblAlgn val="ctr"/>
        <c:lblOffset val="100"/>
        <c:noMultiLvlLbl val="0"/>
      </c:catAx>
      <c:valAx>
        <c:axId val="25151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151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524530887791179E-2"/>
          <c:y val="9.1017806945473914E-2"/>
          <c:w val="0.94817242528607937"/>
          <c:h val="0.61636926591854668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трудоустройство!$N$21:$N$45</c:f>
              <c:numCache>
                <c:formatCode>0.0%</c:formatCode>
                <c:ptCount val="25"/>
                <c:pt idx="0">
                  <c:v>-0.52374278595751167</c:v>
                </c:pt>
                <c:pt idx="1">
                  <c:v>-0.44492238796358141</c:v>
                </c:pt>
                <c:pt idx="2">
                  <c:v>-0.36610198996965115</c:v>
                </c:pt>
                <c:pt idx="3">
                  <c:v>-0.2872815919757209</c:v>
                </c:pt>
                <c:pt idx="4">
                  <c:v>-0.20846119398179069</c:v>
                </c:pt>
                <c:pt idx="5">
                  <c:v>-0.12964079598786046</c:v>
                </c:pt>
                <c:pt idx="6">
                  <c:v>-5.0820397993930233E-2</c:v>
                </c:pt>
                <c:pt idx="7" formatCode="0.00%">
                  <c:v>2.8000000000000001E-2</c:v>
                </c:pt>
                <c:pt idx="8">
                  <c:v>0.10682039799393023</c:v>
                </c:pt>
                <c:pt idx="9">
                  <c:v>0.18564079598786046</c:v>
                </c:pt>
                <c:pt idx="10">
                  <c:v>0.26446119398179069</c:v>
                </c:pt>
                <c:pt idx="11">
                  <c:v>0.34328159197572095</c:v>
                </c:pt>
                <c:pt idx="12">
                  <c:v>0.4221019899696512</c:v>
                </c:pt>
                <c:pt idx="13">
                  <c:v>0.50092238796358146</c:v>
                </c:pt>
                <c:pt idx="14">
                  <c:v>0.57974278595751172</c:v>
                </c:pt>
                <c:pt idx="15">
                  <c:v>0.65856318395144198</c:v>
                </c:pt>
                <c:pt idx="16">
                  <c:v>0.73738358194537224</c:v>
                </c:pt>
                <c:pt idx="17">
                  <c:v>0.81620397993930249</c:v>
                </c:pt>
                <c:pt idx="18">
                  <c:v>0.89502437793323275</c:v>
                </c:pt>
                <c:pt idx="19">
                  <c:v>0.97384477592716301</c:v>
                </c:pt>
                <c:pt idx="20">
                  <c:v>1.0526651739210933</c:v>
                </c:pt>
                <c:pt idx="21">
                  <c:v>1.1314855719150234</c:v>
                </c:pt>
                <c:pt idx="22">
                  <c:v>1.2103059699089536</c:v>
                </c:pt>
                <c:pt idx="23">
                  <c:v>1.2891263679028837</c:v>
                </c:pt>
                <c:pt idx="24">
                  <c:v>1.3679467658968139</c:v>
                </c:pt>
              </c:numCache>
            </c:numRef>
          </c:cat>
          <c:val>
            <c:numRef>
              <c:f>трудоустройство!$O$21:$O$45</c:f>
              <c:numCache>
                <c:formatCode>General</c:formatCode>
                <c:ptCount val="2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8</c:v>
                </c:pt>
                <c:pt idx="7">
                  <c:v>10</c:v>
                </c:pt>
                <c:pt idx="8">
                  <c:v>7</c:v>
                </c:pt>
                <c:pt idx="9">
                  <c:v>3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1518000"/>
        <c:axId val="251506632"/>
      </c:lineChart>
      <c:catAx>
        <c:axId val="251518000"/>
        <c:scaling>
          <c:orientation val="minMax"/>
        </c:scaling>
        <c:delete val="0"/>
        <c:axPos val="b"/>
        <c:numFmt formatCode="0.0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51506632"/>
        <c:crosses val="autoZero"/>
        <c:auto val="1"/>
        <c:lblAlgn val="ctr"/>
        <c:lblOffset val="100"/>
        <c:noMultiLvlLbl val="0"/>
      </c:catAx>
      <c:valAx>
        <c:axId val="25150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5151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88F76-ADA7-4778-8ED3-41C69BA87228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915BF-5CD5-4278-9333-5AB2C4A31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295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7" y="4715154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3" y="942858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71150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0664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3733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9520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080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9858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748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5A50-09AC-46A2-9162-FEFF22A5500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5832-1F5F-47DD-83F3-57987F5886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460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3947-11DA-472B-9905-F5BC550D0C3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CA744-475B-4C9E-9C66-DF34B54F27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649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EC3D-0E0A-42B6-A462-F516820A2DB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FF4E-D82F-47DE-A24A-FB7BF4A1F7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411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5A50-09AC-46A2-9162-FEFF22A5500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5832-1F5F-47DD-83F3-57987F5886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356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5E0B3-700B-4E84-A06D-722F6236E0B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CD64-A4FC-4032-A8EA-358F4D1FE8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562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15E65-BD9F-4E03-AFE2-33AD7CCC10D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0248-A2F9-4D58-B680-D749AB6148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982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55643-1EE0-4620-8576-A5B7C227FE2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BA382-9A2B-47F2-99CF-AF727C8078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592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2B260-8F51-4954-9AFF-01959FE0144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7F31-8654-40EA-BB26-1DA2239979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704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69E3B-3DFC-4659-B39F-CD018FDD72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2E77-F282-48BA-AF23-4FF28AB6C6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288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E4F09-D1D8-47A7-8890-7788126D3D2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DF350-5334-4B4B-BFB4-AD3A7B5D5D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356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B81C8-DD22-42C8-B382-97A57FC97A9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D7226-B806-4EB5-B039-4851683755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660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5E0B3-700B-4E84-A06D-722F6236E0B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CD64-A4FC-4032-A8EA-358F4D1FE8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01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456D-7B41-410E-9EDB-AA7016AF3F3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69E28-58FD-4AA8-820A-7E4400AD18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888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3947-11DA-472B-9905-F5BC550D0C3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CA744-475B-4C9E-9C66-DF34B54F27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365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EC3D-0E0A-42B6-A462-F516820A2DB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FF4E-D82F-47DE-A24A-FB7BF4A1F7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4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37DBD-9BD0-40A2-93D0-73DE2A572A4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7E8A9-CFBD-4718-9A91-9EEDF34A227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53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0099C-F173-467F-97F8-119BBC90876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AE207-9BFA-4D51-8BFF-9654C861C8E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67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FC4D3-2F9A-4F3C-80BD-4EB06C2AB53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2426E-98F8-45F6-9192-7C8148F005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38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A251-83E6-459C-A9D0-37A6BAC7E1C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2A2C9-C2FB-4AC2-ABBD-4CFCB558A81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9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E4B5A-779C-4B6C-B4F4-0E869764A4D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52DDA-D5FD-41C6-B8F5-EA341695FD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FA84-5BCF-4124-A99A-2551B2F2BBD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9662D-B68F-4134-ADF6-AD034F7EBF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0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8D174-59F3-41A6-BDDF-6D6BA0E6BF8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BDEA1-CF78-458C-A896-DECF755D4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3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15E65-BD9F-4E03-AFE2-33AD7CCC10D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0248-A2F9-4D58-B680-D749AB6148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735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ECF8D-45D7-400B-B0BB-EBD4EB2302C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8F798-B7DD-470C-A226-0322127C5F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39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6D443-9C0A-4B9C-A287-685867C71B8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6B275-6391-470D-AC8A-765403A5BB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58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1AA0E-5E50-40E7-B602-90ED33BEBFC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EAE0-0573-4CA0-A7DF-607182ECDE3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54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8D637-0D91-4DCD-B923-3BE7DF53A63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84CC6-9C87-40FA-B5CF-6817A4D21F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62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55643-1EE0-4620-8576-A5B7C227FE2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BA382-9A2B-47F2-99CF-AF727C8078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657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2B260-8F51-4954-9AFF-01959FE0144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7F31-8654-40EA-BB26-1DA2239979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313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69E3B-3DFC-4659-B39F-CD018FDD72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2E77-F282-48BA-AF23-4FF28AB6C6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620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E4F09-D1D8-47A7-8890-7788126D3D2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DF350-5334-4B4B-BFB4-AD3A7B5D5D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632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B81C8-DD22-42C8-B382-97A57FC97A9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D7226-B806-4EB5-B039-4851683755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235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456D-7B41-410E-9EDB-AA7016AF3F3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69E28-58FD-4AA8-820A-7E4400AD18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754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E1060D-76FA-4973-A542-4A93F6BFC3A6}" type="datetime1">
              <a:rPr lang="ru-RU" kern="120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pPr>
                <a:defRPr/>
              </a:pPr>
              <a:t>07.12.2018</a:t>
            </a:fld>
            <a:endParaRPr lang="ru-RU" kern="120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kern="120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FC6187-1F37-4101-908D-E97E6FF1EB9F}" type="slidenum">
              <a:rPr lang="ru-RU" altLang="ru-RU" kern="1200">
                <a:ea typeface="+mn-ea"/>
                <a:cs typeface="+mn-c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kern="120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83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E1060D-76FA-4973-A542-4A93F6BFC3A6}" type="datetime1">
              <a:rPr lang="ru-RU" kern="120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pPr>
                <a:defRPr/>
              </a:pPr>
              <a:t>07.12.2018</a:t>
            </a:fld>
            <a:endParaRPr lang="ru-RU" kern="120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kern="120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FC6187-1F37-4101-908D-E97E6FF1EB9F}" type="slidenum">
              <a:rPr lang="ru-RU" altLang="ru-RU" kern="1200">
                <a:ea typeface="+mn-ea"/>
                <a:cs typeface="+mn-c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kern="120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65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755AAC-3A24-414D-A7B2-4CD8C0B6E0B6}" type="datetime1">
              <a:rPr lang="ru-RU" kern="1200">
                <a:solidFill>
                  <a:prstClr val="black">
                    <a:tint val="75000"/>
                  </a:prstClr>
                </a:solidFill>
                <a:ea typeface="+mn-ea"/>
              </a:rPr>
              <a:pPr>
                <a:defRPr/>
              </a:pPr>
              <a:t>07.12.2018</a:t>
            </a:fld>
            <a:endParaRPr lang="ru-RU" kern="120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kern="120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1E5276-41B4-4529-8D2E-474A802F261A}" type="slidenum">
              <a:rPr lang="ru-RU" kern="1200">
                <a:solidFill>
                  <a:prstClr val="black">
                    <a:tint val="75000"/>
                  </a:prstClr>
                </a:solidFill>
                <a:ea typeface="+mn-ea"/>
              </a:rPr>
              <a:pPr>
                <a:defRPr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1211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0259F-52C4-4B63-91FD-4ADC18A745F9}" type="slidenum">
              <a:rPr lang="ru-RU" altLang="ru-RU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900" dirty="0">
              <a:solidFill>
                <a:srgbClr val="898989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2195094" y="5365833"/>
            <a:ext cx="6671931" cy="85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1800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Статирова О.И.</a:t>
            </a:r>
            <a:endParaRPr lang="ru-RU" altLang="ru-RU" sz="18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algn="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1800" b="1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    </a:t>
            </a:r>
            <a:endParaRPr lang="ru-RU" altLang="ru-RU" sz="18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09360" y="1901567"/>
            <a:ext cx="8686800" cy="261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ИТОГИ КОМПЛЕКСНОЙ ОЦЕНКИ ДЕЯТЕЛЬНОСТИ ПРОФЕССИОНАЛЬНЫХ ОБРАЗОВАТЕЛЬНЫХ ОРГАНИЗАЦИЙ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89253" y="5229200"/>
            <a:ext cx="847777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115616" y="908720"/>
            <a:ext cx="7459157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celyabinsky_oblast_gerb-600x82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138" y="221640"/>
            <a:ext cx="784461" cy="107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209360" y="1688354"/>
            <a:ext cx="18125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 </a:t>
            </a:r>
            <a:r>
              <a:rPr lang="ru-RU" sz="180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Челябинск</a:t>
            </a:r>
            <a:endParaRPr lang="ru-RU" sz="18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6136" y="1636662"/>
            <a:ext cx="30708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 декабря 2018 года</a:t>
            </a:r>
            <a:endParaRPr lang="ru-RU" sz="18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18493" y="275201"/>
            <a:ext cx="6819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Министерство образования и </a:t>
            </a:r>
            <a:r>
              <a:rPr lang="ru-RU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науки Челябинской области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61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69035"/>
            <a:ext cx="314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МЕТОДИКА РАСЧЕТА 2017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132856"/>
            <a:ext cx="8568952" cy="3785652"/>
          </a:xfrm>
          <a:prstGeom prst="rect">
            <a:avLst/>
          </a:prstGeom>
          <a:ln>
            <a:solidFill>
              <a:srgbClr val="003399"/>
            </a:solidFill>
          </a:ln>
        </p:spPr>
        <p:txBody>
          <a:bodyPr wrap="square">
            <a:spAutoFit/>
          </a:bodyPr>
          <a:lstStyle/>
          <a:p>
            <a:pPr indent="442913"/>
            <a:r>
              <a:rPr lang="ru-RU" sz="2000" dirty="0"/>
              <a:t>Показатели, предполагающие оценку динамики по годам, делятся на позитивные и негативные.</a:t>
            </a:r>
          </a:p>
          <a:p>
            <a:pPr indent="442913"/>
            <a:r>
              <a:rPr lang="ru-RU" sz="2000" dirty="0"/>
              <a:t>При наличии положительной (отрицательной) динамики позитивного (негативного) показателя в 2016-2017 учебном году по отношению к среднему показателю предыдущих двух лет участник конкурса получает дополнительно 40 % от полученного балла по данному показателю.</a:t>
            </a:r>
          </a:p>
          <a:p>
            <a:pPr indent="442913"/>
            <a:r>
              <a:rPr lang="ru-RU" sz="2000" dirty="0"/>
              <a:t>При наличии отрицательной (положительной) динамики позитивного (негативного) показателя в 2016-2017 учебном году по отношению к среднему показателю предыдущих двух лет с участника конкурса снимается 40 % от полученного балла по данному показателю.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8488" y="948179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Утверждена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приказом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Министерства образования и науки Челябинской области от 06 июля 2017 №03/2139 (с изм. От 20.07.2017 №03/2328)</a:t>
            </a:r>
            <a:endParaRPr lang="ru-RU" sz="1800" b="1" kern="1200" spc="-15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32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037976"/>
              </p:ext>
            </p:extLst>
          </p:nvPr>
        </p:nvGraphicFramePr>
        <p:xfrm>
          <a:off x="0" y="3409520"/>
          <a:ext cx="8959034" cy="3308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1125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ДИНАМИКА ИЗМЕНЕНИЯ ЗНАЧЕНИЯ ПОКАЗАТЕЛЕЙ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6" y="945827"/>
            <a:ext cx="2775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ТРУДОУСТРОЙСТВО</a:t>
            </a:r>
            <a:endParaRPr lang="ru-RU" sz="1800" b="1" kern="1200" spc="-15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11845"/>
              </p:ext>
            </p:extLst>
          </p:nvPr>
        </p:nvGraphicFramePr>
        <p:xfrm>
          <a:off x="121024" y="992839"/>
          <a:ext cx="8838010" cy="1876425"/>
        </p:xfrm>
        <a:graphic>
          <a:graphicData uri="http://schemas.openxmlformats.org/drawingml/2006/table">
            <a:tbl>
              <a:tblPr>
                <a:tableStyleId>{DB50463B-FA9C-4A1C-95E4-C905320C5E72}</a:tableStyleId>
              </a:tblPr>
              <a:tblGrid>
                <a:gridCol w="2357288"/>
                <a:gridCol w="2016224"/>
                <a:gridCol w="1872208"/>
                <a:gridCol w="2592290"/>
              </a:tblGrid>
              <a:tr h="286234"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</a:t>
                      </a:r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2016-2017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62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минимум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32,2%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34,3%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-52,5%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62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96,4%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92,6%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131,8%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6234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 (</a:t>
                      </a:r>
                      <a:r>
                        <a:rPr lang="ru-RU" sz="2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r>
                        <a:rPr lang="ru-RU" sz="2000" u="none" strike="noStrike" baseline="-250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</a:t>
                      </a:r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2000" b="0" i="0" u="none" strike="noStrike" baseline="-25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62,7%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62,0%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2,8%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5664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стандартное отклонение (</a:t>
                      </a:r>
                      <a:r>
                        <a:rPr lang="el-G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13,5%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13,3%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31,5%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3275856" y="3621158"/>
            <a:ext cx="0" cy="276017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051720" y="3409520"/>
            <a:ext cx="2362744" cy="3331848"/>
          </a:xfrm>
          <a:prstGeom prst="rect">
            <a:avLst/>
          </a:prstGeom>
          <a:solidFill>
            <a:srgbClr val="FFFF99">
              <a:alpha val="3882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514852" y="4211057"/>
            <a:ext cx="3141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Х</a:t>
            </a:r>
            <a:r>
              <a:rPr lang="ru-RU" sz="2000" baseline="-25000" dirty="0" err="1"/>
              <a:t>ср</a:t>
            </a:r>
            <a:r>
              <a:rPr lang="ru-RU" sz="2000" dirty="0" smtClean="0"/>
              <a:t> + </a:t>
            </a:r>
            <a:r>
              <a:rPr lang="el-GR" sz="2000" dirty="0" smtClean="0"/>
              <a:t>σ</a:t>
            </a:r>
            <a:r>
              <a:rPr lang="ru-RU" sz="2000" dirty="0" smtClean="0"/>
              <a:t> = 34,3%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511" y="4243789"/>
            <a:ext cx="2685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Х</a:t>
            </a:r>
            <a:r>
              <a:rPr lang="ru-RU" sz="2000" baseline="-25000" dirty="0" err="1"/>
              <a:t>ср</a:t>
            </a:r>
            <a:r>
              <a:rPr lang="ru-RU" sz="2000" dirty="0" smtClean="0"/>
              <a:t> - </a:t>
            </a:r>
            <a:r>
              <a:rPr lang="el-GR" sz="2000" dirty="0" smtClean="0"/>
              <a:t>σ =</a:t>
            </a:r>
            <a:r>
              <a:rPr lang="ru-RU" sz="2000" dirty="0" smtClean="0"/>
              <a:t> -28,7%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36231" y="2943229"/>
            <a:ext cx="23427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показатель рассеивания значений случайной величины относительно её математического ожидания.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1600" y="2976997"/>
            <a:ext cx="8959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 smtClean="0">
                <a:solidFill>
                  <a:srgbClr val="7030A0"/>
                </a:solidFill>
              </a:rPr>
              <a:t>Коридор вариативности среднего значения (</a:t>
            </a:r>
            <a:r>
              <a:rPr lang="ru-RU" sz="1800" dirty="0" err="1" smtClean="0">
                <a:solidFill>
                  <a:srgbClr val="7030A0"/>
                </a:solidFill>
              </a:rPr>
              <a:t>Х</a:t>
            </a:r>
            <a:r>
              <a:rPr lang="ru-RU" sz="1800" baseline="-25000" dirty="0" err="1" smtClean="0">
                <a:solidFill>
                  <a:srgbClr val="7030A0"/>
                </a:solidFill>
              </a:rPr>
              <a:t>ср</a:t>
            </a:r>
            <a:r>
              <a:rPr lang="ru-RU" sz="1800" i="1" dirty="0" smtClean="0">
                <a:solidFill>
                  <a:srgbClr val="7030A0"/>
                </a:solidFill>
              </a:rPr>
              <a:t> ± </a:t>
            </a:r>
            <a:r>
              <a:rPr lang="el-GR" sz="1800" i="1" dirty="0" smtClean="0">
                <a:solidFill>
                  <a:srgbClr val="7030A0"/>
                </a:solidFill>
              </a:rPr>
              <a:t>σ</a:t>
            </a:r>
            <a:r>
              <a:rPr lang="ru-RU" sz="1800" i="1" dirty="0" smtClean="0">
                <a:solidFill>
                  <a:srgbClr val="7030A0"/>
                </a:solidFill>
              </a:rPr>
              <a:t>)</a:t>
            </a:r>
            <a:endParaRPr lang="ru-RU" sz="1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62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2216457"/>
              </p:ext>
            </p:extLst>
          </p:nvPr>
        </p:nvGraphicFramePr>
        <p:xfrm>
          <a:off x="251520" y="1206044"/>
          <a:ext cx="8568952" cy="5175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1125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ДИНАМИКА ИЗМЕНЕНИЯ ЗНАЧЕНИЯ ПОКАЗАТЕЛЕЙ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125711" y="1080696"/>
            <a:ext cx="78137" cy="414850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877120" y="1606154"/>
            <a:ext cx="2550864" cy="33318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469480" y="1606154"/>
            <a:ext cx="1382440" cy="333184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847581" y="1606154"/>
            <a:ext cx="644299" cy="33318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494117" y="1606154"/>
            <a:ext cx="5328592" cy="3331848"/>
          </a:xfrm>
          <a:prstGeom prst="rect">
            <a:avLst/>
          </a:prstGeom>
          <a:solidFill>
            <a:srgbClr val="FFFF99">
              <a:alpha val="38824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7686600" y="2871968"/>
            <a:ext cx="1547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→25 ПОО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7333" y="1248766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Коридор вариативности </a:t>
            </a:r>
            <a:r>
              <a:rPr lang="ru-RU" sz="2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000" baseline="-25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</a:t>
            </a:r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±</a:t>
            </a:r>
            <a:r>
              <a:rPr lang="el-GR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15720" y="1309242"/>
            <a:ext cx="1547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→39 ПОО</a:t>
            </a:r>
            <a:endParaRPr lang="ru-RU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9366" y="1830366"/>
            <a:ext cx="1225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Х</a:t>
            </a:r>
            <a:r>
              <a:rPr lang="ru-RU" sz="2000" baseline="-25000" dirty="0" err="1" smtClean="0">
                <a:solidFill>
                  <a:schemeClr val="accent2">
                    <a:lumMod val="50000"/>
                  </a:schemeClr>
                </a:solidFill>
              </a:rPr>
              <a:t>ср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±</a:t>
            </a:r>
            <a:r>
              <a:rPr lang="el-GR" sz="2000" dirty="0" smtClean="0">
                <a:solidFill>
                  <a:schemeClr val="accent2">
                    <a:lumMod val="50000"/>
                  </a:schemeClr>
                </a:solidFill>
              </a:rPr>
              <a:t>σ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/2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15720" y="1821404"/>
            <a:ext cx="1547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→31 ПОО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4976" y="2312691"/>
            <a:ext cx="55403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rgbClr val="C00000"/>
                </a:solidFill>
              </a:rPr>
              <a:t>Зона незначительных </a:t>
            </a:r>
          </a:p>
          <a:p>
            <a:pPr algn="r"/>
            <a:r>
              <a:rPr lang="ru-RU" sz="2000" dirty="0" smtClean="0">
                <a:solidFill>
                  <a:srgbClr val="C00000"/>
                </a:solidFill>
              </a:rPr>
              <a:t>изменений</a:t>
            </a:r>
          </a:p>
          <a:p>
            <a:pPr algn="r"/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</a:rPr>
              <a:t>Х</a:t>
            </a:r>
            <a:r>
              <a:rPr lang="ru-RU" sz="2000" baseline="-25000" dirty="0" err="1" smtClean="0">
                <a:solidFill>
                  <a:srgbClr val="C00000"/>
                </a:solidFill>
              </a:rPr>
              <a:t>ср</a:t>
            </a:r>
            <a:r>
              <a:rPr lang="ru-RU" sz="2000" dirty="0" smtClean="0">
                <a:solidFill>
                  <a:srgbClr val="C00000"/>
                </a:solidFill>
              </a:rPr>
              <a:t>±</a:t>
            </a:r>
            <a:r>
              <a:rPr lang="el-GR" sz="2000" dirty="0" smtClean="0">
                <a:solidFill>
                  <a:srgbClr val="C00000"/>
                </a:solidFill>
              </a:rPr>
              <a:t>σ</a:t>
            </a:r>
            <a:r>
              <a:rPr lang="ru-RU" sz="2000" dirty="0" smtClean="0">
                <a:solidFill>
                  <a:srgbClr val="C00000"/>
                </a:solidFill>
              </a:rPr>
              <a:t>/4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14328" y="1606154"/>
            <a:ext cx="1998895" cy="3331848"/>
          </a:xfrm>
          <a:prstGeom prst="rect">
            <a:avLst/>
          </a:prstGeom>
          <a:solidFill>
            <a:srgbClr val="FFFF99">
              <a:alpha val="38824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22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22276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ПРЕДЛОЖЕНИЯ ПО ИЗМЕНЕНИЮ МЕТОДИКИ УЧЕТА </a:t>
            </a:r>
            <a:b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ДИНАМИКИ ИЗМЕНЕНИЯ ПОКАЗАТЕЛЕЙ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6262" y="1628800"/>
            <a:ext cx="889773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Для каждого показателя ввести определение зоны значимости изменений, соотнеся ее размер со стандартным отклонением для этого значения</a:t>
            </a:r>
          </a:p>
          <a:p>
            <a:endParaRPr lang="ru-RU" sz="2000" b="1" kern="1200" spc="-15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  <a:p>
            <a:endParaRPr lang="ru-RU" sz="20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Считать несущественными отклонения фактических значений показателей, не превышающих </a:t>
            </a:r>
            <a:r>
              <a:rPr lang="ru-RU" sz="32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¼ </a:t>
            </a:r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стандартного отклонения</a:t>
            </a:r>
          </a:p>
          <a:p>
            <a:endParaRPr lang="ru-RU" sz="2000" b="1" kern="1200" spc="-15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20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Считать значимыми и заслуживающими поощрения (или наоборот)  любые изменения показателя больше </a:t>
            </a:r>
            <a:r>
              <a:rPr lang="ru-RU" sz="3200" b="1" kern="1200" spc="-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¼ </a:t>
            </a:r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стандартного отклонения</a:t>
            </a:r>
          </a:p>
        </p:txBody>
      </p:sp>
    </p:spTree>
    <p:extLst>
      <p:ext uri="{BB962C8B-B14F-4D97-AF65-F5344CB8AC3E}">
        <p14:creationId xmlns:p14="http://schemas.microsoft.com/office/powerpoint/2010/main" val="204867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21024" y="180137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МЕТОДИКА РАСЧЕТА 2018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79512" y="1123956"/>
            <a:ext cx="8496944" cy="5026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Оценка деятельности</a:t>
            </a:r>
            <a:r>
              <a:rPr lang="ru-RU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образовательной организации осуществляется на основании числовых показателей, выделенных из форм федеральной и ведомственной статистической отчетности по итогам 2016 - 2018 годов. </a:t>
            </a:r>
            <a:endParaRPr lang="ru-RU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Значения числовых показателей переводятся в баллы с применением корректирующих коэффициентов.</a:t>
            </a:r>
            <a:endParaRPr lang="ru-RU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каждому показателю проводится анализ динамики изменения его значения: вычисляется абсолютная величина изменения для каждой образовательной организации, среднее значение отклонения показателя и величина отклонения среднего значения (стандартное отклонение).</a:t>
            </a:r>
            <a:endParaRPr lang="ru-RU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Существенными считаются отклонения значений показателя, превышающие ¼ величины стандартного отклонения, как в меньшую (отрицательная динамика), так и в большую (положительная динамика) сторону. </a:t>
            </a:r>
            <a:endParaRPr lang="ru-RU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случае отрицательной динамики количество баллов, соответствующее достигнутому значению показателя, уменьшается на 40%, в случае положительной динамики – увеличивается на 40%.</a:t>
            </a:r>
            <a:endParaRPr lang="ru-RU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Полученные участником баллы суммируются, и выстраивается рейтинг учреждений-участников. </a:t>
            </a:r>
            <a:endParaRPr lang="ru-RU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Победитель и четыре призера конкурса определяются по наибольшей сумме набранных баллов. При равной сумме набранных баллов решение конкурсной комиссии об определении победителя и призеров конкурса принимается простым большинством голосов от общего числа членов конкурсной комиссии.</a:t>
            </a:r>
            <a:endParaRPr lang="ru-RU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97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33256"/>
            <a:ext cx="9144000" cy="49291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97041" y="5881306"/>
            <a:ext cx="353616" cy="242374"/>
          </a:xfrm>
          <a:prstGeom prst="rect">
            <a:avLst/>
          </a:prstGeom>
          <a:solidFill>
            <a:srgbClr val="BFBFB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97041" y="5626099"/>
            <a:ext cx="353616" cy="242374"/>
          </a:xfrm>
          <a:prstGeom prst="rect">
            <a:avLst/>
          </a:prstGeom>
          <a:solidFill>
            <a:srgbClr val="E7E6E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0056" y="5881306"/>
            <a:ext cx="353616" cy="242374"/>
          </a:xfrm>
          <a:prstGeom prst="rect">
            <a:avLst/>
          </a:prstGeom>
          <a:solidFill>
            <a:srgbClr val="FFFF9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0056" y="5626099"/>
            <a:ext cx="353616" cy="242374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7929" y="5626100"/>
            <a:ext cx="35897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 – высокий результат</a:t>
            </a:r>
          </a:p>
          <a:p>
            <a:r>
              <a:rPr lang="ru-RU" sz="13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– результат выше среднего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0620" y="5599236"/>
            <a:ext cx="35897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-  результат ниже среднего</a:t>
            </a:r>
          </a:p>
          <a:p>
            <a:r>
              <a:rPr lang="en-US" sz="13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 – </a:t>
            </a:r>
            <a:r>
              <a:rPr lang="ru-RU" sz="13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низкий результат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2276" y="190381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ИТОГИ 2018 – лучшие !!!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082529"/>
              </p:ext>
            </p:extLst>
          </p:nvPr>
        </p:nvGraphicFramePr>
        <p:xfrm>
          <a:off x="236899" y="1324589"/>
          <a:ext cx="8670202" cy="3944750"/>
        </p:xfrm>
        <a:graphic>
          <a:graphicData uri="http://schemas.openxmlformats.org/drawingml/2006/table">
            <a:tbl>
              <a:tblPr/>
              <a:tblGrid>
                <a:gridCol w="1236701"/>
                <a:gridCol w="592739"/>
                <a:gridCol w="576064"/>
                <a:gridCol w="576064"/>
                <a:gridCol w="648072"/>
                <a:gridCol w="576064"/>
                <a:gridCol w="576064"/>
                <a:gridCol w="576064"/>
                <a:gridCol w="576064"/>
                <a:gridCol w="576064"/>
                <a:gridCol w="576064"/>
                <a:gridCol w="972477"/>
                <a:gridCol w="611701"/>
              </a:tblGrid>
              <a:tr h="802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труд-во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конкурсы профмастерства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др.конкурсы и допобразование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правонарушения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доступность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ср-ва МТБ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нов. ФГОС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высш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Кат.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конкурс_педагоги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доп. нагрузка ПОО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ЮУрГТК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854,80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ЧМТТ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588,09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520,91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ЮУМК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472,85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ЗлатИК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448,17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ЧРТ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411,16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ЧГПГТ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366,39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ЧГКИПиТ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363,73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ЮУГК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362,16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КПК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319,65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23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33256"/>
            <a:ext cx="9144000" cy="49291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97041" y="5881306"/>
            <a:ext cx="353616" cy="242374"/>
          </a:xfrm>
          <a:prstGeom prst="rect">
            <a:avLst/>
          </a:prstGeom>
          <a:solidFill>
            <a:srgbClr val="BFBFB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97041" y="5626099"/>
            <a:ext cx="353616" cy="242374"/>
          </a:xfrm>
          <a:prstGeom prst="rect">
            <a:avLst/>
          </a:prstGeom>
          <a:solidFill>
            <a:srgbClr val="E7E6E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0056" y="5881306"/>
            <a:ext cx="353616" cy="242374"/>
          </a:xfrm>
          <a:prstGeom prst="rect">
            <a:avLst/>
          </a:prstGeom>
          <a:solidFill>
            <a:srgbClr val="FFFF9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0056" y="5626099"/>
            <a:ext cx="353616" cy="242374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7929" y="5626100"/>
            <a:ext cx="35897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 – высокий результат</a:t>
            </a:r>
          </a:p>
          <a:p>
            <a:r>
              <a:rPr lang="ru-RU" sz="13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– результат выше среднего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0620" y="5599236"/>
            <a:ext cx="35897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-  результат ниже среднего</a:t>
            </a:r>
          </a:p>
          <a:p>
            <a:r>
              <a:rPr lang="en-US" sz="13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 – </a:t>
            </a:r>
            <a:r>
              <a:rPr lang="ru-RU" sz="13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низкий результат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2276" y="190381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ИТОГИ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204721"/>
              </p:ext>
            </p:extLst>
          </p:nvPr>
        </p:nvGraphicFramePr>
        <p:xfrm>
          <a:off x="276596" y="1169132"/>
          <a:ext cx="8471867" cy="4390108"/>
        </p:xfrm>
        <a:graphic>
          <a:graphicData uri="http://schemas.openxmlformats.org/drawingml/2006/table">
            <a:tbl>
              <a:tblPr/>
              <a:tblGrid>
                <a:gridCol w="1208410"/>
                <a:gridCol w="566714"/>
                <a:gridCol w="576064"/>
                <a:gridCol w="576064"/>
                <a:gridCol w="576064"/>
                <a:gridCol w="576064"/>
                <a:gridCol w="576064"/>
                <a:gridCol w="576064"/>
                <a:gridCol w="504056"/>
                <a:gridCol w="576064"/>
                <a:gridCol w="576064"/>
                <a:gridCol w="986467"/>
                <a:gridCol w="597708"/>
              </a:tblGrid>
              <a:tr h="933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труд-во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конкурсы профмастерства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др.конкурсы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0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допобразование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правонарушения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доступность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ср-</a:t>
                      </a:r>
                      <a:r>
                        <a:rPr lang="ru-RU" sz="10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МТБ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нов. ФГОС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высш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Кат.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конкурс_педагоги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доп. нагрузка ПОО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ПТПСМ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139,81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КМТ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139,34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МаПК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131,80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СПК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126,90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МиПК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125,07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ЧелПК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103,28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КПГТ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85,12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ЗПК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82,40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ЧебПТ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60,82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ТТТ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54,90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АИТ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-17,92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06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0259F-52C4-4B63-91FD-4ADC18A745F9}" type="slidenum">
              <a:rPr lang="ru-RU" altLang="ru-RU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900">
              <a:solidFill>
                <a:srgbClr val="898989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89253" y="5229200"/>
            <a:ext cx="847777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89253" y="908720"/>
            <a:ext cx="8185520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193" y="2587679"/>
            <a:ext cx="7175614" cy="168264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771" y="4305631"/>
            <a:ext cx="6889077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90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DF350-5334-4B4B-BFB4-AD3A7B5D5D45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1481" y="2427373"/>
            <a:ext cx="8651304" cy="265713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400"/>
              </a:spcBef>
              <a:buClr>
                <a:srgbClr val="003399"/>
              </a:buClr>
              <a:buFont typeface="+mj-lt"/>
              <a:buAutoNum type="arabicParenR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качество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подготовки обучающихся;</a:t>
            </a:r>
          </a:p>
          <a:p>
            <a:pPr marL="457200" indent="-457200" algn="just">
              <a:spcBef>
                <a:spcPts val="1400"/>
              </a:spcBef>
              <a:buClr>
                <a:srgbClr val="003399"/>
              </a:buClr>
              <a:buFont typeface="+mj-lt"/>
              <a:buAutoNum type="arabicParenR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условий для воспитания, социализации, личностного самоопределения и развития обучающихся;</a:t>
            </a:r>
          </a:p>
          <a:p>
            <a:pPr marL="457200" indent="-457200" algn="just">
              <a:spcBef>
                <a:spcPts val="1400"/>
              </a:spcBef>
              <a:buClr>
                <a:srgbClr val="003399"/>
              </a:buClr>
              <a:buFont typeface="+mj-lt"/>
              <a:buAutoNum type="arabicParenR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условий для здоровьесбережения обучающихся;</a:t>
            </a:r>
          </a:p>
          <a:p>
            <a:pPr marL="457200" indent="-457200" algn="just">
              <a:spcBef>
                <a:spcPts val="1400"/>
              </a:spcBef>
              <a:buClr>
                <a:srgbClr val="003399"/>
              </a:buClr>
              <a:buFont typeface="+mj-lt"/>
              <a:buAutoNum type="arabicParenR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доступность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образования;</a:t>
            </a:r>
          </a:p>
          <a:p>
            <a:pPr marL="457200" indent="-457200" algn="just">
              <a:spcBef>
                <a:spcPts val="1400"/>
              </a:spcBef>
              <a:buClr>
                <a:srgbClr val="003399"/>
              </a:buClr>
              <a:buFont typeface="+mj-lt"/>
              <a:buAutoNum type="arabicParenR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уровень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квалификации инженерно-педагогических кадров.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5536" y="336881"/>
            <a:ext cx="244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КРИТЕРИИ ОЦЕНКИ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645" y="967212"/>
            <a:ext cx="9022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Определены постановлением Губернатора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Челябинской области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от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15.06.2016 г. № 123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«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Об организации и проведении в 2017 году конкурса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«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Лучшая профессиональная образовательная организация»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и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учреждении премии имени В.П. Омельченко»</a:t>
            </a:r>
            <a:endParaRPr lang="ru-RU" sz="1800" b="1" kern="1200" spc="-15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7600" y="5084511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Показатели оценки деятельности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участника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конкурса на звание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«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Лучшая профессиональная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образовательная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организация»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утверждены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приказом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Министерства образования и науки Челябинской области</a:t>
            </a:r>
            <a:endParaRPr lang="ru-RU" sz="1800" b="1" kern="1200" spc="-15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3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51520" y="31125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ЗНАЧИМОСТЬ ПОКАЗАТЕЛЯ В КОМПЛЕКСНОЙ ОЦЕНКЕ 2017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349" y="1362171"/>
            <a:ext cx="8791194" cy="548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27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22276" y="19038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ПРЕДЛОЖЕНИЯ ПО ИЗМЕНЕНИЮ ПОКАЗАТЕЛЕЙ </a:t>
            </a:r>
            <a:b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И ИХ ЗНАЧИМОСТИ В КОМПЛЕКСНОЙ ОЦЕНКЕ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3528" y="1268760"/>
            <a:ext cx="85689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Уменьшить значимость показателя по трудоустройству в 2 раза, минимизировав учет не зависящих от ПОО обстоятельств</a:t>
            </a:r>
          </a:p>
          <a:p>
            <a:pPr marL="285750" indent="-285750"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</a:pPr>
            <a:endParaRPr lang="ru-RU" sz="20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Исключить из учета показатель по сохранности контингента как не отражающий ни качества образования, ни результатов воспитательной работы</a:t>
            </a:r>
          </a:p>
          <a:p>
            <a:pPr marL="285750" indent="-285750"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</a:pPr>
            <a:endParaRPr lang="ru-RU" sz="20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Увеличить значимость показателя по обучающимся, совершившим правонарушения, применив коэффициент «выравнивания» -100</a:t>
            </a:r>
          </a:p>
          <a:p>
            <a:pPr marL="285750" indent="-285750"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</a:pPr>
            <a:endParaRPr lang="ru-RU" sz="20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</a:pPr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Ввести в качестве показателя, отражающего соответствие МТБ современным требованиям, долю образовательных программ, </a:t>
            </a:r>
            <a:r>
              <a:rPr lang="ru-RU" sz="2000" b="1" kern="1200" spc="-15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пролицензировнных</a:t>
            </a:r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по новым ФГОС, в общем количестве </a:t>
            </a:r>
            <a:r>
              <a:rPr lang="ru-RU" sz="2000" b="1" kern="1200" spc="-15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пролицензированных</a:t>
            </a:r>
            <a:r>
              <a:rPr lang="ru-RU" sz="20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образовательных программ</a:t>
            </a:r>
            <a:endParaRPr lang="ru-RU" sz="20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81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51520" y="31125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ИЗМЕНЕНИЯ ЗНАЧИМОСТИ ПОКАЗАТЕЛЕЙ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77548"/>
              </p:ext>
            </p:extLst>
          </p:nvPr>
        </p:nvGraphicFramePr>
        <p:xfrm>
          <a:off x="121024" y="1121568"/>
          <a:ext cx="8915472" cy="56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93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51520" y="31125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ЗНАЧИМОСТЬ ПОКАЗАТЕЛЯ В КОМПЛЕКСНОЙ ОЦЕНКЕ 2018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982" y="624597"/>
            <a:ext cx="8718036" cy="560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54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3528" y="5502281"/>
            <a:ext cx="8568952" cy="6779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270031"/>
            <a:ext cx="8568952" cy="2118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045896"/>
            <a:ext cx="8568952" cy="1109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923648"/>
            <a:ext cx="8568952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69035"/>
            <a:ext cx="1742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ПОКАЗАТЕЛИ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923648"/>
            <a:ext cx="871983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/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 доля выпускников, </a:t>
            </a:r>
            <a:r>
              <a:rPr lang="ru-RU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трудоустроенных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соответствии с направлением подготовки в течение первого года после выпуска, в общем количестве выпускников текущего года (в динамике</a:t>
            </a:r>
            <a:r>
              <a:rPr lang="ru-RU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</a:p>
          <a:p>
            <a:pPr marL="457200" indent="450215" algn="just"/>
            <a:endParaRPr lang="ru-RU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450215" algn="just"/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 результативность участия обучающихся в очных олимпиадах, конкурсах, чемпионатах </a:t>
            </a:r>
            <a:r>
              <a:rPr lang="ru-RU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профессионального мастерства 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различных уровней: регионального, национального, международного (по количеству и уровню достигнутых призовых мест) (в динамике</a:t>
            </a:r>
            <a:r>
              <a:rPr lang="ru-RU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</a:p>
          <a:p>
            <a:pPr marL="457200" indent="450215" algn="just"/>
            <a:endParaRPr lang="ru-RU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450215" algn="just"/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 создание условий для воспитания, социализации, личностного самоопределения и развития обучающихся:</a:t>
            </a:r>
          </a:p>
          <a:p>
            <a:pPr marL="714375" lvl="0" indent="-285750" algn="just">
              <a:buSzPts val="1400"/>
              <a:buFont typeface="Arial" panose="020B0604020202020204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доля обучающихся – </a:t>
            </a:r>
            <a:r>
              <a:rPr lang="ru-RU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участников областных конкурсов 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спортивной, технической, научной, социальной, художественной направленностей в общем количестве обучающихся (в динамике);</a:t>
            </a:r>
          </a:p>
          <a:p>
            <a:pPr marL="714375" lvl="0" indent="-285750" algn="just">
              <a:buSzPts val="1400"/>
              <a:buFont typeface="Arial" panose="020B0604020202020204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доля обучающихся, </a:t>
            </a:r>
            <a:r>
              <a:rPr lang="ru-RU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охваченных программами дополнительного образования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 общем количестве обучающихся (в динамике</a:t>
            </a:r>
            <a:r>
              <a:rPr lang="ru-RU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</a:p>
          <a:p>
            <a:pPr marL="342900" lvl="0" indent="-342900" algn="just">
              <a:buSzPts val="1400"/>
              <a:buFont typeface="Symbol" panose="05050102010706020507" pitchFamily="18" charset="2"/>
              <a:buChar char=""/>
            </a:pPr>
            <a:endParaRPr lang="ru-RU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450215" algn="just"/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4) доля обучающихся, совершивших </a:t>
            </a:r>
            <a:r>
              <a:rPr lang="ru-RU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правонарушения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течение текущего года в общем количестве обучающихся (в динамике</a:t>
            </a:r>
            <a:r>
              <a:rPr lang="ru-RU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  <a:endParaRPr lang="ru-RU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4975" y="5108912"/>
            <a:ext cx="8843464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4975" y="3944476"/>
            <a:ext cx="8843464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975" y="935058"/>
            <a:ext cx="8843464" cy="28530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69035"/>
            <a:ext cx="1742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ПОКАЗАТЕЛИ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84" y="935058"/>
            <a:ext cx="88016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0113" algn="just"/>
            <a:r>
              <a:rPr lang="ru-RU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5)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доступность МТБ образования:</a:t>
            </a:r>
          </a:p>
          <a:p>
            <a:pPr marL="628650" lvl="0" indent="-285750" algn="just">
              <a:buSzPts val="1400"/>
              <a:buFont typeface="Arial" panose="020B0604020202020204" pitchFamily="34" charset="0"/>
              <a:buChar char="•"/>
            </a:pPr>
            <a:r>
              <a:rPr lang="ru-RU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наличие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обучающихся инвалидов и лиц с ОВЗ в составе обучающихся (факт);</a:t>
            </a:r>
          </a:p>
          <a:p>
            <a:pPr marL="628650" lvl="0" indent="-285750" algn="just">
              <a:buSzPts val="1400"/>
              <a:buFont typeface="Arial" panose="020B0604020202020204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доля выпускников из числа инвалидов, </a:t>
            </a:r>
            <a:r>
              <a:rPr lang="ru-RU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трудоустроенных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соответствии с направлением подготовки в течение первого года после выпуска, в общем количестве выпускников из числа инвалидов текущего года (в динамике);</a:t>
            </a:r>
          </a:p>
          <a:p>
            <a:pPr marL="628650" lvl="0" indent="-285750" algn="just">
              <a:buSzPts val="1400"/>
              <a:buFont typeface="Arial" panose="020B0604020202020204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доля </a:t>
            </a:r>
            <a:r>
              <a:rPr lang="ru-RU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зданий, приспособленных 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обучения инвалидов и лиц с ограниченными возможностями здоровья, в общем количестве зданий (в динамике</a:t>
            </a:r>
            <a:r>
              <a:rPr lang="ru-RU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</a:p>
          <a:p>
            <a:pPr marL="157163" lvl="0" algn="just">
              <a:buSzPts val="1400"/>
            </a:pPr>
            <a:endParaRPr lang="ru-RU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450215" algn="just"/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6) доля средств от иной приносящей доход деятельности, направленных на </a:t>
            </a:r>
            <a:r>
              <a:rPr lang="ru-RU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укрепление материально-технической базы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 общем объеме средств от иной приносящей доход деятельности (в динамике</a:t>
            </a:r>
            <a:r>
              <a:rPr lang="ru-RU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</a:p>
          <a:p>
            <a:pPr marL="457200" indent="450215" algn="just"/>
            <a:endParaRPr lang="ru-RU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450215" algn="just"/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7) доля реализуемых образовательных программ, </a:t>
            </a:r>
            <a:r>
              <a:rPr lang="ru-RU" sz="1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пролицензированных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новым ФГОС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 общем количестве реализуемых образовательных программ (факт</a:t>
            </a:r>
            <a:r>
              <a:rPr lang="ru-RU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</a:p>
          <a:p>
            <a:pPr marL="457200" indent="450215" algn="just"/>
            <a:endParaRPr lang="ru-RU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450215" algn="just"/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62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6174" y="3802618"/>
            <a:ext cx="8843464" cy="12425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6174" y="2679705"/>
            <a:ext cx="8843464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6174" y="1628800"/>
            <a:ext cx="8843464" cy="936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69035"/>
            <a:ext cx="1742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ПОКАЗАТЕЛИ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6049" y="1628800"/>
            <a:ext cx="88016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/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8) доля педагогических работников, имеющих </a:t>
            </a:r>
            <a:r>
              <a:rPr lang="ru-RU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высшую квалификационную категорию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 общем количестве педагогических работников (в динамике</a:t>
            </a:r>
            <a:r>
              <a:rPr lang="ru-RU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</a:p>
          <a:p>
            <a:pPr marL="457200" indent="450215" algn="just"/>
            <a:endParaRPr lang="ru-RU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450215" algn="just"/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9) результативность участия </a:t>
            </a:r>
            <a:r>
              <a:rPr lang="ru-RU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педагогических работников в областных конкурсах профессиональной направленности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(по количеству и уровню достигнутых призовых мест) (в динамике</a:t>
            </a:r>
            <a:r>
              <a:rPr lang="ru-RU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</a:p>
          <a:p>
            <a:pPr marL="457200" indent="450215" algn="just"/>
            <a:endParaRPr lang="ru-RU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450215" algn="just"/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10) объем </a:t>
            </a:r>
            <a:r>
              <a:rPr lang="ru-RU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дополнительной нагрузки, возложенной на образовательную организацию учредителем 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(проведение областных мероприятий, СЦК, ОМО, ФУМО, МО </a:t>
            </a:r>
            <a:r>
              <a:rPr lang="ru-RU" sz="1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УрФО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базовые площадки, драйверы, опорные колледжи) (факт</a:t>
            </a:r>
            <a:r>
              <a:rPr lang="ru-RU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206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2225</TotalTime>
  <Words>964</Words>
  <Application>Microsoft Office PowerPoint</Application>
  <PresentationFormat>Экран (4:3)</PresentationFormat>
  <Paragraphs>423</Paragraphs>
  <Slides>17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MS Mincho</vt:lpstr>
      <vt:lpstr>Arial</vt:lpstr>
      <vt:lpstr>Calibri</vt:lpstr>
      <vt:lpstr>Symbol</vt:lpstr>
      <vt:lpstr>Times New Roman</vt:lpstr>
      <vt:lpstr>Wingdings</vt:lpstr>
      <vt:lpstr>1_Тема Office</vt:lpstr>
      <vt:lpstr>2_Тема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Выдря Надежда Михайловна</dc:creator>
  <cp:lastModifiedBy>Махарина Марина Валерьевна</cp:lastModifiedBy>
  <cp:revision>149</cp:revision>
  <cp:lastPrinted>2017-09-26T07:02:41Z</cp:lastPrinted>
  <dcterms:modified xsi:type="dcterms:W3CDTF">2018-12-07T04:46:41Z</dcterms:modified>
</cp:coreProperties>
</file>