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831" r:id="rId3"/>
    <p:sldId id="816" r:id="rId4"/>
    <p:sldId id="828" r:id="rId5"/>
    <p:sldId id="829" r:id="rId6"/>
    <p:sldId id="830" r:id="rId7"/>
    <p:sldId id="832" r:id="rId8"/>
    <p:sldId id="833" r:id="rId9"/>
    <p:sldId id="824" r:id="rId10"/>
    <p:sldId id="834" r:id="rId11"/>
    <p:sldId id="825" r:id="rId12"/>
    <p:sldId id="826" r:id="rId13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66"/>
    <a:srgbClr val="FDD077"/>
    <a:srgbClr val="FFF8C1"/>
    <a:srgbClr val="99FF99"/>
    <a:srgbClr val="005800"/>
    <a:srgbClr val="006600"/>
    <a:srgbClr val="00C0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8" autoAdjust="0"/>
    <p:restoredTop sz="94138" autoAdjust="0"/>
  </p:normalViewPr>
  <p:slideViewPr>
    <p:cSldViewPr>
      <p:cViewPr varScale="1">
        <p:scale>
          <a:sx n="66" d="100"/>
          <a:sy n="66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 т.ч. внутренние затраты</c:v>
                </c:pt>
                <c:pt idx="1">
                  <c:v>затраты на исследования и разработки (тыс. руб.)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13657257</c:v>
                </c:pt>
                <c:pt idx="1">
                  <c:v>15337927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 т.ч. внутренние затраты</c:v>
                </c:pt>
                <c:pt idx="1">
                  <c:v>затраты на исследования и разработки (тыс. руб.)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14286997</c:v>
                </c:pt>
                <c:pt idx="1">
                  <c:v>15409173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 т.ч. внутренние затраты</c:v>
                </c:pt>
                <c:pt idx="1">
                  <c:v>затраты на исследования и разработки (тыс. руб.)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11869213</c:v>
                </c:pt>
                <c:pt idx="1">
                  <c:v>13955459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900616448"/>
        <c:axId val="-1900627872"/>
      </c:barChart>
      <c:catAx>
        <c:axId val="-1900616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1900627872"/>
        <c:crosses val="autoZero"/>
        <c:auto val="1"/>
        <c:lblAlgn val="ctr"/>
        <c:lblOffset val="100"/>
        <c:noMultiLvlLbl val="0"/>
      </c:catAx>
      <c:valAx>
        <c:axId val="-190062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900616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средства федерального бюджета</c:v>
                </c:pt>
                <c:pt idx="1">
                  <c:v>собственные средства</c:v>
                </c:pt>
                <c:pt idx="2">
                  <c:v>средства бюджетов субъектов РФ и местных бюджетов</c:v>
                </c:pt>
                <c:pt idx="3">
                  <c:v>средства организаций предпринимательсткого сектора</c:v>
                </c:pt>
                <c:pt idx="4">
                  <c:v>средства организаций государственного сектора</c:v>
                </c:pt>
                <c:pt idx="5">
                  <c:v>средства внебюджетных фондов</c:v>
                </c:pt>
                <c:pt idx="6">
                  <c:v>средства частных некоммерческих организаций</c:v>
                </c:pt>
                <c:pt idx="7">
                  <c:v>иностранные источники</c:v>
                </c:pt>
                <c:pt idx="8">
                  <c:v>бюджетные ассигнования на содержание образовательной организации высшего образования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81.2</c:v>
                </c:pt>
                <c:pt idx="1">
                  <c:v>8.9</c:v>
                </c:pt>
                <c:pt idx="2">
                  <c:v>0.30000000000000032</c:v>
                </c:pt>
                <c:pt idx="3">
                  <c:v>5.5</c:v>
                </c:pt>
                <c:pt idx="4">
                  <c:v>2.8</c:v>
                </c:pt>
                <c:pt idx="5">
                  <c:v>0.60000000000000064</c:v>
                </c:pt>
                <c:pt idx="6">
                  <c:v>0.2</c:v>
                </c:pt>
                <c:pt idx="7">
                  <c:v>0.30000000000000032</c:v>
                </c:pt>
                <c:pt idx="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76297392"/>
        <c:axId val="-1776296304"/>
      </c:barChart>
      <c:catAx>
        <c:axId val="-1776297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1776296304"/>
        <c:crosses val="autoZero"/>
        <c:auto val="1"/>
        <c:lblAlgn val="ctr"/>
        <c:lblOffset val="100"/>
        <c:noMultiLvlLbl val="0"/>
      </c:catAx>
      <c:valAx>
        <c:axId val="-17762963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77629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</c:v>
                </c:pt>
                <c:pt idx="1">
                  <c:v>60</c:v>
                </c:pt>
                <c:pt idx="2">
                  <c:v>58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110</c:v>
                </c:pt>
                <c:pt idx="1">
                  <c:v>52</c:v>
                </c:pt>
                <c:pt idx="2">
                  <c:v>55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109</c:v>
                </c:pt>
                <c:pt idx="1">
                  <c:v>54</c:v>
                </c:pt>
                <c:pt idx="2">
                  <c:v>63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776294128"/>
        <c:axId val="-1776301744"/>
        <c:axId val="0"/>
      </c:bar3DChart>
      <c:catAx>
        <c:axId val="-1776294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-1776301744"/>
        <c:crosses val="autoZero"/>
        <c:auto val="1"/>
        <c:lblAlgn val="ctr"/>
        <c:lblOffset val="100"/>
        <c:noMultiLvlLbl val="0"/>
      </c:catAx>
      <c:valAx>
        <c:axId val="-1776301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776294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</c:v>
                </c:pt>
                <c:pt idx="1">
                  <c:v>56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71</c:v>
                </c:pt>
                <c:pt idx="1">
                  <c:v>73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59</c:v>
                </c:pt>
                <c:pt idx="1">
                  <c:v>94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776291408"/>
        <c:axId val="-1776301200"/>
        <c:axId val="0"/>
      </c:bar3DChart>
      <c:catAx>
        <c:axId val="-1776291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-1776301200"/>
        <c:crosses val="autoZero"/>
        <c:auto val="1"/>
        <c:lblAlgn val="ctr"/>
        <c:lblOffset val="100"/>
        <c:noMultiLvlLbl val="0"/>
      </c:catAx>
      <c:valAx>
        <c:axId val="-177630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776291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11708953047534E-2"/>
          <c:y val="5.5809434982514311E-2"/>
          <c:w val="0.80674650043744534"/>
          <c:h val="0.463610941354519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</c:v>
                </c:pt>
                <c:pt idx="1">
                  <c:v>9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776300112"/>
        <c:axId val="-1776299024"/>
        <c:axId val="0"/>
      </c:bar3DChart>
      <c:catAx>
        <c:axId val="-177630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1776299024"/>
        <c:crosses val="autoZero"/>
        <c:auto val="1"/>
        <c:lblAlgn val="ctr"/>
        <c:lblOffset val="100"/>
        <c:noMultiLvlLbl val="0"/>
      </c:catAx>
      <c:valAx>
        <c:axId val="-177629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77630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11708953047534E-2"/>
          <c:y val="5.5809434982514339E-2"/>
          <c:w val="0.80674650043744534"/>
          <c:h val="0.463610941354519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16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</c:v>
                </c:pt>
                <c:pt idx="1">
                  <c:v>16</c:v>
                </c:pt>
                <c:pt idx="2">
                  <c:v>21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Свердловская область</c:v>
                </c:pt>
                <c:pt idx="1">
                  <c:v>Челябинская область</c:v>
                </c:pt>
                <c:pt idx="2">
                  <c:v>Тюменская область</c:v>
                </c:pt>
                <c:pt idx="3">
                  <c:v>Курганская область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46</c:v>
                </c:pt>
                <c:pt idx="1">
                  <c:v>14</c:v>
                </c:pt>
                <c:pt idx="2">
                  <c:v>21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776300656"/>
        <c:axId val="-1776295760"/>
        <c:axId val="0"/>
      </c:bar3DChart>
      <c:catAx>
        <c:axId val="-177630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1776295760"/>
        <c:crosses val="autoZero"/>
        <c:auto val="1"/>
        <c:lblAlgn val="ctr"/>
        <c:lblOffset val="100"/>
        <c:noMultiLvlLbl val="0"/>
      </c:catAx>
      <c:valAx>
        <c:axId val="-177629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776300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601A2-BED3-4BE9-8030-46F292111E8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3B488E-529F-415D-AD0B-616E70F76306}">
      <dgm:prSet phldrT="[Текст]" custT="1"/>
      <dgm:spPr/>
      <dgm:t>
        <a:bodyPr/>
        <a:lstStyle/>
        <a:p>
          <a:r>
            <a:rPr lang="en-US" sz="2800" b="1" dirty="0" smtClean="0"/>
            <a:t>V</a:t>
          </a:r>
          <a:r>
            <a:rPr lang="ru-RU" sz="2800" b="1" dirty="0" smtClean="0"/>
            <a:t>.Фундаментальные и прикладные научные исследования Челябинской области</a:t>
          </a:r>
          <a:endParaRPr lang="ru-RU" sz="2800" b="1" dirty="0"/>
        </a:p>
      </dgm:t>
    </dgm:pt>
    <dgm:pt modelId="{792EE395-6B39-4362-8B7C-A1F518AC7940}" type="parTrans" cxnId="{43624F2A-B21E-45EB-936E-AC866CA65D84}">
      <dgm:prSet/>
      <dgm:spPr/>
      <dgm:t>
        <a:bodyPr/>
        <a:lstStyle/>
        <a:p>
          <a:endParaRPr lang="ru-RU"/>
        </a:p>
      </dgm:t>
    </dgm:pt>
    <dgm:pt modelId="{BA54BCDF-162E-4CDC-B968-B6E39726B807}" type="sibTrans" cxnId="{43624F2A-B21E-45EB-936E-AC866CA65D84}">
      <dgm:prSet/>
      <dgm:spPr/>
      <dgm:t>
        <a:bodyPr/>
        <a:lstStyle/>
        <a:p>
          <a:endParaRPr lang="ru-RU"/>
        </a:p>
      </dgm:t>
    </dgm:pt>
    <dgm:pt modelId="{A3B51837-2E81-4DB7-8FF6-9FE18F83D7B0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chemeClr val="tx1"/>
              </a:solidFill>
            </a:rPr>
            <a:t>Инжинириг</a:t>
          </a:r>
          <a:endParaRPr lang="ru-RU" sz="2000" b="1" dirty="0" smtClean="0">
            <a:solidFill>
              <a:schemeClr val="tx1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(развивается сеть инжиниринговых центров на базе ведущих вузов Челябинской области (МГТУ, </a:t>
          </a:r>
          <a:r>
            <a:rPr lang="ru-RU" sz="1600" dirty="0" err="1" smtClean="0">
              <a:solidFill>
                <a:schemeClr val="tx1"/>
              </a:solidFill>
            </a:rPr>
            <a:t>ЮУрГУ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ЧелГУ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Снежинский</a:t>
          </a:r>
          <a:r>
            <a:rPr lang="ru-RU" sz="1600" dirty="0" smtClean="0">
              <a:solidFill>
                <a:schemeClr val="tx1"/>
              </a:solidFill>
            </a:rPr>
            <a:t> физико-технический институт филиал - НИЯУ МИФИ, Трехгорный технологический институт-филиал НИЯУ МИФИ)</a:t>
          </a:r>
          <a:endParaRPr lang="ru-RU" sz="1600" dirty="0">
            <a:solidFill>
              <a:schemeClr val="tx1"/>
            </a:solidFill>
          </a:endParaRPr>
        </a:p>
      </dgm:t>
    </dgm:pt>
    <dgm:pt modelId="{BD4FCA1F-B2B0-41E0-81BF-C905E0C2E4FB}" type="parTrans" cxnId="{788AA6A6-9DB0-46E5-B20A-849601A5F4C4}">
      <dgm:prSet/>
      <dgm:spPr/>
      <dgm:t>
        <a:bodyPr/>
        <a:lstStyle/>
        <a:p>
          <a:endParaRPr lang="ru-RU"/>
        </a:p>
      </dgm:t>
    </dgm:pt>
    <dgm:pt modelId="{C3B8F983-41AA-4659-889F-EA4DE35D23F1}" type="sibTrans" cxnId="{788AA6A6-9DB0-46E5-B20A-849601A5F4C4}">
      <dgm:prSet/>
      <dgm:spPr/>
      <dgm:t>
        <a:bodyPr/>
        <a:lstStyle/>
        <a:p>
          <a:endParaRPr lang="ru-RU"/>
        </a:p>
      </dgm:t>
    </dgm:pt>
    <dgm:pt modelId="{AB53CFC2-371A-411E-825E-AF1FC65F436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20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2000" b="1" dirty="0" smtClean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solidFill>
                <a:schemeClr val="tx1"/>
              </a:solidFill>
            </a:rPr>
            <a:t>НИОКР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(выполнение вузами научно-исследовательских и опытно-конструкторских работ по заказ предприятий: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- ММК ( затраты более 170,2 млн. руб.);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-А О «ГРЦ им. </a:t>
          </a:r>
          <a:r>
            <a:rPr lang="ru-RU" sz="1400" dirty="0" err="1" smtClean="0">
              <a:solidFill>
                <a:schemeClr val="tx1"/>
              </a:solidFill>
            </a:rPr>
            <a:t>ак</a:t>
          </a:r>
          <a:r>
            <a:rPr lang="ru-RU" sz="1400" dirty="0" smtClean="0">
              <a:solidFill>
                <a:schemeClr val="tx1"/>
              </a:solidFill>
            </a:rPr>
            <a:t>. В.П. Макеева»;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-  Российский Федеральный ядерный центр – Всероссийский научно-исследовательский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                   институт технической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                                физики им. </a:t>
          </a:r>
          <a:r>
            <a:rPr lang="ru-RU" sz="1400" dirty="0" err="1" smtClean="0">
              <a:solidFill>
                <a:schemeClr val="tx1"/>
              </a:solidFill>
            </a:rPr>
            <a:t>ак</a:t>
          </a:r>
          <a:r>
            <a:rPr lang="ru-RU" sz="1400" dirty="0" smtClean="0">
              <a:solidFill>
                <a:schemeClr val="tx1"/>
              </a:solidFill>
            </a:rPr>
            <a:t>. Е.И. </a:t>
          </a:r>
          <a:r>
            <a:rPr lang="ru-RU" sz="1400" dirty="0" err="1" smtClean="0">
              <a:solidFill>
                <a:schemeClr val="tx1"/>
              </a:solidFill>
            </a:rPr>
            <a:t>Забабахина</a:t>
          </a:r>
          <a:endParaRPr lang="ru-RU" sz="1400" dirty="0">
            <a:solidFill>
              <a:schemeClr val="tx1"/>
            </a:solidFill>
          </a:endParaRPr>
        </a:p>
      </dgm:t>
    </dgm:pt>
    <dgm:pt modelId="{B7C91F57-DF05-4BCF-A543-936F5033B537}" type="parTrans" cxnId="{EA2BAAD6-E7C7-4991-9EA3-438B4CBE1DA8}">
      <dgm:prSet/>
      <dgm:spPr/>
      <dgm:t>
        <a:bodyPr/>
        <a:lstStyle/>
        <a:p>
          <a:endParaRPr lang="ru-RU"/>
        </a:p>
      </dgm:t>
    </dgm:pt>
    <dgm:pt modelId="{4DEDC867-900E-46BB-ACA2-994CE8C4AD1B}" type="sibTrans" cxnId="{EA2BAAD6-E7C7-4991-9EA3-438B4CBE1DA8}">
      <dgm:prSet/>
      <dgm:spPr/>
      <dgm:t>
        <a:bodyPr/>
        <a:lstStyle/>
        <a:p>
          <a:endParaRPr lang="ru-RU"/>
        </a:p>
      </dgm:t>
    </dgm:pt>
    <dgm:pt modelId="{00A18321-CFB1-43F3-A710-9ABDE42FA5C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Исследования вузов</a:t>
          </a:r>
        </a:p>
        <a:p>
          <a:r>
            <a:rPr lang="ru-RU" sz="1400" b="0" dirty="0" smtClean="0">
              <a:solidFill>
                <a:schemeClr val="tx1"/>
              </a:solidFill>
            </a:rPr>
            <a:t>- РНФ (9  грантов);</a:t>
          </a:r>
        </a:p>
        <a:p>
          <a:r>
            <a:rPr lang="ru-RU" sz="1400" b="0" dirty="0" smtClean="0">
              <a:solidFill>
                <a:schemeClr val="tx1"/>
              </a:solidFill>
            </a:rPr>
            <a:t>- РФФИ ( 37 грантов);</a:t>
          </a:r>
        </a:p>
        <a:p>
          <a:r>
            <a:rPr lang="ru-RU" sz="1400" b="0" dirty="0" smtClean="0">
              <a:solidFill>
                <a:schemeClr val="tx1"/>
              </a:solidFill>
            </a:rPr>
            <a:t>- РГНФ (12 грантов)</a:t>
          </a:r>
          <a:endParaRPr lang="ru-RU" sz="1400" b="0" dirty="0">
            <a:solidFill>
              <a:schemeClr val="tx1"/>
            </a:solidFill>
          </a:endParaRPr>
        </a:p>
      </dgm:t>
    </dgm:pt>
    <dgm:pt modelId="{06048419-37BC-459C-8484-C0D066D66CAA}" type="parTrans" cxnId="{76AABE89-2516-4CB5-830E-9D86C74560D6}">
      <dgm:prSet/>
      <dgm:spPr/>
      <dgm:t>
        <a:bodyPr/>
        <a:lstStyle/>
        <a:p>
          <a:endParaRPr lang="ru-RU"/>
        </a:p>
      </dgm:t>
    </dgm:pt>
    <dgm:pt modelId="{69481609-ABFD-4F09-A836-038D346F312E}" type="sibTrans" cxnId="{76AABE89-2516-4CB5-830E-9D86C74560D6}">
      <dgm:prSet/>
      <dgm:spPr/>
      <dgm:t>
        <a:bodyPr/>
        <a:lstStyle/>
        <a:p>
          <a:endParaRPr lang="ru-RU"/>
        </a:p>
      </dgm:t>
    </dgm:pt>
    <dgm:pt modelId="{593A1FAC-ED88-4ED2-825F-B7AA1615603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Научно-исследовательская деятельность молодых ученых</a:t>
          </a:r>
        </a:p>
        <a:p>
          <a:r>
            <a:rPr lang="ru-RU" sz="1400" b="0" dirty="0" smtClean="0">
              <a:solidFill>
                <a:schemeClr val="tx1"/>
              </a:solidFill>
            </a:rPr>
            <a:t>(стипендии Президента РФ, гранты РФФИ, РГНФ)</a:t>
          </a:r>
          <a:endParaRPr lang="ru-RU" sz="1400" b="0" dirty="0">
            <a:solidFill>
              <a:schemeClr val="tx1"/>
            </a:solidFill>
          </a:endParaRPr>
        </a:p>
      </dgm:t>
    </dgm:pt>
    <dgm:pt modelId="{ADA6A351-8817-4637-A70B-B4B0A7AF7D1A}" type="parTrans" cxnId="{B54B2D2E-9666-4134-80FA-A08CA57F19D5}">
      <dgm:prSet/>
      <dgm:spPr/>
      <dgm:t>
        <a:bodyPr/>
        <a:lstStyle/>
        <a:p>
          <a:endParaRPr lang="ru-RU"/>
        </a:p>
      </dgm:t>
    </dgm:pt>
    <dgm:pt modelId="{7C44E2F9-1CAA-4C46-9F66-899E422D380F}" type="sibTrans" cxnId="{B54B2D2E-9666-4134-80FA-A08CA57F19D5}">
      <dgm:prSet/>
      <dgm:spPr/>
      <dgm:t>
        <a:bodyPr/>
        <a:lstStyle/>
        <a:p>
          <a:endParaRPr lang="ru-RU"/>
        </a:p>
      </dgm:t>
    </dgm:pt>
    <dgm:pt modelId="{16E6E5E8-B21D-469C-95A4-B0539D4CCAD5}" type="pres">
      <dgm:prSet presAssocID="{2F4601A2-BED3-4BE9-8030-46F292111E8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8DC2DE-2F4B-4B9C-A5FB-A072A38E688C}" type="pres">
      <dgm:prSet presAssocID="{2F4601A2-BED3-4BE9-8030-46F292111E8C}" presName="matrix" presStyleCnt="0"/>
      <dgm:spPr/>
    </dgm:pt>
    <dgm:pt modelId="{86090F5E-7D6E-4AB5-B209-73C363266BC0}" type="pres">
      <dgm:prSet presAssocID="{2F4601A2-BED3-4BE9-8030-46F292111E8C}" presName="tile1" presStyleLbl="node1" presStyleIdx="0" presStyleCnt="4"/>
      <dgm:spPr/>
      <dgm:t>
        <a:bodyPr/>
        <a:lstStyle/>
        <a:p>
          <a:endParaRPr lang="ru-RU"/>
        </a:p>
      </dgm:t>
    </dgm:pt>
    <dgm:pt modelId="{C8E7AE07-3EAF-4913-8FDA-9FFB8908DE8B}" type="pres">
      <dgm:prSet presAssocID="{2F4601A2-BED3-4BE9-8030-46F292111E8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4A3CD-FA17-4894-8BD3-AF34BDC99652}" type="pres">
      <dgm:prSet presAssocID="{2F4601A2-BED3-4BE9-8030-46F292111E8C}" presName="tile2" presStyleLbl="node1" presStyleIdx="1" presStyleCnt="4"/>
      <dgm:spPr/>
      <dgm:t>
        <a:bodyPr/>
        <a:lstStyle/>
        <a:p>
          <a:endParaRPr lang="ru-RU"/>
        </a:p>
      </dgm:t>
    </dgm:pt>
    <dgm:pt modelId="{FFE3BFB9-0531-4B70-A622-96034FD08CD1}" type="pres">
      <dgm:prSet presAssocID="{2F4601A2-BED3-4BE9-8030-46F292111E8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87B2C-7C44-483C-B613-A0AAB7389ABE}" type="pres">
      <dgm:prSet presAssocID="{2F4601A2-BED3-4BE9-8030-46F292111E8C}" presName="tile3" presStyleLbl="node1" presStyleIdx="2" presStyleCnt="4"/>
      <dgm:spPr/>
      <dgm:t>
        <a:bodyPr/>
        <a:lstStyle/>
        <a:p>
          <a:endParaRPr lang="ru-RU"/>
        </a:p>
      </dgm:t>
    </dgm:pt>
    <dgm:pt modelId="{4A809E25-ECBA-4008-B921-28C27CED9060}" type="pres">
      <dgm:prSet presAssocID="{2F4601A2-BED3-4BE9-8030-46F292111E8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22CB9-C7AD-4FB5-97A4-B239A14BECB0}" type="pres">
      <dgm:prSet presAssocID="{2F4601A2-BED3-4BE9-8030-46F292111E8C}" presName="tile4" presStyleLbl="node1" presStyleIdx="3" presStyleCnt="4"/>
      <dgm:spPr/>
      <dgm:t>
        <a:bodyPr/>
        <a:lstStyle/>
        <a:p>
          <a:endParaRPr lang="ru-RU"/>
        </a:p>
      </dgm:t>
    </dgm:pt>
    <dgm:pt modelId="{323EFABC-9088-4978-A33D-E32D401B7207}" type="pres">
      <dgm:prSet presAssocID="{2F4601A2-BED3-4BE9-8030-46F292111E8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8CA20-538B-42D6-83A8-3E80CCE74EF6}" type="pres">
      <dgm:prSet presAssocID="{2F4601A2-BED3-4BE9-8030-46F292111E8C}" presName="centerTile" presStyleLbl="fgShp" presStyleIdx="0" presStyleCnt="1" custScaleX="157498" custScaleY="132711" custLinFactNeighborX="-17500" custLinFactNeighborY="1095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DC5C3-7B14-48E4-A3C9-04803F3AF5DB}" type="presOf" srcId="{AB53CFC2-371A-411E-825E-AF1FC65F436B}" destId="{FFE3BFB9-0531-4B70-A622-96034FD08CD1}" srcOrd="1" destOrd="0" presId="urn:microsoft.com/office/officeart/2005/8/layout/matrix1"/>
    <dgm:cxn modelId="{1BB654B2-7606-40EC-BE57-A99B6C796256}" type="presOf" srcId="{00A18321-CFB1-43F3-A710-9ABDE42FA5CA}" destId="{FA787B2C-7C44-483C-B613-A0AAB7389ABE}" srcOrd="0" destOrd="0" presId="urn:microsoft.com/office/officeart/2005/8/layout/matrix1"/>
    <dgm:cxn modelId="{DF053B53-D21C-4175-87FC-8CC335258703}" type="presOf" srcId="{00A18321-CFB1-43F3-A710-9ABDE42FA5CA}" destId="{4A809E25-ECBA-4008-B921-28C27CED9060}" srcOrd="1" destOrd="0" presId="urn:microsoft.com/office/officeart/2005/8/layout/matrix1"/>
    <dgm:cxn modelId="{76AABE89-2516-4CB5-830E-9D86C74560D6}" srcId="{613B488E-529F-415D-AD0B-616E70F76306}" destId="{00A18321-CFB1-43F3-A710-9ABDE42FA5CA}" srcOrd="2" destOrd="0" parTransId="{06048419-37BC-459C-8484-C0D066D66CAA}" sibTransId="{69481609-ABFD-4F09-A836-038D346F312E}"/>
    <dgm:cxn modelId="{F815D106-551C-4DAA-BA5B-F673A7B2947A}" type="presOf" srcId="{613B488E-529F-415D-AD0B-616E70F76306}" destId="{7148CA20-538B-42D6-83A8-3E80CCE74EF6}" srcOrd="0" destOrd="0" presId="urn:microsoft.com/office/officeart/2005/8/layout/matrix1"/>
    <dgm:cxn modelId="{B54B2D2E-9666-4134-80FA-A08CA57F19D5}" srcId="{613B488E-529F-415D-AD0B-616E70F76306}" destId="{593A1FAC-ED88-4ED2-825F-B7AA1615603E}" srcOrd="3" destOrd="0" parTransId="{ADA6A351-8817-4637-A70B-B4B0A7AF7D1A}" sibTransId="{7C44E2F9-1CAA-4C46-9F66-899E422D380F}"/>
    <dgm:cxn modelId="{D4197982-2725-4F98-8D0B-7A78F471937B}" type="presOf" srcId="{A3B51837-2E81-4DB7-8FF6-9FE18F83D7B0}" destId="{C8E7AE07-3EAF-4913-8FDA-9FFB8908DE8B}" srcOrd="1" destOrd="0" presId="urn:microsoft.com/office/officeart/2005/8/layout/matrix1"/>
    <dgm:cxn modelId="{FD8766A1-0024-4A92-A184-1F0BE3E9594D}" type="presOf" srcId="{A3B51837-2E81-4DB7-8FF6-9FE18F83D7B0}" destId="{86090F5E-7D6E-4AB5-B209-73C363266BC0}" srcOrd="0" destOrd="0" presId="urn:microsoft.com/office/officeart/2005/8/layout/matrix1"/>
    <dgm:cxn modelId="{B1896716-1431-472B-BC4B-83BB4E12EB93}" type="presOf" srcId="{AB53CFC2-371A-411E-825E-AF1FC65F436B}" destId="{B354A3CD-FA17-4894-8BD3-AF34BDC99652}" srcOrd="0" destOrd="0" presId="urn:microsoft.com/office/officeart/2005/8/layout/matrix1"/>
    <dgm:cxn modelId="{EA2BAAD6-E7C7-4991-9EA3-438B4CBE1DA8}" srcId="{613B488E-529F-415D-AD0B-616E70F76306}" destId="{AB53CFC2-371A-411E-825E-AF1FC65F436B}" srcOrd="1" destOrd="0" parTransId="{B7C91F57-DF05-4BCF-A543-936F5033B537}" sibTransId="{4DEDC867-900E-46BB-ACA2-994CE8C4AD1B}"/>
    <dgm:cxn modelId="{F2F4F085-B275-4A32-B975-9B97638FA601}" type="presOf" srcId="{593A1FAC-ED88-4ED2-825F-B7AA1615603E}" destId="{323EFABC-9088-4978-A33D-E32D401B7207}" srcOrd="1" destOrd="0" presId="urn:microsoft.com/office/officeart/2005/8/layout/matrix1"/>
    <dgm:cxn modelId="{788AA6A6-9DB0-46E5-B20A-849601A5F4C4}" srcId="{613B488E-529F-415D-AD0B-616E70F76306}" destId="{A3B51837-2E81-4DB7-8FF6-9FE18F83D7B0}" srcOrd="0" destOrd="0" parTransId="{BD4FCA1F-B2B0-41E0-81BF-C905E0C2E4FB}" sibTransId="{C3B8F983-41AA-4659-889F-EA4DE35D23F1}"/>
    <dgm:cxn modelId="{DD429D2C-5789-43B1-A186-37A4F8C647F2}" type="presOf" srcId="{2F4601A2-BED3-4BE9-8030-46F292111E8C}" destId="{16E6E5E8-B21D-469C-95A4-B0539D4CCAD5}" srcOrd="0" destOrd="0" presId="urn:microsoft.com/office/officeart/2005/8/layout/matrix1"/>
    <dgm:cxn modelId="{43624F2A-B21E-45EB-936E-AC866CA65D84}" srcId="{2F4601A2-BED3-4BE9-8030-46F292111E8C}" destId="{613B488E-529F-415D-AD0B-616E70F76306}" srcOrd="0" destOrd="0" parTransId="{792EE395-6B39-4362-8B7C-A1F518AC7940}" sibTransId="{BA54BCDF-162E-4CDC-B968-B6E39726B807}"/>
    <dgm:cxn modelId="{52F4B075-495B-4577-94CA-C1CB03771B50}" type="presOf" srcId="{593A1FAC-ED88-4ED2-825F-B7AA1615603E}" destId="{F6922CB9-C7AD-4FB5-97A4-B239A14BECB0}" srcOrd="0" destOrd="0" presId="urn:microsoft.com/office/officeart/2005/8/layout/matrix1"/>
    <dgm:cxn modelId="{DAE7F443-4EE4-489F-A90D-682E235891D0}" type="presParOf" srcId="{16E6E5E8-B21D-469C-95A4-B0539D4CCAD5}" destId="{ED8DC2DE-2F4B-4B9C-A5FB-A072A38E688C}" srcOrd="0" destOrd="0" presId="urn:microsoft.com/office/officeart/2005/8/layout/matrix1"/>
    <dgm:cxn modelId="{1D10D45C-5B4E-4921-A9DB-963A410C2386}" type="presParOf" srcId="{ED8DC2DE-2F4B-4B9C-A5FB-A072A38E688C}" destId="{86090F5E-7D6E-4AB5-B209-73C363266BC0}" srcOrd="0" destOrd="0" presId="urn:microsoft.com/office/officeart/2005/8/layout/matrix1"/>
    <dgm:cxn modelId="{8E1AFB6F-33EA-42A0-8D06-CF53FD40FF71}" type="presParOf" srcId="{ED8DC2DE-2F4B-4B9C-A5FB-A072A38E688C}" destId="{C8E7AE07-3EAF-4913-8FDA-9FFB8908DE8B}" srcOrd="1" destOrd="0" presId="urn:microsoft.com/office/officeart/2005/8/layout/matrix1"/>
    <dgm:cxn modelId="{D5CFBDBD-960C-4DCB-90A3-5C5335EE4EAC}" type="presParOf" srcId="{ED8DC2DE-2F4B-4B9C-A5FB-A072A38E688C}" destId="{B354A3CD-FA17-4894-8BD3-AF34BDC99652}" srcOrd="2" destOrd="0" presId="urn:microsoft.com/office/officeart/2005/8/layout/matrix1"/>
    <dgm:cxn modelId="{F000B5DC-BACD-4DC7-BC0C-CA53766504BB}" type="presParOf" srcId="{ED8DC2DE-2F4B-4B9C-A5FB-A072A38E688C}" destId="{FFE3BFB9-0531-4B70-A622-96034FD08CD1}" srcOrd="3" destOrd="0" presId="urn:microsoft.com/office/officeart/2005/8/layout/matrix1"/>
    <dgm:cxn modelId="{C6113DC3-2C41-4111-83E2-38C712DA8C0B}" type="presParOf" srcId="{ED8DC2DE-2F4B-4B9C-A5FB-A072A38E688C}" destId="{FA787B2C-7C44-483C-B613-A0AAB7389ABE}" srcOrd="4" destOrd="0" presId="urn:microsoft.com/office/officeart/2005/8/layout/matrix1"/>
    <dgm:cxn modelId="{E3332A67-A1FB-49E3-9E7B-9760090E70FF}" type="presParOf" srcId="{ED8DC2DE-2F4B-4B9C-A5FB-A072A38E688C}" destId="{4A809E25-ECBA-4008-B921-28C27CED9060}" srcOrd="5" destOrd="0" presId="urn:microsoft.com/office/officeart/2005/8/layout/matrix1"/>
    <dgm:cxn modelId="{3DBCE40A-DC09-4850-BD6B-46DF395F1DF8}" type="presParOf" srcId="{ED8DC2DE-2F4B-4B9C-A5FB-A072A38E688C}" destId="{F6922CB9-C7AD-4FB5-97A4-B239A14BECB0}" srcOrd="6" destOrd="0" presId="urn:microsoft.com/office/officeart/2005/8/layout/matrix1"/>
    <dgm:cxn modelId="{3BD21AA6-464A-455A-9E4F-092F7DE3DF4D}" type="presParOf" srcId="{ED8DC2DE-2F4B-4B9C-A5FB-A072A38E688C}" destId="{323EFABC-9088-4978-A33D-E32D401B7207}" srcOrd="7" destOrd="0" presId="urn:microsoft.com/office/officeart/2005/8/layout/matrix1"/>
    <dgm:cxn modelId="{05CDF340-0640-468D-8370-97A29AA6403B}" type="presParOf" srcId="{16E6E5E8-B21D-469C-95A4-B0539D4CCAD5}" destId="{7148CA20-538B-42D6-83A8-3E80CCE74EF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D22363-0266-4721-B877-C25BBEAC5C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2135F-46BC-4EA5-960B-BB40D142CF17}">
      <dgm:prSet phldrT="[Текст]" phldr="1"/>
      <dgm:spPr/>
      <dgm:t>
        <a:bodyPr/>
        <a:lstStyle/>
        <a:p>
          <a:endParaRPr lang="ru-RU" dirty="0"/>
        </a:p>
      </dgm:t>
    </dgm:pt>
    <dgm:pt modelId="{191119D6-7EA7-4E79-AF2F-8FBDC004886B}" type="parTrans" cxnId="{578C9A0A-128C-4354-9BAF-2831022A96A2}">
      <dgm:prSet/>
      <dgm:spPr/>
      <dgm:t>
        <a:bodyPr/>
        <a:lstStyle/>
        <a:p>
          <a:endParaRPr lang="ru-RU"/>
        </a:p>
      </dgm:t>
    </dgm:pt>
    <dgm:pt modelId="{666E234D-675F-407A-B825-BB2F4EC3CD19}" type="sibTrans" cxnId="{578C9A0A-128C-4354-9BAF-2831022A96A2}">
      <dgm:prSet/>
      <dgm:spPr/>
      <dgm:t>
        <a:bodyPr/>
        <a:lstStyle/>
        <a:p>
          <a:endParaRPr lang="ru-RU"/>
        </a:p>
      </dgm:t>
    </dgm:pt>
    <dgm:pt modelId="{DF43097F-DE60-4D28-9261-6A279284F297}">
      <dgm:prSet phldrT="[Текст]"/>
      <dgm:spPr/>
      <dgm:t>
        <a:bodyPr/>
        <a:lstStyle/>
        <a:p>
          <a:r>
            <a:rPr lang="ru-RU" dirty="0" smtClean="0"/>
            <a:t> Заключение Соглашения между Правительством Челябинской области и Уральским отделением Российской академии наук о взаимодействии в сфере организации, поддержки и стимулирования наукоемких и инновационных разработок и технологий.</a:t>
          </a:r>
          <a:endParaRPr lang="ru-RU" dirty="0"/>
        </a:p>
      </dgm:t>
    </dgm:pt>
    <dgm:pt modelId="{C53F6818-4608-467B-BCF3-B324B8185411}" type="parTrans" cxnId="{AA8C9F76-DEFA-4BA6-B041-1027308B339C}">
      <dgm:prSet/>
      <dgm:spPr/>
      <dgm:t>
        <a:bodyPr/>
        <a:lstStyle/>
        <a:p>
          <a:endParaRPr lang="ru-RU"/>
        </a:p>
      </dgm:t>
    </dgm:pt>
    <dgm:pt modelId="{3BF15114-F72B-475B-ABCF-59746DF1465E}" type="sibTrans" cxnId="{AA8C9F76-DEFA-4BA6-B041-1027308B339C}">
      <dgm:prSet/>
      <dgm:spPr/>
      <dgm:t>
        <a:bodyPr/>
        <a:lstStyle/>
        <a:p>
          <a:endParaRPr lang="ru-RU"/>
        </a:p>
      </dgm:t>
    </dgm:pt>
    <dgm:pt modelId="{6ADB764D-6D05-4C54-93FF-2062AC87DF80}">
      <dgm:prSet phldrT="[Текст]" phldr="1"/>
      <dgm:spPr/>
      <dgm:t>
        <a:bodyPr/>
        <a:lstStyle/>
        <a:p>
          <a:endParaRPr lang="ru-RU"/>
        </a:p>
      </dgm:t>
    </dgm:pt>
    <dgm:pt modelId="{2A8DC37D-561F-4709-95F3-B2CA13FB3FC6}" type="parTrans" cxnId="{257AD418-AE88-480A-B415-947DE5F11D5C}">
      <dgm:prSet/>
      <dgm:spPr/>
      <dgm:t>
        <a:bodyPr/>
        <a:lstStyle/>
        <a:p>
          <a:endParaRPr lang="ru-RU"/>
        </a:p>
      </dgm:t>
    </dgm:pt>
    <dgm:pt modelId="{5CFEA51A-D62B-4BAB-B81E-744F36C79CCC}" type="sibTrans" cxnId="{257AD418-AE88-480A-B415-947DE5F11D5C}">
      <dgm:prSet/>
      <dgm:spPr/>
      <dgm:t>
        <a:bodyPr/>
        <a:lstStyle/>
        <a:p>
          <a:endParaRPr lang="ru-RU"/>
        </a:p>
      </dgm:t>
    </dgm:pt>
    <dgm:pt modelId="{2F403F20-6CB8-4B5C-A421-6602E2802A1D}">
      <dgm:prSet phldrT="[Текст]"/>
      <dgm:spPr/>
      <dgm:t>
        <a:bodyPr/>
        <a:lstStyle/>
        <a:p>
          <a:r>
            <a:rPr lang="ru-RU" dirty="0" smtClean="0"/>
            <a:t>Создание Центра Уральского отделения Российской академии наук в Челябинской области на базе Национального исследовательского университета </a:t>
          </a:r>
          <a:r>
            <a:rPr lang="ru-RU" dirty="0" err="1" smtClean="0"/>
            <a:t>ЮУрГУ</a:t>
          </a:r>
          <a:r>
            <a:rPr lang="ru-RU" dirty="0" smtClean="0"/>
            <a:t>.</a:t>
          </a:r>
          <a:endParaRPr lang="ru-RU" dirty="0"/>
        </a:p>
      </dgm:t>
    </dgm:pt>
    <dgm:pt modelId="{E71F079F-2EE6-4400-BB9B-02AD4F6E81F4}" type="parTrans" cxnId="{0721D398-7C8E-4A5D-8D6B-3836DE3BA8DC}">
      <dgm:prSet/>
      <dgm:spPr/>
      <dgm:t>
        <a:bodyPr/>
        <a:lstStyle/>
        <a:p>
          <a:endParaRPr lang="ru-RU"/>
        </a:p>
      </dgm:t>
    </dgm:pt>
    <dgm:pt modelId="{EF06515F-1E3B-4B95-B325-01B0A93E6C48}" type="sibTrans" cxnId="{0721D398-7C8E-4A5D-8D6B-3836DE3BA8DC}">
      <dgm:prSet/>
      <dgm:spPr/>
      <dgm:t>
        <a:bodyPr/>
        <a:lstStyle/>
        <a:p>
          <a:endParaRPr lang="ru-RU"/>
        </a:p>
      </dgm:t>
    </dgm:pt>
    <dgm:pt modelId="{4C390FA9-63B8-4367-AB03-F4AFDC386944}">
      <dgm:prSet phldrT="[Текст]" phldr="1"/>
      <dgm:spPr/>
      <dgm:t>
        <a:bodyPr/>
        <a:lstStyle/>
        <a:p>
          <a:endParaRPr lang="ru-RU"/>
        </a:p>
      </dgm:t>
    </dgm:pt>
    <dgm:pt modelId="{B895815A-69F1-495A-A667-F884DA1EA4C2}" type="parTrans" cxnId="{5329D935-1899-4800-914A-7D3B77DA204A}">
      <dgm:prSet/>
      <dgm:spPr/>
      <dgm:t>
        <a:bodyPr/>
        <a:lstStyle/>
        <a:p>
          <a:endParaRPr lang="ru-RU"/>
        </a:p>
      </dgm:t>
    </dgm:pt>
    <dgm:pt modelId="{850547AC-3766-485F-B230-5C3DC311FD3E}" type="sibTrans" cxnId="{5329D935-1899-4800-914A-7D3B77DA204A}">
      <dgm:prSet/>
      <dgm:spPr/>
      <dgm:t>
        <a:bodyPr/>
        <a:lstStyle/>
        <a:p>
          <a:endParaRPr lang="ru-RU"/>
        </a:p>
      </dgm:t>
    </dgm:pt>
    <dgm:pt modelId="{C5D536EC-47B1-441F-AB92-7F7FDB6DA4D0}">
      <dgm:prSet phldrT="[Текст]"/>
      <dgm:spPr/>
      <dgm:t>
        <a:bodyPr/>
        <a:lstStyle/>
        <a:p>
          <a:r>
            <a:rPr lang="ru-RU" dirty="0" smtClean="0"/>
            <a:t>Создание Единой информационной базы научно-исследовательской деятельности Челябинской области</a:t>
          </a:r>
          <a:endParaRPr lang="ru-RU" dirty="0"/>
        </a:p>
      </dgm:t>
    </dgm:pt>
    <dgm:pt modelId="{B3E63AA7-1F3E-4407-BE3E-6BA74FCC4B17}" type="parTrans" cxnId="{7267C74B-EDB1-47AB-BA01-A13F13D02664}">
      <dgm:prSet/>
      <dgm:spPr/>
      <dgm:t>
        <a:bodyPr/>
        <a:lstStyle/>
        <a:p>
          <a:endParaRPr lang="ru-RU"/>
        </a:p>
      </dgm:t>
    </dgm:pt>
    <dgm:pt modelId="{01FCC1B9-B676-47CC-9FB1-244DD643F3C4}" type="sibTrans" cxnId="{7267C74B-EDB1-47AB-BA01-A13F13D02664}">
      <dgm:prSet/>
      <dgm:spPr/>
      <dgm:t>
        <a:bodyPr/>
        <a:lstStyle/>
        <a:p>
          <a:endParaRPr lang="ru-RU"/>
        </a:p>
      </dgm:t>
    </dgm:pt>
    <dgm:pt modelId="{D4840D1C-25BD-41F9-ACFC-0CDBE542913E}">
      <dgm:prSet phldrT="[Текст]"/>
      <dgm:spPr/>
      <dgm:t>
        <a:bodyPr/>
        <a:lstStyle/>
        <a:p>
          <a:r>
            <a:rPr lang="ru-RU" dirty="0" smtClean="0"/>
            <a:t>Оказание информационной и организационной поддержки проектам вузов на получение грантов Российского научного фонда.</a:t>
          </a:r>
          <a:endParaRPr lang="ru-RU" dirty="0"/>
        </a:p>
      </dgm:t>
    </dgm:pt>
    <dgm:pt modelId="{E69F75ED-3E88-49CC-9ECC-CD8E775F200F}" type="parTrans" cxnId="{7DFDD0ED-E261-4798-8F7C-C1D90673A6BD}">
      <dgm:prSet/>
      <dgm:spPr/>
      <dgm:t>
        <a:bodyPr/>
        <a:lstStyle/>
        <a:p>
          <a:endParaRPr lang="ru-RU"/>
        </a:p>
      </dgm:t>
    </dgm:pt>
    <dgm:pt modelId="{735CC084-5BE6-4C60-B85B-3F3CD5808C38}" type="sibTrans" cxnId="{7DFDD0ED-E261-4798-8F7C-C1D90673A6BD}">
      <dgm:prSet/>
      <dgm:spPr/>
      <dgm:t>
        <a:bodyPr/>
        <a:lstStyle/>
        <a:p>
          <a:endParaRPr lang="ru-RU"/>
        </a:p>
      </dgm:t>
    </dgm:pt>
    <dgm:pt modelId="{1F9E8824-12AB-4AA5-BB8A-07F5F61FA5F3}" type="pres">
      <dgm:prSet presAssocID="{19D22363-0266-4721-B877-C25BBEAC5C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DD8764-FA41-4247-AF9E-C7B3590390C5}" type="pres">
      <dgm:prSet presAssocID="{E1E2135F-46BC-4EA5-960B-BB40D142CF17}" presName="composite" presStyleCnt="0"/>
      <dgm:spPr/>
    </dgm:pt>
    <dgm:pt modelId="{14582D17-CBBE-437A-B8FE-79A03D0CB27C}" type="pres">
      <dgm:prSet presAssocID="{E1E2135F-46BC-4EA5-960B-BB40D142CF1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5BFED-3D0A-4F83-8906-6E1062005E28}" type="pres">
      <dgm:prSet presAssocID="{E1E2135F-46BC-4EA5-960B-BB40D142CF1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41BCA-47A6-469F-BD4A-91F116E2046C}" type="pres">
      <dgm:prSet presAssocID="{666E234D-675F-407A-B825-BB2F4EC3CD19}" presName="sp" presStyleCnt="0"/>
      <dgm:spPr/>
    </dgm:pt>
    <dgm:pt modelId="{624B3742-46C2-4827-9D2D-6DB94D3CC7C7}" type="pres">
      <dgm:prSet presAssocID="{6ADB764D-6D05-4C54-93FF-2062AC87DF80}" presName="composite" presStyleCnt="0"/>
      <dgm:spPr/>
    </dgm:pt>
    <dgm:pt modelId="{9FDAD91F-A9A9-498A-822B-14E07E028966}" type="pres">
      <dgm:prSet presAssocID="{6ADB764D-6D05-4C54-93FF-2062AC87DF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3CB95-EC07-4079-8D24-694D71A5598E}" type="pres">
      <dgm:prSet presAssocID="{6ADB764D-6D05-4C54-93FF-2062AC87DF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834-E532-4506-AC7C-0C05EE933DCB}" type="pres">
      <dgm:prSet presAssocID="{5CFEA51A-D62B-4BAB-B81E-744F36C79CCC}" presName="sp" presStyleCnt="0"/>
      <dgm:spPr/>
    </dgm:pt>
    <dgm:pt modelId="{233ADD3F-A329-4AB9-B75A-CAF9A09A6801}" type="pres">
      <dgm:prSet presAssocID="{4C390FA9-63B8-4367-AB03-F4AFDC386944}" presName="composite" presStyleCnt="0"/>
      <dgm:spPr/>
    </dgm:pt>
    <dgm:pt modelId="{7E54FE60-14B8-4E4B-B749-10A7DF7A6209}" type="pres">
      <dgm:prSet presAssocID="{4C390FA9-63B8-4367-AB03-F4AFDC3869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B64FD-4FDC-4A2B-AE25-9355786A675C}" type="pres">
      <dgm:prSet presAssocID="{4C390FA9-63B8-4367-AB03-F4AFDC38694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FDD0ED-E261-4798-8F7C-C1D90673A6BD}" srcId="{4C390FA9-63B8-4367-AB03-F4AFDC386944}" destId="{D4840D1C-25BD-41F9-ACFC-0CDBE542913E}" srcOrd="1" destOrd="0" parTransId="{E69F75ED-3E88-49CC-9ECC-CD8E775F200F}" sibTransId="{735CC084-5BE6-4C60-B85B-3F3CD5808C38}"/>
    <dgm:cxn modelId="{DB11B678-EF3C-4135-8EA9-66C11A83BB82}" type="presOf" srcId="{2F403F20-6CB8-4B5C-A421-6602E2802A1D}" destId="{76A3CB95-EC07-4079-8D24-694D71A5598E}" srcOrd="0" destOrd="0" presId="urn:microsoft.com/office/officeart/2005/8/layout/chevron2"/>
    <dgm:cxn modelId="{257AD418-AE88-480A-B415-947DE5F11D5C}" srcId="{19D22363-0266-4721-B877-C25BBEAC5C68}" destId="{6ADB764D-6D05-4C54-93FF-2062AC87DF80}" srcOrd="1" destOrd="0" parTransId="{2A8DC37D-561F-4709-95F3-B2CA13FB3FC6}" sibTransId="{5CFEA51A-D62B-4BAB-B81E-744F36C79CCC}"/>
    <dgm:cxn modelId="{D5965F14-A021-4F16-976A-E930A9C331A1}" type="presOf" srcId="{4C390FA9-63B8-4367-AB03-F4AFDC386944}" destId="{7E54FE60-14B8-4E4B-B749-10A7DF7A6209}" srcOrd="0" destOrd="0" presId="urn:microsoft.com/office/officeart/2005/8/layout/chevron2"/>
    <dgm:cxn modelId="{0721D398-7C8E-4A5D-8D6B-3836DE3BA8DC}" srcId="{6ADB764D-6D05-4C54-93FF-2062AC87DF80}" destId="{2F403F20-6CB8-4B5C-A421-6602E2802A1D}" srcOrd="0" destOrd="0" parTransId="{E71F079F-2EE6-4400-BB9B-02AD4F6E81F4}" sibTransId="{EF06515F-1E3B-4B95-B325-01B0A93E6C48}"/>
    <dgm:cxn modelId="{93B9E562-961A-4AD8-AE00-34AEBE3FB95D}" type="presOf" srcId="{19D22363-0266-4721-B877-C25BBEAC5C68}" destId="{1F9E8824-12AB-4AA5-BB8A-07F5F61FA5F3}" srcOrd="0" destOrd="0" presId="urn:microsoft.com/office/officeart/2005/8/layout/chevron2"/>
    <dgm:cxn modelId="{5329D935-1899-4800-914A-7D3B77DA204A}" srcId="{19D22363-0266-4721-B877-C25BBEAC5C68}" destId="{4C390FA9-63B8-4367-AB03-F4AFDC386944}" srcOrd="2" destOrd="0" parTransId="{B895815A-69F1-495A-A667-F884DA1EA4C2}" sibTransId="{850547AC-3766-485F-B230-5C3DC311FD3E}"/>
    <dgm:cxn modelId="{066DC21A-251B-4F79-AC4B-C5186EB3F1D1}" type="presOf" srcId="{E1E2135F-46BC-4EA5-960B-BB40D142CF17}" destId="{14582D17-CBBE-437A-B8FE-79A03D0CB27C}" srcOrd="0" destOrd="0" presId="urn:microsoft.com/office/officeart/2005/8/layout/chevron2"/>
    <dgm:cxn modelId="{2260F641-7AC4-4156-8843-800C18A636B8}" type="presOf" srcId="{D4840D1C-25BD-41F9-ACFC-0CDBE542913E}" destId="{EF7B64FD-4FDC-4A2B-AE25-9355786A675C}" srcOrd="0" destOrd="1" presId="urn:microsoft.com/office/officeart/2005/8/layout/chevron2"/>
    <dgm:cxn modelId="{4AF609D9-F002-45D9-AE25-2BC63C221A1A}" type="presOf" srcId="{C5D536EC-47B1-441F-AB92-7F7FDB6DA4D0}" destId="{EF7B64FD-4FDC-4A2B-AE25-9355786A675C}" srcOrd="0" destOrd="0" presId="urn:microsoft.com/office/officeart/2005/8/layout/chevron2"/>
    <dgm:cxn modelId="{AA8C9F76-DEFA-4BA6-B041-1027308B339C}" srcId="{E1E2135F-46BC-4EA5-960B-BB40D142CF17}" destId="{DF43097F-DE60-4D28-9261-6A279284F297}" srcOrd="0" destOrd="0" parTransId="{C53F6818-4608-467B-BCF3-B324B8185411}" sibTransId="{3BF15114-F72B-475B-ABCF-59746DF1465E}"/>
    <dgm:cxn modelId="{7267C74B-EDB1-47AB-BA01-A13F13D02664}" srcId="{4C390FA9-63B8-4367-AB03-F4AFDC386944}" destId="{C5D536EC-47B1-441F-AB92-7F7FDB6DA4D0}" srcOrd="0" destOrd="0" parTransId="{B3E63AA7-1F3E-4407-BE3E-6BA74FCC4B17}" sibTransId="{01FCC1B9-B676-47CC-9FB1-244DD643F3C4}"/>
    <dgm:cxn modelId="{578C9A0A-128C-4354-9BAF-2831022A96A2}" srcId="{19D22363-0266-4721-B877-C25BBEAC5C68}" destId="{E1E2135F-46BC-4EA5-960B-BB40D142CF17}" srcOrd="0" destOrd="0" parTransId="{191119D6-7EA7-4E79-AF2F-8FBDC004886B}" sibTransId="{666E234D-675F-407A-B825-BB2F4EC3CD19}"/>
    <dgm:cxn modelId="{2102E61B-662D-416B-A1FF-882964906448}" type="presOf" srcId="{6ADB764D-6D05-4C54-93FF-2062AC87DF80}" destId="{9FDAD91F-A9A9-498A-822B-14E07E028966}" srcOrd="0" destOrd="0" presId="urn:microsoft.com/office/officeart/2005/8/layout/chevron2"/>
    <dgm:cxn modelId="{879140C5-68A0-4EC7-A051-E9B0E2BBAC96}" type="presOf" srcId="{DF43097F-DE60-4D28-9261-6A279284F297}" destId="{C025BFED-3D0A-4F83-8906-6E1062005E28}" srcOrd="0" destOrd="0" presId="urn:microsoft.com/office/officeart/2005/8/layout/chevron2"/>
    <dgm:cxn modelId="{97EB2D3A-8A8C-466C-8768-27B6F3DC59EF}" type="presParOf" srcId="{1F9E8824-12AB-4AA5-BB8A-07F5F61FA5F3}" destId="{41DD8764-FA41-4247-AF9E-C7B3590390C5}" srcOrd="0" destOrd="0" presId="urn:microsoft.com/office/officeart/2005/8/layout/chevron2"/>
    <dgm:cxn modelId="{896F9582-3DC0-446A-8F46-1BE7EDE1F215}" type="presParOf" srcId="{41DD8764-FA41-4247-AF9E-C7B3590390C5}" destId="{14582D17-CBBE-437A-B8FE-79A03D0CB27C}" srcOrd="0" destOrd="0" presId="urn:microsoft.com/office/officeart/2005/8/layout/chevron2"/>
    <dgm:cxn modelId="{59B7B0D5-784E-43F1-B1C7-E07F6D68ACD1}" type="presParOf" srcId="{41DD8764-FA41-4247-AF9E-C7B3590390C5}" destId="{C025BFED-3D0A-4F83-8906-6E1062005E28}" srcOrd="1" destOrd="0" presId="urn:microsoft.com/office/officeart/2005/8/layout/chevron2"/>
    <dgm:cxn modelId="{A7B8F33B-B190-4BD3-9772-F9D72C5D07E5}" type="presParOf" srcId="{1F9E8824-12AB-4AA5-BB8A-07F5F61FA5F3}" destId="{6B241BCA-47A6-469F-BD4A-91F116E2046C}" srcOrd="1" destOrd="0" presId="urn:microsoft.com/office/officeart/2005/8/layout/chevron2"/>
    <dgm:cxn modelId="{1D2D6461-D9BF-4383-A254-97403721F112}" type="presParOf" srcId="{1F9E8824-12AB-4AA5-BB8A-07F5F61FA5F3}" destId="{624B3742-46C2-4827-9D2D-6DB94D3CC7C7}" srcOrd="2" destOrd="0" presId="urn:microsoft.com/office/officeart/2005/8/layout/chevron2"/>
    <dgm:cxn modelId="{1DEFFBD6-1B63-40B7-9986-66D7E4F66D48}" type="presParOf" srcId="{624B3742-46C2-4827-9D2D-6DB94D3CC7C7}" destId="{9FDAD91F-A9A9-498A-822B-14E07E028966}" srcOrd="0" destOrd="0" presId="urn:microsoft.com/office/officeart/2005/8/layout/chevron2"/>
    <dgm:cxn modelId="{EFF1C515-557C-4063-9A75-DBBF1AEADD9B}" type="presParOf" srcId="{624B3742-46C2-4827-9D2D-6DB94D3CC7C7}" destId="{76A3CB95-EC07-4079-8D24-694D71A5598E}" srcOrd="1" destOrd="0" presId="urn:microsoft.com/office/officeart/2005/8/layout/chevron2"/>
    <dgm:cxn modelId="{8F5AB244-EB0E-4579-8BB9-59CA85B1F4E1}" type="presParOf" srcId="{1F9E8824-12AB-4AA5-BB8A-07F5F61FA5F3}" destId="{B3C6F834-E532-4506-AC7C-0C05EE933DCB}" srcOrd="3" destOrd="0" presId="urn:microsoft.com/office/officeart/2005/8/layout/chevron2"/>
    <dgm:cxn modelId="{C9F75D3A-9D2A-4CC5-A5D5-578CA27647FC}" type="presParOf" srcId="{1F9E8824-12AB-4AA5-BB8A-07F5F61FA5F3}" destId="{233ADD3F-A329-4AB9-B75A-CAF9A09A6801}" srcOrd="4" destOrd="0" presId="urn:microsoft.com/office/officeart/2005/8/layout/chevron2"/>
    <dgm:cxn modelId="{5E111A02-4997-4D0B-94EC-107ADA2C5F51}" type="presParOf" srcId="{233ADD3F-A329-4AB9-B75A-CAF9A09A6801}" destId="{7E54FE60-14B8-4E4B-B749-10A7DF7A6209}" srcOrd="0" destOrd="0" presId="urn:microsoft.com/office/officeart/2005/8/layout/chevron2"/>
    <dgm:cxn modelId="{8EB3D23C-2871-472B-BB1F-7F24B3E7CF6F}" type="presParOf" srcId="{233ADD3F-A329-4AB9-B75A-CAF9A09A6801}" destId="{EF7B64FD-4FDC-4A2B-AE25-9355786A67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D065CF-D234-49CE-AA7D-A0C7504CCB8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A1BF7E-36DB-4B5D-8280-02EBEA727D9B}">
      <dgm:prSet phldrT="[Текст]" phldr="1"/>
      <dgm:spPr/>
      <dgm:t>
        <a:bodyPr/>
        <a:lstStyle/>
        <a:p>
          <a:endParaRPr lang="ru-RU" dirty="0"/>
        </a:p>
      </dgm:t>
    </dgm:pt>
    <dgm:pt modelId="{C122B6AB-8EA9-4266-B659-4048997071BF}" type="parTrans" cxnId="{0F91C5EB-E330-4A50-AD4F-FE770A6FD824}">
      <dgm:prSet/>
      <dgm:spPr/>
      <dgm:t>
        <a:bodyPr/>
        <a:lstStyle/>
        <a:p>
          <a:endParaRPr lang="ru-RU"/>
        </a:p>
      </dgm:t>
    </dgm:pt>
    <dgm:pt modelId="{67302778-BA29-49C9-9B2B-D3CA6152F267}" type="sibTrans" cxnId="{0F91C5EB-E330-4A50-AD4F-FE770A6FD824}">
      <dgm:prSet/>
      <dgm:spPr/>
      <dgm:t>
        <a:bodyPr/>
        <a:lstStyle/>
        <a:p>
          <a:endParaRPr lang="ru-RU"/>
        </a:p>
      </dgm:t>
    </dgm:pt>
    <dgm:pt modelId="{EDF4558A-98FC-40E5-AEE8-CF552586F6AA}">
      <dgm:prSet phldrT="[Текст]" custT="1"/>
      <dgm:spPr/>
      <dgm:t>
        <a:bodyPr/>
        <a:lstStyle/>
        <a:p>
          <a:r>
            <a:rPr lang="ru-RU" sz="1600" dirty="0" smtClean="0"/>
            <a:t>Российского фонда фундаментальных исследований, Российского гуманитарного научного фонда </a:t>
          </a:r>
          <a:r>
            <a:rPr lang="ru-RU" sz="1600" u="sng" dirty="0" smtClean="0"/>
            <a:t>(</a:t>
          </a:r>
          <a:r>
            <a:rPr lang="ru-RU" sz="1200" u="sng" dirty="0" smtClean="0">
              <a:solidFill>
                <a:schemeClr val="tx1"/>
              </a:solidFill>
            </a:rPr>
            <a:t>Правительство РФ распоряжением от 29 февраля 2016 г. №325-р </a:t>
          </a:r>
          <a:r>
            <a:rPr lang="ru-RU" sz="1200" dirty="0" smtClean="0"/>
            <a:t>реорганизовало федеральные государственные бюджетные учреждения в форме присоединения к РФФИ РГНФ. Срок реорганизации – 6 мес. );</a:t>
          </a:r>
          <a:endParaRPr lang="ru-RU" sz="1200" dirty="0"/>
        </a:p>
      </dgm:t>
    </dgm:pt>
    <dgm:pt modelId="{30AB2197-FCF8-46BC-8188-6B536E73EB07}" type="parTrans" cxnId="{C23ADA81-39A7-46EA-8780-11F8408FEF8B}">
      <dgm:prSet/>
      <dgm:spPr/>
      <dgm:t>
        <a:bodyPr/>
        <a:lstStyle/>
        <a:p>
          <a:endParaRPr lang="ru-RU"/>
        </a:p>
      </dgm:t>
    </dgm:pt>
    <dgm:pt modelId="{1DDA6690-E8C0-4CEC-AFDB-7CFE00565E94}" type="sibTrans" cxnId="{C23ADA81-39A7-46EA-8780-11F8408FEF8B}">
      <dgm:prSet/>
      <dgm:spPr/>
      <dgm:t>
        <a:bodyPr/>
        <a:lstStyle/>
        <a:p>
          <a:endParaRPr lang="ru-RU"/>
        </a:p>
      </dgm:t>
    </dgm:pt>
    <dgm:pt modelId="{482199DF-C4F7-4521-876D-7998E5F4142B}">
      <dgm:prSet phldrT="[Текст]" phldr="1"/>
      <dgm:spPr/>
      <dgm:t>
        <a:bodyPr/>
        <a:lstStyle/>
        <a:p>
          <a:endParaRPr lang="ru-RU"/>
        </a:p>
      </dgm:t>
    </dgm:pt>
    <dgm:pt modelId="{B924532C-E4A8-4B82-960D-D307A86C2B7D}" type="parTrans" cxnId="{FA6C0773-9E66-47BC-8720-CD4F3C01D281}">
      <dgm:prSet/>
      <dgm:spPr/>
      <dgm:t>
        <a:bodyPr/>
        <a:lstStyle/>
        <a:p>
          <a:endParaRPr lang="ru-RU"/>
        </a:p>
      </dgm:t>
    </dgm:pt>
    <dgm:pt modelId="{4D2F30EB-339A-4DCA-98C1-D85B7DCD9C0D}" type="sibTrans" cxnId="{FA6C0773-9E66-47BC-8720-CD4F3C01D281}">
      <dgm:prSet/>
      <dgm:spPr/>
      <dgm:t>
        <a:bodyPr/>
        <a:lstStyle/>
        <a:p>
          <a:endParaRPr lang="ru-RU"/>
        </a:p>
      </dgm:t>
    </dgm:pt>
    <dgm:pt modelId="{0200A8C0-9492-4E46-8ACD-347155689651}">
      <dgm:prSet phldrT="[Текст]" custT="1"/>
      <dgm:spPr/>
      <dgm:t>
        <a:bodyPr/>
        <a:lstStyle/>
        <a:p>
          <a:endParaRPr lang="ru-RU" sz="1400" dirty="0"/>
        </a:p>
      </dgm:t>
    </dgm:pt>
    <dgm:pt modelId="{621714DD-CA52-4B08-AC94-02E57EA1F3D7}" type="parTrans" cxnId="{C6D0764B-927D-4079-924D-BB4B70B601B5}">
      <dgm:prSet/>
      <dgm:spPr/>
      <dgm:t>
        <a:bodyPr/>
        <a:lstStyle/>
        <a:p>
          <a:endParaRPr lang="ru-RU"/>
        </a:p>
      </dgm:t>
    </dgm:pt>
    <dgm:pt modelId="{084FF575-837C-42B3-A7C0-0636C8A21885}" type="sibTrans" cxnId="{C6D0764B-927D-4079-924D-BB4B70B601B5}">
      <dgm:prSet/>
      <dgm:spPr/>
      <dgm:t>
        <a:bodyPr/>
        <a:lstStyle/>
        <a:p>
          <a:endParaRPr lang="ru-RU"/>
        </a:p>
      </dgm:t>
    </dgm:pt>
    <dgm:pt modelId="{44936B02-6393-4266-A297-C505B0105A2C}">
      <dgm:prSet custT="1"/>
      <dgm:spPr/>
      <dgm:t>
        <a:bodyPr/>
        <a:lstStyle/>
        <a:p>
          <a:r>
            <a:rPr lang="ru-RU" sz="1600" dirty="0" smtClean="0"/>
            <a:t>научно-исследовательских работ студентов, аспирантов и молодых ученых </a:t>
          </a:r>
          <a:endParaRPr lang="ru-RU" sz="1600" dirty="0"/>
        </a:p>
      </dgm:t>
    </dgm:pt>
    <dgm:pt modelId="{75735696-44FE-4DFD-972C-C6FB5B456E09}" type="parTrans" cxnId="{DDBE64C5-CE1E-4E2B-A4D5-1C8F530E22D5}">
      <dgm:prSet/>
      <dgm:spPr/>
      <dgm:t>
        <a:bodyPr/>
        <a:lstStyle/>
        <a:p>
          <a:endParaRPr lang="ru-RU"/>
        </a:p>
      </dgm:t>
    </dgm:pt>
    <dgm:pt modelId="{2BA1F705-01D2-4506-A9C4-B5F5119824F6}" type="sibTrans" cxnId="{DDBE64C5-CE1E-4E2B-A4D5-1C8F530E22D5}">
      <dgm:prSet/>
      <dgm:spPr/>
      <dgm:t>
        <a:bodyPr/>
        <a:lstStyle/>
        <a:p>
          <a:endParaRPr lang="ru-RU"/>
        </a:p>
      </dgm:t>
    </dgm:pt>
    <dgm:pt modelId="{0D2E0429-157B-4309-B40A-D606DB981AC2}">
      <dgm:prSet custT="1"/>
      <dgm:spPr/>
      <dgm:t>
        <a:bodyPr/>
        <a:lstStyle/>
        <a:p>
          <a:r>
            <a:rPr lang="ru-RU" sz="1600" dirty="0" smtClean="0"/>
            <a:t>фундаментальных исследований вузов. Участниками конкурса являются вузы, разработавшие инновационные проекты фундаментальных научных исследований, представляющих интерес для Челябинской области. </a:t>
          </a:r>
          <a:endParaRPr lang="ru-RU" sz="1600" dirty="0"/>
        </a:p>
      </dgm:t>
    </dgm:pt>
    <dgm:pt modelId="{D024C046-95B7-4B6E-A642-86FA0F7467D0}" type="parTrans" cxnId="{AD52CE38-FE31-4F73-A97F-801F2EA81887}">
      <dgm:prSet/>
      <dgm:spPr/>
      <dgm:t>
        <a:bodyPr/>
        <a:lstStyle/>
        <a:p>
          <a:endParaRPr lang="ru-RU"/>
        </a:p>
      </dgm:t>
    </dgm:pt>
    <dgm:pt modelId="{C4EE4D83-AC73-45EC-AD7D-A91E05743D6D}" type="sibTrans" cxnId="{AD52CE38-FE31-4F73-A97F-801F2EA81887}">
      <dgm:prSet/>
      <dgm:spPr/>
      <dgm:t>
        <a:bodyPr/>
        <a:lstStyle/>
        <a:p>
          <a:endParaRPr lang="ru-RU"/>
        </a:p>
      </dgm:t>
    </dgm:pt>
    <dgm:pt modelId="{FD2940A1-8772-4407-8290-1CE166446220}">
      <dgm:prSet phldrT="[Текст]" phldr="1"/>
      <dgm:spPr/>
      <dgm:t>
        <a:bodyPr/>
        <a:lstStyle/>
        <a:p>
          <a:endParaRPr lang="ru-RU" dirty="0"/>
        </a:p>
      </dgm:t>
    </dgm:pt>
    <dgm:pt modelId="{69A90E38-DE0A-4738-BE07-68A7A15612A1}" type="parTrans" cxnId="{EF4CBC76-6FAD-4794-AE06-6CC4899A669F}">
      <dgm:prSet/>
      <dgm:spPr/>
      <dgm:t>
        <a:bodyPr/>
        <a:lstStyle/>
        <a:p>
          <a:endParaRPr lang="ru-RU"/>
        </a:p>
      </dgm:t>
    </dgm:pt>
    <dgm:pt modelId="{1E2079BC-DE91-4A2B-A1A7-F031F45A6E18}" type="sibTrans" cxnId="{EF4CBC76-6FAD-4794-AE06-6CC4899A669F}">
      <dgm:prSet/>
      <dgm:spPr/>
      <dgm:t>
        <a:bodyPr/>
        <a:lstStyle/>
        <a:p>
          <a:endParaRPr lang="ru-RU"/>
        </a:p>
      </dgm:t>
    </dgm:pt>
    <dgm:pt modelId="{C0CF6440-4690-45BD-8A39-60DF0D49F1BB}">
      <dgm:prSet custT="1"/>
      <dgm:spPr/>
      <dgm:t>
        <a:bodyPr/>
        <a:lstStyle/>
        <a:p>
          <a:r>
            <a:rPr lang="ru-RU" sz="1600" dirty="0" smtClean="0"/>
            <a:t>включить в программу «Развитие образования» мероприятия по организации и проведению областных конкурсов с выделением бюджетных ассигнований в объеме 10,5 млн. рублей:</a:t>
          </a:r>
          <a:endParaRPr lang="ru-RU" sz="1600" dirty="0"/>
        </a:p>
      </dgm:t>
    </dgm:pt>
    <dgm:pt modelId="{CBB11931-8A09-43A8-9EBE-88CD2DA01643}" type="parTrans" cxnId="{588C1403-0294-4957-A150-AA368FE58937}">
      <dgm:prSet/>
      <dgm:spPr/>
    </dgm:pt>
    <dgm:pt modelId="{B7AA0EBC-22EA-42BC-A90E-F18A652BD3FA}" type="sibTrans" cxnId="{588C1403-0294-4957-A150-AA368FE58937}">
      <dgm:prSet/>
      <dgm:spPr/>
    </dgm:pt>
    <dgm:pt modelId="{2036B294-6C1C-4C90-AE80-097FBA476125}" type="pres">
      <dgm:prSet presAssocID="{30D065CF-D234-49CE-AA7D-A0C7504CCB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A0205D-B0B2-43E1-9966-9C76DD35FE1F}" type="pres">
      <dgm:prSet presAssocID="{FD2940A1-8772-4407-8290-1CE166446220}" presName="composite" presStyleCnt="0"/>
      <dgm:spPr/>
    </dgm:pt>
    <dgm:pt modelId="{BB20DC8C-1A1F-40C7-8251-3CB9398C0A24}" type="pres">
      <dgm:prSet presAssocID="{FD2940A1-8772-4407-8290-1CE16644622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3D8D-89DD-4645-A200-14CFEB00A025}" type="pres">
      <dgm:prSet presAssocID="{FD2940A1-8772-4407-8290-1CE16644622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88FD3-4C7D-4A39-9A7A-73D8A2854845}" type="pres">
      <dgm:prSet presAssocID="{1E2079BC-DE91-4A2B-A1A7-F031F45A6E18}" presName="sp" presStyleCnt="0"/>
      <dgm:spPr/>
    </dgm:pt>
    <dgm:pt modelId="{36F7ECE3-8FB0-433F-B0C2-2CA372D4D7FC}" type="pres">
      <dgm:prSet presAssocID="{9AA1BF7E-36DB-4B5D-8280-02EBEA727D9B}" presName="composite" presStyleCnt="0"/>
      <dgm:spPr/>
    </dgm:pt>
    <dgm:pt modelId="{2B94A28E-168F-4FB0-A831-EECD938876EA}" type="pres">
      <dgm:prSet presAssocID="{9AA1BF7E-36DB-4B5D-8280-02EBEA727D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4ADA5-953B-4B36-9FC7-7E0F0B122A30}" type="pres">
      <dgm:prSet presAssocID="{9AA1BF7E-36DB-4B5D-8280-02EBEA727D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D8EAB-5706-425F-A2BF-93979AF60ACD}" type="pres">
      <dgm:prSet presAssocID="{67302778-BA29-49C9-9B2B-D3CA6152F267}" presName="sp" presStyleCnt="0"/>
      <dgm:spPr/>
    </dgm:pt>
    <dgm:pt modelId="{FBFF0D30-FBD7-4F4A-B156-DB2265B55B1F}" type="pres">
      <dgm:prSet presAssocID="{482199DF-C4F7-4521-876D-7998E5F4142B}" presName="composite" presStyleCnt="0"/>
      <dgm:spPr/>
    </dgm:pt>
    <dgm:pt modelId="{8343DB30-50DB-42E5-8F3B-0906D9659DA7}" type="pres">
      <dgm:prSet presAssocID="{482199DF-C4F7-4521-876D-7998E5F414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61D8A-F971-433A-B1EE-E7C253A9B67A}" type="pres">
      <dgm:prSet presAssocID="{482199DF-C4F7-4521-876D-7998E5F4142B}" presName="descendantText" presStyleLbl="alignAcc1" presStyleIdx="2" presStyleCnt="3" custScaleY="128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91C5EB-E330-4A50-AD4F-FE770A6FD824}" srcId="{30D065CF-D234-49CE-AA7D-A0C7504CCB83}" destId="{9AA1BF7E-36DB-4B5D-8280-02EBEA727D9B}" srcOrd="1" destOrd="0" parTransId="{C122B6AB-8EA9-4266-B659-4048997071BF}" sibTransId="{67302778-BA29-49C9-9B2B-D3CA6152F267}"/>
    <dgm:cxn modelId="{22E5A2F0-0AC4-4D69-9C06-261CC162448C}" type="presOf" srcId="{FD2940A1-8772-4407-8290-1CE166446220}" destId="{BB20DC8C-1A1F-40C7-8251-3CB9398C0A24}" srcOrd="0" destOrd="0" presId="urn:microsoft.com/office/officeart/2005/8/layout/chevron2"/>
    <dgm:cxn modelId="{2D63CF50-10C7-4975-BFEA-FCD3938E2532}" type="presOf" srcId="{0D2E0429-157B-4309-B40A-D606DB981AC2}" destId="{1D461D8A-F971-433A-B1EE-E7C253A9B67A}" srcOrd="0" destOrd="2" presId="urn:microsoft.com/office/officeart/2005/8/layout/chevron2"/>
    <dgm:cxn modelId="{AD52CE38-FE31-4F73-A97F-801F2EA81887}" srcId="{482199DF-C4F7-4521-876D-7998E5F4142B}" destId="{0D2E0429-157B-4309-B40A-D606DB981AC2}" srcOrd="2" destOrd="0" parTransId="{D024C046-95B7-4B6E-A642-86FA0F7467D0}" sibTransId="{C4EE4D83-AC73-45EC-AD7D-A91E05743D6D}"/>
    <dgm:cxn modelId="{C23ADA81-39A7-46EA-8780-11F8408FEF8B}" srcId="{9AA1BF7E-36DB-4B5D-8280-02EBEA727D9B}" destId="{EDF4558A-98FC-40E5-AEE8-CF552586F6AA}" srcOrd="0" destOrd="0" parTransId="{30AB2197-FCF8-46BC-8188-6B536E73EB07}" sibTransId="{1DDA6690-E8C0-4CEC-AFDB-7CFE00565E94}"/>
    <dgm:cxn modelId="{A69F0B23-AAF4-4A70-A340-7E124C34E5DB}" type="presOf" srcId="{30D065CF-D234-49CE-AA7D-A0C7504CCB83}" destId="{2036B294-6C1C-4C90-AE80-097FBA476125}" srcOrd="0" destOrd="0" presId="urn:microsoft.com/office/officeart/2005/8/layout/chevron2"/>
    <dgm:cxn modelId="{D50D8981-EA32-4D10-9F9C-ED42D6C63D58}" type="presOf" srcId="{44936B02-6393-4266-A297-C505B0105A2C}" destId="{1D461D8A-F971-433A-B1EE-E7C253A9B67A}" srcOrd="0" destOrd="1" presId="urn:microsoft.com/office/officeart/2005/8/layout/chevron2"/>
    <dgm:cxn modelId="{70E53ECA-F081-4FAC-9740-C69B0F5DBC8C}" type="presOf" srcId="{C0CF6440-4690-45BD-8A39-60DF0D49F1BB}" destId="{5DFA3D8D-89DD-4645-A200-14CFEB00A025}" srcOrd="0" destOrd="0" presId="urn:microsoft.com/office/officeart/2005/8/layout/chevron2"/>
    <dgm:cxn modelId="{1F30355F-D2DD-45CB-9CF0-518CE7E440E2}" type="presOf" srcId="{EDF4558A-98FC-40E5-AEE8-CF552586F6AA}" destId="{3144ADA5-953B-4B36-9FC7-7E0F0B122A30}" srcOrd="0" destOrd="0" presId="urn:microsoft.com/office/officeart/2005/8/layout/chevron2"/>
    <dgm:cxn modelId="{DDBE64C5-CE1E-4E2B-A4D5-1C8F530E22D5}" srcId="{482199DF-C4F7-4521-876D-7998E5F4142B}" destId="{44936B02-6393-4266-A297-C505B0105A2C}" srcOrd="1" destOrd="0" parTransId="{75735696-44FE-4DFD-972C-C6FB5B456E09}" sibTransId="{2BA1F705-01D2-4506-A9C4-B5F5119824F6}"/>
    <dgm:cxn modelId="{4A9C3892-7846-4208-8C2B-29FB8A7C8CEC}" type="presOf" srcId="{0200A8C0-9492-4E46-8ACD-347155689651}" destId="{1D461D8A-F971-433A-B1EE-E7C253A9B67A}" srcOrd="0" destOrd="0" presId="urn:microsoft.com/office/officeart/2005/8/layout/chevron2"/>
    <dgm:cxn modelId="{B855C37F-5A18-466E-9152-D4197E2FC019}" type="presOf" srcId="{482199DF-C4F7-4521-876D-7998E5F4142B}" destId="{8343DB30-50DB-42E5-8F3B-0906D9659DA7}" srcOrd="0" destOrd="0" presId="urn:microsoft.com/office/officeart/2005/8/layout/chevron2"/>
    <dgm:cxn modelId="{EF4CBC76-6FAD-4794-AE06-6CC4899A669F}" srcId="{30D065CF-D234-49CE-AA7D-A0C7504CCB83}" destId="{FD2940A1-8772-4407-8290-1CE166446220}" srcOrd="0" destOrd="0" parTransId="{69A90E38-DE0A-4738-BE07-68A7A15612A1}" sibTransId="{1E2079BC-DE91-4A2B-A1A7-F031F45A6E18}"/>
    <dgm:cxn modelId="{C6D0764B-927D-4079-924D-BB4B70B601B5}" srcId="{482199DF-C4F7-4521-876D-7998E5F4142B}" destId="{0200A8C0-9492-4E46-8ACD-347155689651}" srcOrd="0" destOrd="0" parTransId="{621714DD-CA52-4B08-AC94-02E57EA1F3D7}" sibTransId="{084FF575-837C-42B3-A7C0-0636C8A21885}"/>
    <dgm:cxn modelId="{588C1403-0294-4957-A150-AA368FE58937}" srcId="{FD2940A1-8772-4407-8290-1CE166446220}" destId="{C0CF6440-4690-45BD-8A39-60DF0D49F1BB}" srcOrd="0" destOrd="0" parTransId="{CBB11931-8A09-43A8-9EBE-88CD2DA01643}" sibTransId="{B7AA0EBC-22EA-42BC-A90E-F18A652BD3FA}"/>
    <dgm:cxn modelId="{FA6C0773-9E66-47BC-8720-CD4F3C01D281}" srcId="{30D065CF-D234-49CE-AA7D-A0C7504CCB83}" destId="{482199DF-C4F7-4521-876D-7998E5F4142B}" srcOrd="2" destOrd="0" parTransId="{B924532C-E4A8-4B82-960D-D307A86C2B7D}" sibTransId="{4D2F30EB-339A-4DCA-98C1-D85B7DCD9C0D}"/>
    <dgm:cxn modelId="{64E09196-517A-4441-B5BC-32292F2160A2}" type="presOf" srcId="{9AA1BF7E-36DB-4B5D-8280-02EBEA727D9B}" destId="{2B94A28E-168F-4FB0-A831-EECD938876EA}" srcOrd="0" destOrd="0" presId="urn:microsoft.com/office/officeart/2005/8/layout/chevron2"/>
    <dgm:cxn modelId="{8B828BC0-8DE9-4D5A-8D64-D6DC88F3C542}" type="presParOf" srcId="{2036B294-6C1C-4C90-AE80-097FBA476125}" destId="{18A0205D-B0B2-43E1-9966-9C76DD35FE1F}" srcOrd="0" destOrd="0" presId="urn:microsoft.com/office/officeart/2005/8/layout/chevron2"/>
    <dgm:cxn modelId="{2BB1774E-7594-49CB-BCEB-654940B69D8F}" type="presParOf" srcId="{18A0205D-B0B2-43E1-9966-9C76DD35FE1F}" destId="{BB20DC8C-1A1F-40C7-8251-3CB9398C0A24}" srcOrd="0" destOrd="0" presId="urn:microsoft.com/office/officeart/2005/8/layout/chevron2"/>
    <dgm:cxn modelId="{40543A8F-2130-4BE9-89AF-6CCAB7005E44}" type="presParOf" srcId="{18A0205D-B0B2-43E1-9966-9C76DD35FE1F}" destId="{5DFA3D8D-89DD-4645-A200-14CFEB00A025}" srcOrd="1" destOrd="0" presId="urn:microsoft.com/office/officeart/2005/8/layout/chevron2"/>
    <dgm:cxn modelId="{967979DC-1E5E-4CB9-9BC3-D46389C9B579}" type="presParOf" srcId="{2036B294-6C1C-4C90-AE80-097FBA476125}" destId="{AC988FD3-4C7D-4A39-9A7A-73D8A2854845}" srcOrd="1" destOrd="0" presId="urn:microsoft.com/office/officeart/2005/8/layout/chevron2"/>
    <dgm:cxn modelId="{4EC05D46-ECD2-4B94-855A-443DF6939A1F}" type="presParOf" srcId="{2036B294-6C1C-4C90-AE80-097FBA476125}" destId="{36F7ECE3-8FB0-433F-B0C2-2CA372D4D7FC}" srcOrd="2" destOrd="0" presId="urn:microsoft.com/office/officeart/2005/8/layout/chevron2"/>
    <dgm:cxn modelId="{F68A0B99-DDCD-4B2D-91DC-A7E5EB64E661}" type="presParOf" srcId="{36F7ECE3-8FB0-433F-B0C2-2CA372D4D7FC}" destId="{2B94A28E-168F-4FB0-A831-EECD938876EA}" srcOrd="0" destOrd="0" presId="urn:microsoft.com/office/officeart/2005/8/layout/chevron2"/>
    <dgm:cxn modelId="{00D7BF46-FC11-4C6B-9A82-0686EBC602F7}" type="presParOf" srcId="{36F7ECE3-8FB0-433F-B0C2-2CA372D4D7FC}" destId="{3144ADA5-953B-4B36-9FC7-7E0F0B122A30}" srcOrd="1" destOrd="0" presId="urn:microsoft.com/office/officeart/2005/8/layout/chevron2"/>
    <dgm:cxn modelId="{31547ADE-95DA-4F42-BFE7-6EE363D40973}" type="presParOf" srcId="{2036B294-6C1C-4C90-AE80-097FBA476125}" destId="{F30D8EAB-5706-425F-A2BF-93979AF60ACD}" srcOrd="3" destOrd="0" presId="urn:microsoft.com/office/officeart/2005/8/layout/chevron2"/>
    <dgm:cxn modelId="{1967B7D6-AAF1-4694-B30C-4026D8F57551}" type="presParOf" srcId="{2036B294-6C1C-4C90-AE80-097FBA476125}" destId="{FBFF0D30-FBD7-4F4A-B156-DB2265B55B1F}" srcOrd="4" destOrd="0" presId="urn:microsoft.com/office/officeart/2005/8/layout/chevron2"/>
    <dgm:cxn modelId="{FA0790D0-8AE0-46A3-A097-1E826CD2AB73}" type="presParOf" srcId="{FBFF0D30-FBD7-4F4A-B156-DB2265B55B1F}" destId="{8343DB30-50DB-42E5-8F3B-0906D9659DA7}" srcOrd="0" destOrd="0" presId="urn:microsoft.com/office/officeart/2005/8/layout/chevron2"/>
    <dgm:cxn modelId="{00E52276-8917-4EA3-8425-93C016D92157}" type="presParOf" srcId="{FBFF0D30-FBD7-4F4A-B156-DB2265B55B1F}" destId="{1D461D8A-F971-433A-B1EE-E7C253A9B6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90F5E-7D6E-4AB5-B209-73C363266BC0}">
      <dsp:nvSpPr>
        <dsp:cNvPr id="0" name=""/>
        <dsp:cNvSpPr/>
      </dsp:nvSpPr>
      <dsp:spPr>
        <a:xfrm rot="16200000">
          <a:off x="663029" y="-663029"/>
          <a:ext cx="278874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Инжинириг</a:t>
          </a: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(развивается сеть инжиниринговых центров на базе ведущих вузов Челябинской области (МГТУ, </a:t>
          </a:r>
          <a:r>
            <a:rPr lang="ru-RU" sz="1600" kern="1200" dirty="0" err="1" smtClean="0">
              <a:solidFill>
                <a:schemeClr val="tx1"/>
              </a:solidFill>
            </a:rPr>
            <a:t>ЮУрГУ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ЧелГУ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Снежинский</a:t>
          </a:r>
          <a:r>
            <a:rPr lang="ru-RU" sz="1600" kern="1200" dirty="0" smtClean="0">
              <a:solidFill>
                <a:schemeClr val="tx1"/>
              </a:solidFill>
            </a:rPr>
            <a:t> физико-технический институт филиал - НИЯУ МИФИ, Трехгорный технологический институт-филиал НИЯУ МИФИ)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-1" y="1"/>
        <a:ext cx="4114800" cy="2091556"/>
      </dsp:txXfrm>
    </dsp:sp>
    <dsp:sp modelId="{B354A3CD-FA17-4894-8BD3-AF34BDC99652}">
      <dsp:nvSpPr>
        <dsp:cNvPr id="0" name=""/>
        <dsp:cNvSpPr/>
      </dsp:nvSpPr>
      <dsp:spPr>
        <a:xfrm>
          <a:off x="4114800" y="0"/>
          <a:ext cx="4114800" cy="278874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НИОКР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(выполнение вузами научно-исследовательских и опытно-конструкторских работ по заказ предприятий: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ММК ( затраты более 170,2 млн. руб.);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-А О «ГРЦ им. </a:t>
          </a:r>
          <a:r>
            <a:rPr lang="ru-RU" sz="1400" kern="1200" dirty="0" err="1" smtClean="0">
              <a:solidFill>
                <a:schemeClr val="tx1"/>
              </a:solidFill>
            </a:rPr>
            <a:t>ак</a:t>
          </a:r>
          <a:r>
            <a:rPr lang="ru-RU" sz="1400" kern="1200" dirty="0" smtClean="0">
              <a:solidFill>
                <a:schemeClr val="tx1"/>
              </a:solidFill>
            </a:rPr>
            <a:t>. В.П. Макеева»;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-  Российский Федеральный ядерный центр – Всероссийский научно-исследовательский     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                   институт технической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</a:rPr>
            <a:t>                                 физики им. </a:t>
          </a:r>
          <a:r>
            <a:rPr lang="ru-RU" sz="1400" kern="1200" dirty="0" err="1" smtClean="0">
              <a:solidFill>
                <a:schemeClr val="tx1"/>
              </a:solidFill>
            </a:rPr>
            <a:t>ак</a:t>
          </a:r>
          <a:r>
            <a:rPr lang="ru-RU" sz="1400" kern="1200" dirty="0" smtClean="0">
              <a:solidFill>
                <a:schemeClr val="tx1"/>
              </a:solidFill>
            </a:rPr>
            <a:t>. Е.И. </a:t>
          </a:r>
          <a:r>
            <a:rPr lang="ru-RU" sz="1400" kern="1200" dirty="0" err="1" smtClean="0">
              <a:solidFill>
                <a:schemeClr val="tx1"/>
              </a:solidFill>
            </a:rPr>
            <a:t>Забабахина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114800" y="0"/>
        <a:ext cx="4114800" cy="2091556"/>
      </dsp:txXfrm>
    </dsp:sp>
    <dsp:sp modelId="{FA787B2C-7C44-483C-B613-A0AAB7389ABE}">
      <dsp:nvSpPr>
        <dsp:cNvPr id="0" name=""/>
        <dsp:cNvSpPr/>
      </dsp:nvSpPr>
      <dsp:spPr>
        <a:xfrm rot="10800000">
          <a:off x="0" y="2788741"/>
          <a:ext cx="4114800" cy="278874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Исследования вузов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РНФ (9  грантов);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РФФИ ( 37 грантов);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- РГНФ (12 грантов)</a:t>
          </a:r>
          <a:endParaRPr lang="ru-RU" sz="1400" b="0" kern="1200" dirty="0">
            <a:solidFill>
              <a:schemeClr val="tx1"/>
            </a:solidFill>
          </a:endParaRPr>
        </a:p>
      </dsp:txBody>
      <dsp:txXfrm rot="10800000">
        <a:off x="0" y="3485926"/>
        <a:ext cx="4114800" cy="2091556"/>
      </dsp:txXfrm>
    </dsp:sp>
    <dsp:sp modelId="{F6922CB9-C7AD-4FB5-97A4-B239A14BECB0}">
      <dsp:nvSpPr>
        <dsp:cNvPr id="0" name=""/>
        <dsp:cNvSpPr/>
      </dsp:nvSpPr>
      <dsp:spPr>
        <a:xfrm rot="5400000">
          <a:off x="4777829" y="2125712"/>
          <a:ext cx="278874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Научно-исследовательская деятельность молодых ученых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</a:rPr>
            <a:t>(стипендии Президента РФ, гранты РФФИ, РГНФ)</a:t>
          </a:r>
          <a:endParaRPr lang="ru-RU" sz="1400" b="0" kern="1200" dirty="0">
            <a:solidFill>
              <a:schemeClr val="tx1"/>
            </a:solidFill>
          </a:endParaRPr>
        </a:p>
      </dsp:txBody>
      <dsp:txXfrm rot="-5400000">
        <a:off x="4114799" y="3485926"/>
        <a:ext cx="4114800" cy="2091556"/>
      </dsp:txXfrm>
    </dsp:sp>
    <dsp:sp modelId="{7148CA20-538B-42D6-83A8-3E80CCE74EF6}">
      <dsp:nvSpPr>
        <dsp:cNvPr id="0" name=""/>
        <dsp:cNvSpPr/>
      </dsp:nvSpPr>
      <dsp:spPr>
        <a:xfrm>
          <a:off x="1738527" y="2016225"/>
          <a:ext cx="3888436" cy="1850483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V</a:t>
          </a:r>
          <a:r>
            <a:rPr lang="ru-RU" sz="2800" b="1" kern="1200" dirty="0" smtClean="0"/>
            <a:t>.Фундаментальные и прикладные научные исследования Челябинской области</a:t>
          </a:r>
          <a:endParaRPr lang="ru-RU" sz="2800" b="1" kern="1200" dirty="0"/>
        </a:p>
      </dsp:txBody>
      <dsp:txXfrm>
        <a:off x="1828860" y="2106558"/>
        <a:ext cx="3707770" cy="16698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82D17-CBBE-437A-B8FE-79A03D0CB27C}">
      <dsp:nvSpPr>
        <dsp:cNvPr id="0" name=""/>
        <dsp:cNvSpPr/>
      </dsp:nvSpPr>
      <dsp:spPr>
        <a:xfrm rot="5400000">
          <a:off x="-217574" y="218412"/>
          <a:ext cx="1450497" cy="10153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508511"/>
        <a:ext cx="1015348" cy="435149"/>
      </dsp:txXfrm>
    </dsp:sp>
    <dsp:sp modelId="{C025BFED-3D0A-4F83-8906-6E1062005E28}">
      <dsp:nvSpPr>
        <dsp:cNvPr id="0" name=""/>
        <dsp:cNvSpPr/>
      </dsp:nvSpPr>
      <dsp:spPr>
        <a:xfrm rot="5400000">
          <a:off x="3858195" y="-2842008"/>
          <a:ext cx="942823" cy="66285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 Заключение Соглашения между Правительством Челябинской области и Уральским отделением Российской академии наук о взаимодействии в сфере организации, поддержки и стимулирования наукоемких и инновационных разработок и технологий.</a:t>
          </a:r>
          <a:endParaRPr lang="ru-RU" sz="1400" kern="1200" dirty="0"/>
        </a:p>
      </dsp:txBody>
      <dsp:txXfrm rot="-5400000">
        <a:off x="1015349" y="46863"/>
        <a:ext cx="6582492" cy="850773"/>
      </dsp:txXfrm>
    </dsp:sp>
    <dsp:sp modelId="{9FDAD91F-A9A9-498A-822B-14E07E028966}">
      <dsp:nvSpPr>
        <dsp:cNvPr id="0" name=""/>
        <dsp:cNvSpPr/>
      </dsp:nvSpPr>
      <dsp:spPr>
        <a:xfrm rot="5400000">
          <a:off x="-217574" y="1472738"/>
          <a:ext cx="1450497" cy="10153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1" y="1762837"/>
        <a:ext cx="1015348" cy="435149"/>
      </dsp:txXfrm>
    </dsp:sp>
    <dsp:sp modelId="{76A3CB95-EC07-4079-8D24-694D71A5598E}">
      <dsp:nvSpPr>
        <dsp:cNvPr id="0" name=""/>
        <dsp:cNvSpPr/>
      </dsp:nvSpPr>
      <dsp:spPr>
        <a:xfrm rot="5400000">
          <a:off x="3858195" y="-1587682"/>
          <a:ext cx="942823" cy="66285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Центра Уральского отделения Российской академии наук в Челябинской области на базе Национального исследовательского университета </a:t>
          </a:r>
          <a:r>
            <a:rPr lang="ru-RU" sz="1400" kern="1200" dirty="0" err="1" smtClean="0"/>
            <a:t>ЮУрГУ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-5400000">
        <a:off x="1015349" y="1301189"/>
        <a:ext cx="6582492" cy="850773"/>
      </dsp:txXfrm>
    </dsp:sp>
    <dsp:sp modelId="{7E54FE60-14B8-4E4B-B749-10A7DF7A6209}">
      <dsp:nvSpPr>
        <dsp:cNvPr id="0" name=""/>
        <dsp:cNvSpPr/>
      </dsp:nvSpPr>
      <dsp:spPr>
        <a:xfrm rot="5400000">
          <a:off x="-217574" y="2727064"/>
          <a:ext cx="1450497" cy="10153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1" y="3017163"/>
        <a:ext cx="1015348" cy="435149"/>
      </dsp:txXfrm>
    </dsp:sp>
    <dsp:sp modelId="{EF7B64FD-4FDC-4A2B-AE25-9355786A675C}">
      <dsp:nvSpPr>
        <dsp:cNvPr id="0" name=""/>
        <dsp:cNvSpPr/>
      </dsp:nvSpPr>
      <dsp:spPr>
        <a:xfrm rot="5400000">
          <a:off x="3858195" y="-333356"/>
          <a:ext cx="942823" cy="66285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Единой информационной базы научно-исследовательской деятельности Челябинской области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Оказание информационной и организационной поддержки проектам вузов на получение грантов Российского научного фонда.</a:t>
          </a:r>
          <a:endParaRPr lang="ru-RU" sz="1400" kern="1200" dirty="0"/>
        </a:p>
      </dsp:txBody>
      <dsp:txXfrm rot="-5400000">
        <a:off x="1015349" y="2555515"/>
        <a:ext cx="6582492" cy="850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0DC8C-1A1F-40C7-8251-3CB9398C0A24}">
      <dsp:nvSpPr>
        <dsp:cNvPr id="0" name=""/>
        <dsp:cNvSpPr/>
      </dsp:nvSpPr>
      <dsp:spPr>
        <a:xfrm rot="5400000">
          <a:off x="-237116" y="241805"/>
          <a:ext cx="1580773" cy="1106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557960"/>
        <a:ext cx="1106541" cy="474232"/>
      </dsp:txXfrm>
    </dsp:sp>
    <dsp:sp modelId="{5DFA3D8D-89DD-4645-A200-14CFEB00A025}">
      <dsp:nvSpPr>
        <dsp:cNvPr id="0" name=""/>
        <dsp:cNvSpPr/>
      </dsp:nvSpPr>
      <dsp:spPr>
        <a:xfrm rot="5400000">
          <a:off x="4154319" y="-3043087"/>
          <a:ext cx="1027503" cy="712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включить в программу «Развитие образования» мероприятия по организации и проведению областных конкурсов с выделением бюджетных ассигнований в объеме 10,5 млн. рублей:</a:t>
          </a:r>
          <a:endParaRPr lang="ru-RU" sz="1600" kern="1200" dirty="0"/>
        </a:p>
      </dsp:txBody>
      <dsp:txXfrm rot="-5400000">
        <a:off x="1106542" y="54849"/>
        <a:ext cx="7072899" cy="927185"/>
      </dsp:txXfrm>
    </dsp:sp>
    <dsp:sp modelId="{2B94A28E-168F-4FB0-A831-EECD938876EA}">
      <dsp:nvSpPr>
        <dsp:cNvPr id="0" name=""/>
        <dsp:cNvSpPr/>
      </dsp:nvSpPr>
      <dsp:spPr>
        <a:xfrm rot="5400000">
          <a:off x="-237116" y="1635483"/>
          <a:ext cx="1580773" cy="1106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1951638"/>
        <a:ext cx="1106541" cy="474232"/>
      </dsp:txXfrm>
    </dsp:sp>
    <dsp:sp modelId="{3144ADA5-953B-4B36-9FC7-7E0F0B122A30}">
      <dsp:nvSpPr>
        <dsp:cNvPr id="0" name=""/>
        <dsp:cNvSpPr/>
      </dsp:nvSpPr>
      <dsp:spPr>
        <a:xfrm rot="5400000">
          <a:off x="4154319" y="-1649409"/>
          <a:ext cx="1027503" cy="712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Российского фонда фундаментальных исследований, Российского гуманитарного научного фонда </a:t>
          </a:r>
          <a:r>
            <a:rPr lang="ru-RU" sz="1600" u="sng" kern="1200" dirty="0" smtClean="0"/>
            <a:t>(</a:t>
          </a:r>
          <a:r>
            <a:rPr lang="ru-RU" sz="1200" u="sng" kern="1200" dirty="0" smtClean="0">
              <a:solidFill>
                <a:schemeClr val="tx1"/>
              </a:solidFill>
            </a:rPr>
            <a:t>Правительство РФ распоряжением от 29 февраля 2016 г. №325-р </a:t>
          </a:r>
          <a:r>
            <a:rPr lang="ru-RU" sz="1200" kern="1200" dirty="0" smtClean="0"/>
            <a:t>реорганизовало федеральные государственные бюджетные учреждения в форме присоединения к РФФИ РГНФ. Срок реорганизации – 6 мес. );</a:t>
          </a:r>
          <a:endParaRPr lang="ru-RU" sz="1200" kern="1200" dirty="0"/>
        </a:p>
      </dsp:txBody>
      <dsp:txXfrm rot="-5400000">
        <a:off x="1106542" y="1448527"/>
        <a:ext cx="7072899" cy="927185"/>
      </dsp:txXfrm>
    </dsp:sp>
    <dsp:sp modelId="{8343DB30-50DB-42E5-8F3B-0906D9659DA7}">
      <dsp:nvSpPr>
        <dsp:cNvPr id="0" name=""/>
        <dsp:cNvSpPr/>
      </dsp:nvSpPr>
      <dsp:spPr>
        <a:xfrm rot="5400000">
          <a:off x="-237116" y="3177615"/>
          <a:ext cx="1580773" cy="1106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" y="3493770"/>
        <a:ext cx="1106541" cy="474232"/>
      </dsp:txXfrm>
    </dsp:sp>
    <dsp:sp modelId="{1D461D8A-F971-433A-B1EE-E7C253A9B67A}">
      <dsp:nvSpPr>
        <dsp:cNvPr id="0" name=""/>
        <dsp:cNvSpPr/>
      </dsp:nvSpPr>
      <dsp:spPr>
        <a:xfrm rot="5400000">
          <a:off x="4005865" y="-107278"/>
          <a:ext cx="1324410" cy="7123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научно-исследовательских работ студентов, аспирантов и молодых ученых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фундаментальных исследований вузов. Участниками конкурса являются вузы, разработавшие инновационные проекты фундаментальных научных исследований, представляющих интерес для Челябинской области. </a:t>
          </a:r>
          <a:endParaRPr lang="ru-RU" sz="1600" kern="1200" dirty="0"/>
        </a:p>
      </dsp:txBody>
      <dsp:txXfrm rot="-5400000">
        <a:off x="1106541" y="2856698"/>
        <a:ext cx="7058406" cy="119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A9DEB7-100D-4406-893F-065016578783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8141E6-31A4-48DD-B419-F8D745A66A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3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ECD1D3-0081-4315-A798-15F17A605EC2}" type="datetimeFigureOut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B5E7496-FB99-4A5B-93AA-E1B61D9025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56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DC9D9-28C3-402A-93C6-A65ACE0E7D27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C9D7-5B5C-4AB7-BA4C-413A9B19DC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E42F-3984-4121-B49B-85E6A19255FF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80729-CD2C-4C58-AD2A-CBAAF8EE25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EA6E-6FBE-4032-8A6C-0F3531C5D778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BF35-1C90-4032-8290-035C0F3F14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F9C7-62EB-40E4-AE1C-5F4497582D9A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F7EDC-CECF-499F-82FB-083203D6D3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1152F-B38F-4603-ABB8-DE7839DEE8BA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7D08-F748-451D-857C-D6B126F3F6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75829-A4CE-4901-AD69-9039A0924616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AD200-DD5A-4336-A11B-33559903F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87D6-89C8-4EA3-938C-B34C8B2D4B46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678FC-9422-46A8-912B-A7304A825B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E44B-BB9C-42F4-8A8F-BB8FE958DFA8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78E2C-54E2-49E2-B3EA-D6684DAA1A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60FB-FD93-4CA7-ACE7-7AF688D8535C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816C4-AD30-478D-9232-0568D7C22A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471A-7704-45E4-967D-D9C8BF9CECFE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69A19-48D3-460F-8DAF-33D196D6B2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39C9-7FCB-41D9-9158-C2861485F8C8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3CC9E-EAE8-4D3B-B69A-86B1824DE7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25DAB0-1486-4650-837F-DD8AD90FB3A2}" type="datetime1">
              <a:rPr lang="ru-RU"/>
              <a:pPr>
                <a:defRPr/>
              </a:pPr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A0AC1EC-79E1-4CEB-856C-B136FC774E2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celyabinsky_oblast_gerb-600x82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800"/>
            <a:ext cx="7112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340768"/>
            <a:ext cx="7358114" cy="4157654"/>
          </a:xfrm>
          <a:solidFill>
            <a:srgbClr val="FFFFFF">
              <a:alpha val="34118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Развитие науки в Челябинской области</a:t>
            </a:r>
            <a:b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    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endParaRPr lang="ru-RU" sz="1600" b="1" i="1" dirty="0" smtClean="0">
              <a:ln w="66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1058863" y="584200"/>
            <a:ext cx="7354887" cy="385763"/>
          </a:xfrm>
          <a:prstGeom prst="rect">
            <a:avLst/>
          </a:prstGeom>
          <a:solidFill>
            <a:srgbClr val="FFFFFF">
              <a:alpha val="36863"/>
            </a:srgb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62865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2016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Перспективы развития фундаментальной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прикладной науки в Челябинской области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051720" y="1556792"/>
            <a:ext cx="4857784" cy="135732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Организационные ресурсы 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2897174"/>
          <a:ext cx="7643866" cy="396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27984" y="1700808"/>
            <a:ext cx="5400600" cy="72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214546" y="357166"/>
            <a:ext cx="4643470" cy="121444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Финансовые ресурсы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US" sz="3200" b="1" dirty="0" smtClean="0"/>
              <a:t>I</a:t>
            </a:r>
            <a:r>
              <a:rPr lang="ru-RU" sz="3200" b="1" dirty="0" smtClean="0"/>
              <a:t>.Основные показатели развития науки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57250"/>
          <a:ext cx="8229600" cy="32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668"/>
                <a:gridCol w="1643074"/>
                <a:gridCol w="1714512"/>
                <a:gridCol w="1757346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 организаций, выполнявших научные исследования и разработки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60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54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персонала,</a:t>
                      </a:r>
                      <a:r>
                        <a:rPr lang="ru-RU" sz="1400" baseline="0" dirty="0" smtClean="0"/>
                        <a:t> занятого научными исследованиями и разработками, 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15757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15865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15486 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это 4,6% от общего числа исследователей в России. 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докторов наук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822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кандидатов наук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3246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3682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аспирантов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2439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2160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1822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докторантов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406" y="4071942"/>
            <a:ext cx="485778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особенностям научной сферы Челябинской области следует отнести значительное присутствие в ней высшей школы. Доля вузов, занимающихся научными исследованиями, включенных в список научных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Организаций и учреждений Челябинской области,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62%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(в 2014 году – 76%, в 2013 году – 83%). 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 России – 21,5%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2015 году (2014 год – 21,1%).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4714876" y="4071942"/>
            <a:ext cx="4214842" cy="257176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872 крупных, средних и некоммерческих организаций  по отдельным видам деятельности – 74 (8,5%)  осуществляли инновационную деятельность, </a:t>
            </a: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из 579 организаций промышленного сектора –  61 (10,5%).</a:t>
            </a: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в 2015 году создано 94 передовые технологии , из них: </a:t>
            </a: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 (73,4%) – новые для России,  25 (26,6%) – принципиально новые.</a:t>
            </a:r>
            <a:endParaRPr lang="ru-RU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Численность исследователей </a:t>
            </a:r>
            <a:br>
              <a:rPr lang="ru-RU" sz="2800" b="1" dirty="0" smtClean="0"/>
            </a:br>
            <a:r>
              <a:rPr lang="ru-RU" sz="2800" b="1" dirty="0" smtClean="0"/>
              <a:t>в разрезе отраслей наук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19672"/>
            <a:ext cx="8236410" cy="4529721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II</a:t>
            </a:r>
            <a:r>
              <a:rPr lang="ru-RU" sz="3200" b="1" dirty="0" smtClean="0"/>
              <a:t>. Финансирование науки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000" b="1" dirty="0" smtClean="0"/>
              <a:t>Структура затрат на научные исследования и разработки </a:t>
            </a:r>
            <a:br>
              <a:rPr lang="ru-RU" sz="2000" b="1" dirty="0" smtClean="0"/>
            </a:br>
            <a:r>
              <a:rPr lang="ru-RU" sz="2000" b="1" dirty="0" smtClean="0"/>
              <a:t>по видам затрат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Источники финансирования внутренних затрат </a:t>
            </a:r>
            <a:br>
              <a:rPr lang="ru-RU" sz="2000" b="1" dirty="0" smtClean="0"/>
            </a:br>
            <a:r>
              <a:rPr lang="ru-RU" sz="2000" b="1" dirty="0" smtClean="0"/>
              <a:t>на исследования и разработки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200" dirty="0" smtClean="0"/>
              <a:t>(доля в итоговом объеме)</a:t>
            </a:r>
            <a:endParaRPr lang="ru-RU" sz="1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154912"/>
              </p:ext>
            </p:extLst>
          </p:nvPr>
        </p:nvGraphicFramePr>
        <p:xfrm>
          <a:off x="107504" y="1417638"/>
          <a:ext cx="8856984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Внутренние текущие затраты по видам исследований</a:t>
            </a:r>
            <a:br>
              <a:rPr lang="ru-RU" sz="2800" dirty="0" smtClean="0"/>
            </a:br>
            <a:r>
              <a:rPr lang="ru-RU" sz="1600" dirty="0" smtClean="0"/>
              <a:t>тысяч рублей</a:t>
            </a: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643074"/>
                <a:gridCol w="1814482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Внутренние</a:t>
                      </a:r>
                      <a:r>
                        <a:rPr lang="ru-RU" sz="1400" b="1" baseline="0" dirty="0" smtClean="0"/>
                        <a:t> текущие затраты (тыс. руб.), в том числе: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10983516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11780558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10132735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фундаментальные исследования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345847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423171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473769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прикладные исследования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638115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545770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643178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9999554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10811617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9015788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4071942"/>
          <a:ext cx="8229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643074"/>
                <a:gridCol w="1814482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Внутренние</a:t>
                      </a:r>
                      <a:r>
                        <a:rPr lang="ru-RU" sz="1400" b="1" baseline="0" dirty="0" smtClean="0"/>
                        <a:t> текущие затраты (тыс. руб.), в том числе: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100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фундаментальные исследования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прикладные исследования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57158" y="3643314"/>
            <a:ext cx="822960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latin typeface="+mj-lt"/>
                <a:ea typeface="+mj-ea"/>
                <a:cs typeface="+mj-cs"/>
              </a:rPr>
              <a:t>в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процентах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82594"/>
          </a:xfrm>
        </p:spPr>
        <p:txBody>
          <a:bodyPr/>
          <a:lstStyle/>
          <a:p>
            <a:r>
              <a:rPr lang="en-US" sz="3200" b="1" dirty="0" smtClean="0"/>
              <a:t>III</a:t>
            </a:r>
            <a:r>
              <a:rPr lang="ru-RU" sz="3200" b="1" dirty="0" smtClean="0"/>
              <a:t>. Межрегиональное сравнение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dirty="0" smtClean="0"/>
              <a:t>Число организаций, выполнявших исследования и разработки</a:t>
            </a:r>
            <a:endParaRPr lang="ru-RU" sz="1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928671"/>
          <a:ext cx="8229600" cy="2788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7544" y="3717032"/>
            <a:ext cx="82296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России – 3604 организации ( 2013 г. – 3605).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Число разработанных передовых производственных технологий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395536" y="4149080"/>
          <a:ext cx="822960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95536" y="6429372"/>
            <a:ext cx="82296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России – 954 передовые производственные технологии</a:t>
            </a:r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229600" cy="439718"/>
          </a:xfrm>
        </p:spPr>
        <p:txBody>
          <a:bodyPr/>
          <a:lstStyle/>
          <a:p>
            <a:r>
              <a:rPr lang="ru-RU" sz="1800" dirty="0" smtClean="0"/>
              <a:t>Число организаций, ведущих подготовку аспирантов</a:t>
            </a:r>
            <a:endParaRPr lang="ru-RU" sz="1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214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7EDC-CECF-499F-82FB-083203D6D34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571472" y="4214818"/>
          <a:ext cx="8229600" cy="250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09600" y="427038"/>
            <a:ext cx="8229600" cy="58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Число организаций, ведущих подготовку докторантов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>
            <a:off x="177800" y="4000504"/>
            <a:ext cx="8966200" cy="1214446"/>
          </a:xfrm>
          <a:prstGeom prst="rightArrow">
            <a:avLst>
              <a:gd name="adj1" fmla="val 67847"/>
              <a:gd name="adj2" fmla="val 29184"/>
            </a:avLst>
          </a:prstGeom>
          <a:gradFill>
            <a:gsLst>
              <a:gs pos="0">
                <a:srgbClr val="FF9966"/>
              </a:gs>
              <a:gs pos="100000">
                <a:schemeClr val="bg2"/>
              </a:gs>
            </a:gsLst>
            <a:lin ang="10800000" scaled="1"/>
          </a:gra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77800" y="332656"/>
            <a:ext cx="8966200" cy="1206500"/>
          </a:xfrm>
          <a:prstGeom prst="rightArrow">
            <a:avLst>
              <a:gd name="adj1" fmla="val 67847"/>
              <a:gd name="adj2" fmla="val 29184"/>
            </a:avLst>
          </a:prstGeom>
          <a:gradFill>
            <a:gsLst>
              <a:gs pos="0">
                <a:srgbClr val="FF9966"/>
              </a:gs>
              <a:gs pos="100000">
                <a:schemeClr val="bg2"/>
              </a:gs>
            </a:gsLst>
            <a:lin ang="10800000" scaled="1"/>
          </a:gra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</a:pPr>
            <a:r>
              <a:rPr lang="en-US" altLang="ru-RU" sz="2400" b="1" dirty="0" smtClean="0">
                <a:solidFill>
                  <a:schemeClr val="tx1"/>
                </a:solidFill>
                <a:cs typeface="Times New Roman" pitchFamily="18" charset="0"/>
              </a:rPr>
              <a:t>IV</a:t>
            </a:r>
            <a:r>
              <a:rPr lang="ru-RU" altLang="ru-RU" sz="2400" b="1" dirty="0" smtClean="0">
                <a:solidFill>
                  <a:schemeClr val="tx1"/>
                </a:solidFill>
                <a:cs typeface="Times New Roman" pitchFamily="18" charset="0"/>
              </a:rPr>
              <a:t>. Общественно-государственные формы управления наукой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2637-40C6-4334-813B-D22C5770E4E7}" type="slidenum">
              <a:rPr lang="ru-RU"/>
              <a:pPr/>
              <a:t>9</a:t>
            </a:fld>
            <a:endParaRPr lang="ru-RU"/>
          </a:p>
        </p:txBody>
      </p:sp>
      <p:sp>
        <p:nvSpPr>
          <p:cNvPr id="27655" name="Прямоугольник 4"/>
          <p:cNvSpPr>
            <a:spLocks noChangeArrowheads="1"/>
          </p:cNvSpPr>
          <p:nvPr/>
        </p:nvSpPr>
        <p:spPr bwMode="auto">
          <a:xfrm>
            <a:off x="412750" y="1241425"/>
            <a:ext cx="850265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</a:pPr>
            <a:endParaRPr lang="ru-RU" altLang="ru-RU" sz="2000" dirty="0"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000" dirty="0" smtClean="0">
                <a:cs typeface="Times New Roman" pitchFamily="18" charset="0"/>
              </a:rPr>
              <a:t>Совет </a:t>
            </a:r>
            <a:r>
              <a:rPr lang="ru-RU" altLang="ru-RU" sz="2000" dirty="0">
                <a:cs typeface="Times New Roman" pitchFamily="18" charset="0"/>
              </a:rPr>
              <a:t>ректоров вузов </a:t>
            </a:r>
            <a:r>
              <a:rPr lang="ru-RU" altLang="ru-RU" sz="2000" dirty="0" smtClean="0">
                <a:cs typeface="Times New Roman" pitchFamily="18" charset="0"/>
              </a:rPr>
              <a:t>области (создан в 1996 году), </a:t>
            </a:r>
            <a:endParaRPr lang="ru-RU" altLang="ru-RU" sz="2000" dirty="0"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000" dirty="0" smtClean="0">
                <a:cs typeface="Times New Roman" pitchFamily="18" charset="0"/>
              </a:rPr>
              <a:t>Совет по русскому языку и российской словесности (создан в 1996 году), </a:t>
            </a:r>
          </a:p>
          <a:p>
            <a:pPr algn="just" eaLnBrk="1" hangingPunct="1">
              <a:lnSpc>
                <a:spcPct val="115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000" dirty="0" smtClean="0">
                <a:cs typeface="Times New Roman" pitchFamily="18" charset="0"/>
              </a:rPr>
              <a:t>Совет </a:t>
            </a:r>
            <a:r>
              <a:rPr lang="ru-RU" altLang="ru-RU" sz="2000" dirty="0">
                <a:cs typeface="Times New Roman" pitchFamily="18" charset="0"/>
              </a:rPr>
              <a:t>молодых ученых и специалистов Челябинской </a:t>
            </a:r>
            <a:r>
              <a:rPr lang="ru-RU" altLang="ru-RU" sz="2000" dirty="0" smtClean="0">
                <a:cs typeface="Times New Roman" pitchFamily="18" charset="0"/>
              </a:rPr>
              <a:t>области (создан в 2012 году) ,</a:t>
            </a:r>
          </a:p>
          <a:p>
            <a:pPr algn="just" eaLnBrk="1" hangingPunct="1">
              <a:lnSpc>
                <a:spcPct val="115000"/>
              </a:lnSpc>
              <a:buClr>
                <a:srgbClr val="FF3300"/>
              </a:buClr>
              <a:buFont typeface="Wingdings" pitchFamily="2" charset="2"/>
              <a:buChar char="§"/>
            </a:pPr>
            <a:r>
              <a:rPr lang="ru-RU" altLang="ru-RU" sz="2000" dirty="0" smtClean="0">
                <a:cs typeface="Times New Roman" pitchFamily="18" charset="0"/>
              </a:rPr>
              <a:t>Совет по науке вузов Челябинской области (создан в 2015 году).</a:t>
            </a:r>
            <a:endParaRPr lang="ru-RU" altLang="ru-RU" sz="2000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областные мероприятия, посвященные Дню российской науки</a:t>
            </a:r>
          </a:p>
          <a:p>
            <a:pPr eaLnBrk="1" hangingPunct="1"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 (8 февраля)</a:t>
            </a:r>
          </a:p>
          <a:p>
            <a:pPr eaLnBrk="1" hangingPunct="1">
              <a:defRPr/>
            </a:pPr>
            <a:endParaRPr lang="ru-RU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altLang="ru-RU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altLang="ru-RU" sz="2000" dirty="0" smtClean="0">
                <a:cs typeface="Times New Roman" pitchFamily="18" charset="0"/>
              </a:rPr>
              <a:t>ежегодные встречи Губернатора Челябинской области с научной общественностью.</a:t>
            </a:r>
          </a:p>
          <a:p>
            <a:pPr eaLnBrk="1" hangingPunct="1">
              <a:defRPr/>
            </a:pPr>
            <a:endParaRPr lang="ru-RU" altLang="ru-RU" sz="20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buClr>
                <a:srgbClr val="FF3300"/>
              </a:buClr>
            </a:pPr>
            <a:endParaRPr lang="ru-RU" altLang="ru-RU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9036</TotalTime>
  <Words>682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Verdana</vt:lpstr>
      <vt:lpstr>Wingdings</vt:lpstr>
      <vt:lpstr>Тема Office</vt:lpstr>
      <vt:lpstr> Развитие науки в Челябинской области                                   </vt:lpstr>
      <vt:lpstr>I.Основные показатели развития науки</vt:lpstr>
      <vt:lpstr>Численность исследователей  в разрезе отраслей наук </vt:lpstr>
      <vt:lpstr>II. Финансирование науки  Структура затрат на научные исследования и разработки  по видам затрат</vt:lpstr>
      <vt:lpstr>Источники финансирования внутренних затрат  на исследования и разработки  (доля в итоговом объеме)</vt:lpstr>
      <vt:lpstr>Внутренние текущие затраты по видам исследований тысяч рублей</vt:lpstr>
      <vt:lpstr>III. Межрегиональное сравнение Число организаций, выполнявших исследования и разработки</vt:lpstr>
      <vt:lpstr>Число организаций, ведущих подготовку аспирантов</vt:lpstr>
      <vt:lpstr>Презентация PowerPoint</vt:lpstr>
      <vt:lpstr>Презентация PowerPoint</vt:lpstr>
      <vt:lpstr> VI. Перспективы развития фундаментальной  и прикладной науки в Челябинской области </vt:lpstr>
      <vt:lpstr>Презентация PowerPoint</vt:lpstr>
    </vt:vector>
  </TitlesOfParts>
  <Company>Rkc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MelnikovaNL</dc:creator>
  <cp:lastModifiedBy>Ольга Статирова</cp:lastModifiedBy>
  <cp:revision>869</cp:revision>
  <cp:lastPrinted>2016-03-21T12:31:08Z</cp:lastPrinted>
  <dcterms:created xsi:type="dcterms:W3CDTF">2012-08-07T11:22:58Z</dcterms:created>
  <dcterms:modified xsi:type="dcterms:W3CDTF">2016-03-21T12:35:52Z</dcterms:modified>
</cp:coreProperties>
</file>