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8" r:id="rId3"/>
    <p:sldId id="261" r:id="rId4"/>
    <p:sldId id="267" r:id="rId5"/>
    <p:sldId id="263" r:id="rId6"/>
    <p:sldId id="299" r:id="rId7"/>
    <p:sldId id="266" r:id="rId8"/>
    <p:sldId id="268" r:id="rId9"/>
    <p:sldId id="269" r:id="rId10"/>
    <p:sldId id="273" r:id="rId11"/>
    <p:sldId id="276" r:id="rId12"/>
    <p:sldId id="277" r:id="rId13"/>
    <p:sldId id="278" r:id="rId14"/>
    <p:sldId id="293" r:id="rId15"/>
    <p:sldId id="294" r:id="rId16"/>
    <p:sldId id="295" r:id="rId17"/>
    <p:sldId id="292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66"/>
    <a:srgbClr val="A50021"/>
    <a:srgbClr val="800000"/>
    <a:srgbClr val="FFFFFF"/>
    <a:srgbClr val="FEE2DA"/>
    <a:srgbClr val="FFD9D9"/>
    <a:srgbClr val="FFABAB"/>
    <a:srgbClr val="EBF5FB"/>
    <a:srgbClr val="6E91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CF20A-1ADF-4B1C-B16A-904EDD33E9AD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1CAB9-8C27-4F8A-9E50-DF211A083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6213" y="1484784"/>
            <a:ext cx="8788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9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Ключевые приоритеты </a:t>
            </a:r>
            <a:br>
              <a:rPr lang="ru-RU" sz="29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9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инвестиционной и промышленной политики </a:t>
            </a:r>
            <a:br>
              <a:rPr lang="ru-RU" sz="29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9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Челябинской области</a:t>
            </a:r>
            <a:endParaRPr lang="ru-RU" sz="29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55576" y="4437112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Первый заместитель Министра </a:t>
            </a:r>
            <a:r>
              <a:rPr lang="ru-RU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экономического развития Челябинской области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Акбашева Ирина Викторовна</a:t>
            </a:r>
            <a:endParaRPr lang="ru-RU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483768" y="6237312"/>
            <a:ext cx="41732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 сентября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 года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87850" y="260648"/>
            <a:ext cx="756084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Стратегическая сессия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«Апробация регионального стандарта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кадрового обеспечения промышленного роста»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8"/>
          <p:cNvSpPr>
            <a:spLocks noChangeArrowheads="1"/>
          </p:cNvSpPr>
          <p:nvPr/>
        </p:nvSpPr>
        <p:spPr bwMode="auto">
          <a:xfrm>
            <a:off x="395536" y="1052513"/>
            <a:ext cx="3519488" cy="1130300"/>
          </a:xfrm>
          <a:prstGeom prst="roundRect">
            <a:avLst>
              <a:gd name="adj" fmla="val 8241"/>
            </a:avLst>
          </a:prstGeom>
          <a:gradFill rotWithShape="1">
            <a:gsLst>
              <a:gs pos="0">
                <a:srgbClr val="FFFFFF">
                  <a:alpha val="89998"/>
                </a:srgbClr>
              </a:gs>
              <a:gs pos="100000">
                <a:srgbClr val="EBF4FD">
                  <a:alpha val="9998"/>
                </a:srgbClr>
              </a:gs>
            </a:gsLst>
            <a:lin ang="0" scaled="1"/>
          </a:gradFill>
          <a:ln w="19050" algn="ctr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Челябинской области </a:t>
            </a: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 моногородов</a:t>
            </a:r>
            <a:r>
              <a:rPr 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том числе 7 моногородов относятся к </a:t>
            </a:r>
            <a:r>
              <a:rPr lang="ru-RU" sz="16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категории</a:t>
            </a:r>
            <a:endParaRPr lang="ru-RU" sz="1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395536" y="2420888"/>
            <a:ext cx="3527425" cy="3870652"/>
            <a:chOff x="4788024" y="2420888"/>
            <a:chExt cx="3888432" cy="4158984"/>
          </a:xfrm>
        </p:grpSpPr>
        <p:pic>
          <p:nvPicPr>
            <p:cNvPr id="17414" name="Рисунок 16" descr="жел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4221088"/>
              <a:ext cx="579121" cy="566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Рисунок 17" descr="зел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5733256"/>
              <a:ext cx="579121" cy="566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Рисунок 18" descr="кр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2708920"/>
              <a:ext cx="576073" cy="566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7" name="Text Box 8"/>
            <p:cNvSpPr>
              <a:spLocks noChangeArrowheads="1"/>
            </p:cNvSpPr>
            <p:nvPr/>
          </p:nvSpPr>
          <p:spPr bwMode="auto">
            <a:xfrm>
              <a:off x="5436096" y="2420888"/>
              <a:ext cx="3240360" cy="1386780"/>
            </a:xfrm>
            <a:prstGeom prst="roundRect">
              <a:avLst>
                <a:gd name="adj" fmla="val 8241"/>
              </a:avLst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 категория</a:t>
              </a:r>
              <a:endParaRPr lang="en-US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400" b="1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моногорода с наиболее </a:t>
              </a:r>
              <a:r>
                <a:rPr lang="en-US" sz="1400" b="1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en-US" sz="1400" b="1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ru-RU" sz="1400" b="1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сложным </a:t>
              </a:r>
              <a:r>
                <a:rPr lang="en-US" sz="1400" b="1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en-US" sz="1400" b="1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ru-RU" sz="1400" b="1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социально-экономическим положением</a:t>
              </a:r>
            </a:p>
          </p:txBody>
        </p:sp>
        <p:sp>
          <p:nvSpPr>
            <p:cNvPr id="17418" name="Text Box 8"/>
            <p:cNvSpPr>
              <a:spLocks noChangeArrowheads="1"/>
            </p:cNvSpPr>
            <p:nvPr/>
          </p:nvSpPr>
          <p:spPr bwMode="auto">
            <a:xfrm>
              <a:off x="5436096" y="3881507"/>
              <a:ext cx="3240360" cy="1386780"/>
            </a:xfrm>
            <a:prstGeom prst="roundRect">
              <a:avLst>
                <a:gd name="adj" fmla="val 8241"/>
              </a:avLst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ru-RU" b="1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категория</a:t>
              </a:r>
              <a:endParaRPr lang="en-US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400" b="1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моногорода, в которых имеются риски ухудшения социально-экономического положения</a:t>
              </a:r>
            </a:p>
          </p:txBody>
        </p:sp>
        <p:sp>
          <p:nvSpPr>
            <p:cNvPr id="17419" name="Text Box 8"/>
            <p:cNvSpPr>
              <a:spLocks noChangeArrowheads="1"/>
            </p:cNvSpPr>
            <p:nvPr/>
          </p:nvSpPr>
          <p:spPr bwMode="auto">
            <a:xfrm>
              <a:off x="5436096" y="5435779"/>
              <a:ext cx="3240360" cy="1144093"/>
            </a:xfrm>
            <a:prstGeom prst="roundRect">
              <a:avLst>
                <a:gd name="adj" fmla="val 8241"/>
              </a:avLst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категория</a:t>
              </a:r>
              <a:endParaRPr lang="en-US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4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моногорода со стабильной социально-экономической ситуацией</a:t>
              </a:r>
            </a:p>
          </p:txBody>
        </p:sp>
      </p:grpSp>
      <p:pic>
        <p:nvPicPr>
          <p:cNvPr id="17413" name="Рисунок 22" descr="МОНОГОРОДА_1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836613"/>
            <a:ext cx="4702175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10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331640" y="260648"/>
            <a:ext cx="647754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Моногорода Челябинской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8"/>
          <p:cNvSpPr>
            <a:spLocks noChangeArrowheads="1"/>
          </p:cNvSpPr>
          <p:nvPr/>
        </p:nvSpPr>
        <p:spPr bwMode="auto">
          <a:xfrm>
            <a:off x="460492" y="4653756"/>
            <a:ext cx="8208963" cy="419100"/>
          </a:xfrm>
          <a:prstGeom prst="roundRect">
            <a:avLst>
              <a:gd name="adj" fmla="val 8241"/>
            </a:avLst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Проблемы при реализации инвестиционных проектов</a:t>
            </a:r>
          </a:p>
        </p:txBody>
      </p:sp>
      <p:sp>
        <p:nvSpPr>
          <p:cNvPr id="19459" name="Text Box 8"/>
          <p:cNvSpPr>
            <a:spLocks noChangeArrowheads="1"/>
          </p:cNvSpPr>
          <p:nvPr/>
        </p:nvSpPr>
        <p:spPr bwMode="auto">
          <a:xfrm>
            <a:off x="486060" y="5290344"/>
            <a:ext cx="8161419" cy="919579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73038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7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затруднения с получением кредитных средств, в том числе </a:t>
            </a:r>
            <a:r>
              <a:rPr lang="ru-RU" altLang="ru-RU" sz="17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17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7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altLang="ru-RU" sz="17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льготных условиях в рамках государственных </a:t>
            </a:r>
            <a:r>
              <a:rPr lang="ru-RU" altLang="ru-RU" sz="17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программ;</a:t>
            </a:r>
            <a:endParaRPr lang="ru-RU" altLang="ru-RU" sz="17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173038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7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сложности с оформлением земельных участков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334286" y="1124744"/>
            <a:ext cx="8461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проблемы включения проектов </a:t>
            </a:r>
            <a:r>
              <a:rPr lang="ru-RU" altLang="ru-RU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altLang="ru-RU" sz="2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программы поддержки</a:t>
            </a:r>
            <a:endParaRPr lang="ru-RU" sz="20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1" name="Text Box 8"/>
          <p:cNvSpPr>
            <a:spLocks noChangeArrowheads="1"/>
          </p:cNvSpPr>
          <p:nvPr/>
        </p:nvSpPr>
        <p:spPr bwMode="auto">
          <a:xfrm>
            <a:off x="486060" y="2132806"/>
            <a:ext cx="8161419" cy="2290882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73038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7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низкая степень проработки инвестиционных </a:t>
            </a:r>
            <a:r>
              <a:rPr lang="ru-RU" altLang="ru-RU" sz="17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проектов;</a:t>
            </a:r>
            <a:endParaRPr lang="ru-RU" altLang="ru-RU" sz="17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173038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7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определены источники </a:t>
            </a:r>
            <a:r>
              <a:rPr lang="ru-RU" altLang="ru-RU" sz="17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финансирования;</a:t>
            </a:r>
            <a:endParaRPr lang="ru-RU" altLang="ru-RU" sz="17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173038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7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у инициаторов проектов </a:t>
            </a:r>
            <a:r>
              <a:rPr lang="ru-RU" altLang="ru-RU" sz="1700" b="1" dirty="0" err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госэкспертизы</a:t>
            </a:r>
            <a:r>
              <a:rPr lang="ru-RU" altLang="ru-RU" sz="17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проектно-сметной документации на строительство и реконструкцию объектов </a:t>
            </a:r>
            <a:r>
              <a:rPr lang="ru-RU" altLang="ru-RU" sz="17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инфраструктуры;</a:t>
            </a:r>
            <a:endParaRPr lang="ru-RU" altLang="ru-RU" sz="17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173038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7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малого и среднего бизнеса в качестве потенциальных </a:t>
            </a:r>
            <a:r>
              <a:rPr lang="ru-RU" altLang="ru-RU" sz="17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резидентов;</a:t>
            </a:r>
            <a:endParaRPr lang="ru-RU" altLang="ru-RU" sz="17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173038"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ru-RU" altLang="ru-RU" sz="17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низкая инвестиционная привлекательность территорий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11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331640" y="260648"/>
            <a:ext cx="647754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Моногорода Челябинской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8"/>
          <p:cNvSpPr>
            <a:spLocks noChangeArrowheads="1"/>
          </p:cNvSpPr>
          <p:nvPr/>
        </p:nvSpPr>
        <p:spPr bwMode="auto">
          <a:xfrm>
            <a:off x="933600" y="549275"/>
            <a:ext cx="7272337" cy="419100"/>
          </a:xfrm>
          <a:prstGeom prst="roundRect">
            <a:avLst>
              <a:gd name="adj" fmla="val 8241"/>
            </a:avLst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Единый перечень мер поддержки моногородов</a:t>
            </a:r>
          </a:p>
        </p:txBody>
      </p:sp>
      <p:sp>
        <p:nvSpPr>
          <p:cNvPr id="20484" name="Text Box 8"/>
          <p:cNvSpPr>
            <a:spLocks noChangeArrowheads="1"/>
          </p:cNvSpPr>
          <p:nvPr/>
        </p:nvSpPr>
        <p:spPr bwMode="auto">
          <a:xfrm>
            <a:off x="1135035" y="1512327"/>
            <a:ext cx="6869466" cy="52322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FFFFFF">
                  <a:alpha val="89998"/>
                </a:srgbClr>
              </a:gs>
              <a:gs pos="100000">
                <a:srgbClr val="EBF4FD">
                  <a:alpha val="9998"/>
                </a:srgbClr>
              </a:gs>
            </a:gsLst>
            <a:lin ang="0" scaled="1"/>
          </a:gradFill>
          <a:ln w="19050" algn="ctr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Оказание </a:t>
            </a:r>
            <a:r>
              <a:rPr 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поддержки моногородам </a:t>
            </a:r>
            <a:r>
              <a:rPr lang="ru-RU" sz="1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 зависимости </a:t>
            </a:r>
            <a:r>
              <a:rPr 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категории </a:t>
            </a:r>
            <a:r>
              <a: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</a:t>
            </a:r>
            <a:r>
              <a:rPr 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Правительства РФ от 17 июня 2016 года №549)</a:t>
            </a:r>
          </a:p>
        </p:txBody>
      </p:sp>
      <p:sp>
        <p:nvSpPr>
          <p:cNvPr id="20485" name="Text Box 8"/>
          <p:cNvSpPr>
            <a:spLocks noChangeArrowheads="1"/>
          </p:cNvSpPr>
          <p:nvPr/>
        </p:nvSpPr>
        <p:spPr bwMode="auto">
          <a:xfrm>
            <a:off x="313947" y="2215942"/>
            <a:ext cx="8497888" cy="903446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73038" algn="ctr">
              <a:lnSpc>
                <a:spcPts val="1500"/>
              </a:lnSpc>
              <a:buClr>
                <a:srgbClr val="CC0000"/>
              </a:buClr>
            </a:pPr>
            <a:r>
              <a:rPr lang="ru-RU" altLang="ru-RU" sz="1400" b="1" dirty="0" err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Софинансирование</a:t>
            </a:r>
            <a:r>
              <a:rPr lang="ru-RU" altLang="ru-RU" sz="1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мероприятий по развитию инфраструктуры, </a:t>
            </a:r>
            <a:r>
              <a:rPr lang="ru-RU" altLang="ru-RU" sz="1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1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необходимой </a:t>
            </a:r>
            <a:r>
              <a:rPr lang="ru-RU" altLang="ru-RU" sz="1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реализации инвестиционных проектов </a:t>
            </a:r>
          </a:p>
          <a:p>
            <a:pPr indent="-173038" algn="just">
              <a:lnSpc>
                <a:spcPts val="1500"/>
              </a:lnSpc>
              <a:buClr>
                <a:srgbClr val="CC0000"/>
              </a:buClr>
            </a:pP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Заключены Генеральные соглашения о сотрудничестве по развитию моногородов Аша и Усть-Катав </a:t>
            </a:r>
          </a:p>
        </p:txBody>
      </p:sp>
      <p:sp>
        <p:nvSpPr>
          <p:cNvPr id="20486" name="Text Box 8"/>
          <p:cNvSpPr>
            <a:spLocks noChangeArrowheads="1"/>
          </p:cNvSpPr>
          <p:nvPr/>
        </p:nvSpPr>
        <p:spPr bwMode="auto">
          <a:xfrm>
            <a:off x="313947" y="3252968"/>
            <a:ext cx="8497888" cy="903446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73038" algn="ctr">
              <a:lnSpc>
                <a:spcPts val="1500"/>
              </a:lnSpc>
              <a:buClr>
                <a:srgbClr val="CC0000"/>
              </a:buClr>
            </a:pPr>
            <a:r>
              <a:rPr lang="ru-RU" altLang="ru-RU" sz="1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Обучение управленческих команд</a:t>
            </a:r>
          </a:p>
          <a:p>
            <a:pPr indent="-173038" algn="just">
              <a:lnSpc>
                <a:spcPts val="1500"/>
              </a:lnSpc>
              <a:buClr>
                <a:srgbClr val="CC0000"/>
              </a:buClr>
            </a:pP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Глава г. Усть-Катав, представители градообразующего предприятия и 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инвесторы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принимают участие в образовательной программе обучения управленческих команд 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развитию моногородов</a:t>
            </a:r>
          </a:p>
        </p:txBody>
      </p:sp>
      <p:sp>
        <p:nvSpPr>
          <p:cNvPr id="20487" name="Text Box 8"/>
          <p:cNvSpPr>
            <a:spLocks noChangeArrowheads="1"/>
          </p:cNvSpPr>
          <p:nvPr/>
        </p:nvSpPr>
        <p:spPr bwMode="auto">
          <a:xfrm>
            <a:off x="313947" y="4289994"/>
            <a:ext cx="8497888" cy="518577"/>
          </a:xfrm>
          <a:prstGeom prst="roundRect">
            <a:avLst>
              <a:gd name="adj" fmla="val 14068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73038" algn="ctr">
              <a:lnSpc>
                <a:spcPts val="1500"/>
              </a:lnSpc>
              <a:buClr>
                <a:srgbClr val="CC0000"/>
              </a:buClr>
            </a:pPr>
            <a:r>
              <a:rPr lang="ru-RU" altLang="ru-RU" sz="1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Выполнение функции проектного офиса</a:t>
            </a:r>
          </a:p>
          <a:p>
            <a:pPr indent="-173038" algn="just">
              <a:lnSpc>
                <a:spcPts val="1500"/>
              </a:lnSpc>
              <a:buClr>
                <a:srgbClr val="CC0000"/>
              </a:buClr>
            </a:pP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Усть-Катав включен в </a:t>
            </a:r>
            <a:r>
              <a:rPr lang="ru-RU" altLang="ru-RU" sz="1400" b="1" dirty="0" err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пилотный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проект «Организация работы проектного офиса»</a:t>
            </a:r>
          </a:p>
        </p:txBody>
      </p:sp>
      <p:sp>
        <p:nvSpPr>
          <p:cNvPr id="20488" name="Text Box 8"/>
          <p:cNvSpPr>
            <a:spLocks noChangeArrowheads="1"/>
          </p:cNvSpPr>
          <p:nvPr/>
        </p:nvSpPr>
        <p:spPr bwMode="auto">
          <a:xfrm>
            <a:off x="313947" y="4942152"/>
            <a:ext cx="8497888" cy="1790760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73038" algn="ctr">
              <a:lnSpc>
                <a:spcPts val="1500"/>
              </a:lnSpc>
              <a:buClr>
                <a:srgbClr val="CC0000"/>
              </a:buClr>
            </a:pPr>
            <a:r>
              <a:rPr lang="ru-RU" altLang="ru-RU" sz="1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Содействие в подготовке и (или) участие </a:t>
            </a:r>
            <a:r>
              <a:rPr lang="ru-RU" altLang="ru-RU" sz="1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1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altLang="ru-RU" sz="1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новых инвестиционных проектов</a:t>
            </a:r>
          </a:p>
          <a:p>
            <a:pPr indent="-173038" algn="just">
              <a:lnSpc>
                <a:spcPts val="1500"/>
              </a:lnSpc>
              <a:spcAft>
                <a:spcPts val="600"/>
              </a:spcAft>
              <a:buClr>
                <a:srgbClr val="CC0000"/>
              </a:buClr>
            </a:pP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реализация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проекта </a:t>
            </a:r>
            <a:r>
              <a:rPr lang="ru-RU" altLang="ru-RU" sz="1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altLang="ru-RU" sz="1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агропромышленного парка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altLang="ru-RU" sz="1400" b="1" dirty="0" err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Усть-Катавском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городском округе Челябинской области» 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общим объемом инвестиций </a:t>
            </a:r>
            <a:r>
              <a:rPr lang="ru-RU" altLang="ru-RU" sz="1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7,1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млрд. рублей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г. Усть-Катав (ООО «Агрокомплекс «Чурилово»);</a:t>
            </a:r>
            <a:endParaRPr lang="ru-RU" altLang="ru-RU" sz="1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-173038" algn="just">
              <a:lnSpc>
                <a:spcPts val="1500"/>
              </a:lnSpc>
              <a:buClr>
                <a:srgbClr val="CC0000"/>
              </a:buClr>
            </a:pP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проекта 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Всесезонный многофункциональный комплекс «Врата Урала» </a:t>
            </a:r>
            <a:r>
              <a:rPr lang="ru-RU" altLang="ru-RU" sz="1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Горнолыжный комплекс «Большой «</a:t>
            </a:r>
            <a:r>
              <a:rPr lang="ru-RU" altLang="ru-RU" sz="1400" b="1" dirty="0" err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Аджигардак</a:t>
            </a:r>
            <a:r>
              <a:rPr lang="ru-RU" altLang="ru-RU" sz="1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общим объемом инвестиций 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1,2 млрд. рублей в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г. Аша (ООО ГЛК «</a:t>
            </a:r>
            <a:r>
              <a:rPr lang="ru-RU" altLang="ru-RU" sz="1400" b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Аджигардак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»)</a:t>
            </a:r>
            <a:endParaRPr lang="ru-RU" altLang="ru-RU" sz="14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12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8"/>
          <p:cNvSpPr>
            <a:spLocks noChangeArrowheads="1"/>
          </p:cNvSpPr>
          <p:nvPr/>
        </p:nvSpPr>
        <p:spPr bwMode="auto">
          <a:xfrm>
            <a:off x="1119144" y="1139799"/>
            <a:ext cx="6901248" cy="387191"/>
          </a:xfrm>
          <a:prstGeom prst="roundRect">
            <a:avLst>
              <a:gd name="adj" fmla="val 8241"/>
            </a:avLst>
          </a:prstGeom>
          <a:solidFill>
            <a:srgbClr val="CC0000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линии Фонда развития моногородов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331640" y="116632"/>
            <a:ext cx="647754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Моногорода Челябинской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8"/>
          <p:cNvSpPr>
            <a:spLocks noChangeArrowheads="1"/>
          </p:cNvSpPr>
          <p:nvPr/>
        </p:nvSpPr>
        <p:spPr bwMode="auto">
          <a:xfrm>
            <a:off x="938064" y="549275"/>
            <a:ext cx="7272337" cy="419100"/>
          </a:xfrm>
          <a:prstGeom prst="roundRect">
            <a:avLst>
              <a:gd name="adj" fmla="val 8241"/>
            </a:avLst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Единый перечень мер поддержки моногородов</a:t>
            </a:r>
          </a:p>
        </p:txBody>
      </p:sp>
      <p:sp>
        <p:nvSpPr>
          <p:cNvPr id="21508" name="Text Box 8"/>
          <p:cNvSpPr>
            <a:spLocks noChangeArrowheads="1"/>
          </p:cNvSpPr>
          <p:nvPr/>
        </p:nvSpPr>
        <p:spPr bwMode="auto">
          <a:xfrm>
            <a:off x="1513607" y="1106488"/>
            <a:ext cx="6121250" cy="387191"/>
          </a:xfrm>
          <a:prstGeom prst="roundRect">
            <a:avLst>
              <a:gd name="adj" fmla="val 8241"/>
            </a:avLst>
          </a:prstGeom>
          <a:solidFill>
            <a:srgbClr val="CC0000"/>
          </a:solidFill>
          <a:ln w="19050" algn="ctr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линии Минэкономразвития России</a:t>
            </a:r>
          </a:p>
        </p:txBody>
      </p:sp>
      <p:sp>
        <p:nvSpPr>
          <p:cNvPr id="21509" name="Text Box 8"/>
          <p:cNvSpPr>
            <a:spLocks noChangeArrowheads="1"/>
          </p:cNvSpPr>
          <p:nvPr/>
        </p:nvSpPr>
        <p:spPr bwMode="auto">
          <a:xfrm>
            <a:off x="287338" y="1709738"/>
            <a:ext cx="8496300" cy="2656939"/>
          </a:xfrm>
          <a:prstGeom prst="roundRect">
            <a:avLst>
              <a:gd name="adj" fmla="val 3221"/>
            </a:avLst>
          </a:prstGeom>
          <a:solidFill>
            <a:srgbClr val="EBF5FB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территорий опережающего социально-экономического развития</a:t>
            </a:r>
          </a:p>
          <a:p>
            <a:pPr algn="just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5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Минэкономразвития России направлены заявки о создании ТОСЭР </a:t>
            </a:r>
            <a:r>
              <a:rPr 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ЗАТО Челябинской области и г. Бакале:  </a:t>
            </a:r>
            <a:r>
              <a:rPr lang="ru-RU" sz="15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подобрано </a:t>
            </a:r>
            <a:r>
              <a:rPr 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33 проекта </a:t>
            </a:r>
            <a:r>
              <a:rPr lang="ru-RU" sz="15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объемом инвестиций </a:t>
            </a:r>
            <a:r>
              <a:rPr 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15,3 млрд. руб., </a:t>
            </a:r>
            <a:r>
              <a:rPr lang="ru-RU" sz="15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которые позволят создать дополнительно более </a:t>
            </a:r>
            <a:r>
              <a:rPr 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2700 рабочих </a:t>
            </a:r>
            <a:r>
              <a:rPr lang="ru-RU" sz="15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</a:t>
            </a:r>
            <a:r>
              <a:rPr 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5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5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в стадии формирования заявка на создание ТОСЭР в </a:t>
            </a:r>
            <a:r>
              <a:rPr 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Усть-Катаве</a:t>
            </a:r>
            <a:r>
              <a:rPr lang="ru-RU" sz="15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algn="just"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ru-RU" sz="15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внесены изменения в нормативные правовые акты Челябинской области </a:t>
            </a:r>
            <a:r>
              <a:rPr lang="en-US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5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части предоставления </a:t>
            </a:r>
            <a:r>
              <a:rPr 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льгот резидентам ТОСЭР </a:t>
            </a:r>
            <a:r>
              <a:rPr lang="ru-RU" sz="15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налогу на прибыль </a:t>
            </a:r>
            <a:r>
              <a:rPr lang="en-US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 </a:t>
            </a:r>
            <a:r>
              <a:rPr lang="ru-RU" sz="15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налогу на имущество</a:t>
            </a:r>
          </a:p>
        </p:txBody>
      </p:sp>
      <p:sp>
        <p:nvSpPr>
          <p:cNvPr id="21510" name="Text Box 8"/>
          <p:cNvSpPr>
            <a:spLocks noChangeArrowheads="1"/>
          </p:cNvSpPr>
          <p:nvPr/>
        </p:nvSpPr>
        <p:spPr bwMode="auto">
          <a:xfrm>
            <a:off x="304800" y="4771205"/>
            <a:ext cx="8497888" cy="581025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субъектов малого и среднего предпринимательства в рамках реализации муниципальных программ</a:t>
            </a:r>
            <a:endParaRPr lang="ru-RU" sz="15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1" name="Text Box 8"/>
          <p:cNvSpPr>
            <a:spLocks noChangeArrowheads="1"/>
          </p:cNvSpPr>
          <p:nvPr/>
        </p:nvSpPr>
        <p:spPr bwMode="auto">
          <a:xfrm>
            <a:off x="304800" y="5500808"/>
            <a:ext cx="8497888" cy="1065212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 </a:t>
            </a:r>
            <a:r>
              <a:rPr lang="ru-RU" sz="1500" b="1" dirty="0" err="1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инвестпроектов</a:t>
            </a:r>
            <a:r>
              <a:rPr 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реализуемых на основе проектного финансирования </a:t>
            </a:r>
            <a:r>
              <a:rPr lang="ru-RU" sz="15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 от 11 октября 2014 г. № 1044)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</a:t>
            </a:r>
            <a:r>
              <a:rPr lang="ru-RU" sz="15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льготного банковского кредитования </a:t>
            </a:r>
            <a:r>
              <a:rPr 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коммерческих банков;</a:t>
            </a:r>
          </a:p>
          <a:p>
            <a:pPr algn="just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</a:t>
            </a:r>
            <a:r>
              <a:rPr lang="ru-RU" sz="15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государственных гарантий </a:t>
            </a:r>
            <a:r>
              <a:rPr 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 указанные кредиты</a:t>
            </a:r>
            <a:endParaRPr lang="ru-RU" sz="15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13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331640" y="116632"/>
            <a:ext cx="647754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Моногорода Челябинской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14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99758" y="188640"/>
            <a:ext cx="7343775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Приоритетные меры поддержки </a:t>
            </a:r>
            <a:r>
              <a:rPr lang="en-US" alt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alt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малого и среднего предпринимательства</a:t>
            </a:r>
          </a:p>
        </p:txBody>
      </p:sp>
      <p:sp>
        <p:nvSpPr>
          <p:cNvPr id="12" name="Text Box 9"/>
          <p:cNvSpPr>
            <a:spLocks noChangeArrowheads="1"/>
          </p:cNvSpPr>
          <p:nvPr/>
        </p:nvSpPr>
        <p:spPr bwMode="auto">
          <a:xfrm>
            <a:off x="3752850" y="1196752"/>
            <a:ext cx="1836738" cy="720000"/>
          </a:xfrm>
          <a:prstGeom prst="roundRect">
            <a:avLst>
              <a:gd name="adj" fmla="val 770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Административная поддержка</a:t>
            </a:r>
            <a:endParaRPr lang="ru-RU" altLang="ru-RU" sz="3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9"/>
          <p:cNvSpPr>
            <a:spLocks noChangeArrowheads="1"/>
          </p:cNvSpPr>
          <p:nvPr/>
        </p:nvSpPr>
        <p:spPr bwMode="auto">
          <a:xfrm>
            <a:off x="3752850" y="2024048"/>
            <a:ext cx="1836738" cy="864082"/>
          </a:xfrm>
          <a:prstGeom prst="roundRect">
            <a:avLst>
              <a:gd name="adj" fmla="val 3796"/>
            </a:avLst>
          </a:prstGeom>
          <a:solidFill>
            <a:srgbClr val="D7EEFD"/>
          </a:solidFill>
          <a:ln w="19050">
            <a:solidFill>
              <a:srgbClr val="6E91C4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Штаб по ликвидации административных барьеров</a:t>
            </a:r>
          </a:p>
        </p:txBody>
      </p:sp>
      <p:sp>
        <p:nvSpPr>
          <p:cNvPr id="14" name="Text Box 9"/>
          <p:cNvSpPr>
            <a:spLocks noChangeArrowheads="1"/>
          </p:cNvSpPr>
          <p:nvPr/>
        </p:nvSpPr>
        <p:spPr bwMode="auto">
          <a:xfrm>
            <a:off x="3752850" y="2966492"/>
            <a:ext cx="1836738" cy="855188"/>
          </a:xfrm>
          <a:prstGeom prst="roundRect">
            <a:avLst>
              <a:gd name="adj" fmla="val 6134"/>
            </a:avLst>
          </a:prstGeom>
          <a:solidFill>
            <a:srgbClr val="D7EEFD"/>
          </a:solidFill>
          <a:ln w="19050">
            <a:solidFill>
              <a:srgbClr val="6E91C4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Институт Уполномоченного по защите прав предпринимателей</a:t>
            </a:r>
          </a:p>
        </p:txBody>
      </p:sp>
      <p:sp>
        <p:nvSpPr>
          <p:cNvPr id="15" name="Text Box 9"/>
          <p:cNvSpPr>
            <a:spLocks noChangeArrowheads="1"/>
          </p:cNvSpPr>
          <p:nvPr/>
        </p:nvSpPr>
        <p:spPr bwMode="auto">
          <a:xfrm>
            <a:off x="3752850" y="3884044"/>
            <a:ext cx="1836738" cy="1235421"/>
          </a:xfrm>
          <a:prstGeom prst="roundRect">
            <a:avLst>
              <a:gd name="adj" fmla="val 5176"/>
            </a:avLst>
          </a:prstGeom>
          <a:solidFill>
            <a:srgbClr val="D7EEFD"/>
          </a:solidFill>
          <a:ln w="19050">
            <a:solidFill>
              <a:srgbClr val="6E91C4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общественной экспертизы и процедуры ОРВ проектов законов и НПА</a:t>
            </a:r>
          </a:p>
        </p:txBody>
      </p:sp>
      <p:sp>
        <p:nvSpPr>
          <p:cNvPr id="17" name="Text Box 9"/>
          <p:cNvSpPr>
            <a:spLocks noChangeArrowheads="1"/>
          </p:cNvSpPr>
          <p:nvPr/>
        </p:nvSpPr>
        <p:spPr bwMode="auto">
          <a:xfrm>
            <a:off x="209550" y="1196752"/>
            <a:ext cx="1685925" cy="720000"/>
          </a:xfrm>
          <a:prstGeom prst="roundRect">
            <a:avLst>
              <a:gd name="adj" fmla="val 7704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Финансовая </a:t>
            </a:r>
            <a:r>
              <a:rPr lang="ru-RU" altLang="ru-RU" sz="1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поддержка</a:t>
            </a:r>
            <a:endParaRPr lang="ru-RU" altLang="ru-RU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 Box 9"/>
          <p:cNvSpPr>
            <a:spLocks noChangeArrowheads="1"/>
          </p:cNvSpPr>
          <p:nvPr/>
        </p:nvSpPr>
        <p:spPr bwMode="auto">
          <a:xfrm>
            <a:off x="209550" y="4077072"/>
            <a:ext cx="1685925" cy="842797"/>
          </a:xfrm>
          <a:prstGeom prst="roundRect">
            <a:avLst>
              <a:gd name="adj" fmla="val 76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Кредиты под поручительство Гарантийного фонда</a:t>
            </a:r>
          </a:p>
        </p:txBody>
      </p:sp>
      <p:sp>
        <p:nvSpPr>
          <p:cNvPr id="19" name="Text Box 9"/>
          <p:cNvSpPr>
            <a:spLocks noChangeArrowheads="1"/>
          </p:cNvSpPr>
          <p:nvPr/>
        </p:nvSpPr>
        <p:spPr bwMode="auto">
          <a:xfrm>
            <a:off x="209550" y="2024048"/>
            <a:ext cx="1685925" cy="285585"/>
          </a:xfrm>
          <a:prstGeom prst="roundRect">
            <a:avLst>
              <a:gd name="adj" fmla="val 1315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Субсидии</a:t>
            </a:r>
          </a:p>
        </p:txBody>
      </p:sp>
      <p:sp>
        <p:nvSpPr>
          <p:cNvPr id="20" name="Text Box 9"/>
          <p:cNvSpPr>
            <a:spLocks noChangeArrowheads="1"/>
          </p:cNvSpPr>
          <p:nvPr/>
        </p:nvSpPr>
        <p:spPr bwMode="auto">
          <a:xfrm>
            <a:off x="492125" y="2417964"/>
            <a:ext cx="1416050" cy="827102"/>
          </a:xfrm>
          <a:prstGeom prst="roundRect">
            <a:avLst>
              <a:gd name="adj" fmla="val 379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Местным бюджетам</a:t>
            </a:r>
            <a:r>
              <a:rPr lang="en-US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развитие бизнеса</a:t>
            </a:r>
          </a:p>
        </p:txBody>
      </p:sp>
      <p:sp>
        <p:nvSpPr>
          <p:cNvPr id="21" name="Text Box 9"/>
          <p:cNvSpPr>
            <a:spLocks noChangeArrowheads="1"/>
          </p:cNvSpPr>
          <p:nvPr/>
        </p:nvSpPr>
        <p:spPr bwMode="auto">
          <a:xfrm>
            <a:off x="492125" y="3338205"/>
            <a:ext cx="1416050" cy="656101"/>
          </a:xfrm>
          <a:prstGeom prst="roundRect">
            <a:avLst>
              <a:gd name="adj" fmla="val 3125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СМСП </a:t>
            </a:r>
            <a:b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возмещение затрат</a:t>
            </a:r>
          </a:p>
        </p:txBody>
      </p:sp>
      <p:cxnSp>
        <p:nvCxnSpPr>
          <p:cNvPr id="22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336550" y="2306251"/>
            <a:ext cx="0" cy="1260000"/>
          </a:xfrm>
          <a:prstGeom prst="line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cxnSp>
      <p:cxnSp>
        <p:nvCxnSpPr>
          <p:cNvPr id="23" name="Прямая со стрелкой 52"/>
          <p:cNvCxnSpPr>
            <a:cxnSpLocks noChangeShapeType="1"/>
          </p:cNvCxnSpPr>
          <p:nvPr/>
        </p:nvCxnSpPr>
        <p:spPr bwMode="auto">
          <a:xfrm>
            <a:off x="341313" y="2798401"/>
            <a:ext cx="142875" cy="0"/>
          </a:xfrm>
          <a:prstGeom prst="straightConnector1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cxnSp>
      <p:cxnSp>
        <p:nvCxnSpPr>
          <p:cNvPr id="24" name="Прямая со стрелкой 53"/>
          <p:cNvCxnSpPr>
            <a:cxnSpLocks noChangeShapeType="1"/>
          </p:cNvCxnSpPr>
          <p:nvPr/>
        </p:nvCxnSpPr>
        <p:spPr bwMode="auto">
          <a:xfrm>
            <a:off x="341313" y="3559382"/>
            <a:ext cx="142875" cy="0"/>
          </a:xfrm>
          <a:prstGeom prst="straightConnector1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</p:spPr>
      </p:cxnSp>
      <p:sp>
        <p:nvSpPr>
          <p:cNvPr id="25" name="Text Box 9"/>
          <p:cNvSpPr>
            <a:spLocks noChangeArrowheads="1"/>
          </p:cNvSpPr>
          <p:nvPr/>
        </p:nvSpPr>
        <p:spPr bwMode="auto">
          <a:xfrm>
            <a:off x="209550" y="4986477"/>
            <a:ext cx="1685925" cy="858477"/>
          </a:xfrm>
          <a:prstGeom prst="roundRect">
            <a:avLst>
              <a:gd name="adj" fmla="val 4222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Микрозаймы через муниципальные микрофинансовые организации</a:t>
            </a:r>
          </a:p>
        </p:txBody>
      </p:sp>
      <p:sp>
        <p:nvSpPr>
          <p:cNvPr id="27" name="Text Box 9"/>
          <p:cNvSpPr>
            <a:spLocks noChangeArrowheads="1"/>
          </p:cNvSpPr>
          <p:nvPr/>
        </p:nvSpPr>
        <p:spPr bwMode="auto">
          <a:xfrm>
            <a:off x="5648325" y="1196752"/>
            <a:ext cx="1296988" cy="719138"/>
          </a:xfrm>
          <a:prstGeom prst="roundRect">
            <a:avLst>
              <a:gd name="adj" fmla="val 620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Налоговая поддержка</a:t>
            </a:r>
            <a:endParaRPr lang="ru-RU" alt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Box 9"/>
          <p:cNvSpPr>
            <a:spLocks noChangeArrowheads="1"/>
          </p:cNvSpPr>
          <p:nvPr/>
        </p:nvSpPr>
        <p:spPr bwMode="auto">
          <a:xfrm>
            <a:off x="5648325" y="3883121"/>
            <a:ext cx="1296988" cy="483869"/>
          </a:xfrm>
          <a:prstGeom prst="roundRect">
            <a:avLst>
              <a:gd name="adj" fmla="val 8241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Налоговые каникулы</a:t>
            </a:r>
          </a:p>
        </p:txBody>
      </p:sp>
      <p:sp>
        <p:nvSpPr>
          <p:cNvPr id="29" name="Text Box 9"/>
          <p:cNvSpPr>
            <a:spLocks noChangeArrowheads="1"/>
          </p:cNvSpPr>
          <p:nvPr/>
        </p:nvSpPr>
        <p:spPr bwMode="auto">
          <a:xfrm>
            <a:off x="5648325" y="2965884"/>
            <a:ext cx="1296988" cy="854895"/>
          </a:xfrm>
          <a:prstGeom prst="roundRect">
            <a:avLst>
              <a:gd name="adj" fmla="val 4963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Патентная система налогообло-жения</a:t>
            </a:r>
          </a:p>
        </p:txBody>
      </p:sp>
      <p:sp>
        <p:nvSpPr>
          <p:cNvPr id="30" name="Text Box 9"/>
          <p:cNvSpPr>
            <a:spLocks noChangeArrowheads="1"/>
          </p:cNvSpPr>
          <p:nvPr/>
        </p:nvSpPr>
        <p:spPr bwMode="auto">
          <a:xfrm>
            <a:off x="5648325" y="2024048"/>
            <a:ext cx="1296988" cy="863785"/>
          </a:xfrm>
          <a:prstGeom prst="roundRect">
            <a:avLst>
              <a:gd name="adj" fmla="val 3565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Снижение ставки налога</a:t>
            </a:r>
            <a:br>
              <a:rPr lang="ru-RU" alt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УСН</a:t>
            </a:r>
          </a:p>
        </p:txBody>
      </p:sp>
      <p:sp>
        <p:nvSpPr>
          <p:cNvPr id="32" name="Text Box 9"/>
          <p:cNvSpPr>
            <a:spLocks noChangeArrowheads="1"/>
          </p:cNvSpPr>
          <p:nvPr/>
        </p:nvSpPr>
        <p:spPr bwMode="auto">
          <a:xfrm>
            <a:off x="7004050" y="1196752"/>
            <a:ext cx="1944688" cy="719138"/>
          </a:xfrm>
          <a:prstGeom prst="roundRect">
            <a:avLst>
              <a:gd name="adj" fmla="val 620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36000" tIns="36000" rIns="36000" bIns="36000" anchor="ctr" anchorCtr="1"/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Информационно- консультационная поддержка</a:t>
            </a:r>
          </a:p>
        </p:txBody>
      </p:sp>
      <p:sp>
        <p:nvSpPr>
          <p:cNvPr id="33" name="Text Box 9"/>
          <p:cNvSpPr>
            <a:spLocks noChangeArrowheads="1"/>
          </p:cNvSpPr>
          <p:nvPr/>
        </p:nvSpPr>
        <p:spPr bwMode="auto">
          <a:xfrm>
            <a:off x="7004050" y="2024048"/>
            <a:ext cx="1944344" cy="1568170"/>
          </a:xfrm>
          <a:prstGeom prst="roundRect">
            <a:avLst>
              <a:gd name="adj" fmla="val 3118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Консультационная поддержка региональными объектами инфраструктуры </a:t>
            </a:r>
            <a:r>
              <a:rPr lang="ru-RU" altLang="ru-RU" sz="1100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(интегрированный, инжиниринговый центры и др.)</a:t>
            </a:r>
          </a:p>
        </p:txBody>
      </p:sp>
      <p:sp>
        <p:nvSpPr>
          <p:cNvPr id="34" name="Text Box 9"/>
          <p:cNvSpPr>
            <a:spLocks noChangeArrowheads="1"/>
          </p:cNvSpPr>
          <p:nvPr/>
        </p:nvSpPr>
        <p:spPr bwMode="auto">
          <a:xfrm>
            <a:off x="7020269" y="3645094"/>
            <a:ext cx="1944344" cy="1055271"/>
          </a:xfrm>
          <a:prstGeom prst="roundRect">
            <a:avLst>
              <a:gd name="adj" fmla="val 6472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Информационно-консультационные центры </a:t>
            </a:r>
            <a:b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муниципальных образованиях</a:t>
            </a:r>
          </a:p>
        </p:txBody>
      </p:sp>
      <p:sp>
        <p:nvSpPr>
          <p:cNvPr id="35" name="Text Box 9"/>
          <p:cNvSpPr>
            <a:spLocks noChangeArrowheads="1"/>
          </p:cNvSpPr>
          <p:nvPr/>
        </p:nvSpPr>
        <p:spPr bwMode="auto">
          <a:xfrm>
            <a:off x="1966913" y="1196752"/>
            <a:ext cx="1727200" cy="720000"/>
          </a:xfrm>
          <a:prstGeom prst="roundRect">
            <a:avLst>
              <a:gd name="adj" fmla="val 6208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36000" tIns="36000" rIns="36000" bIns="36000" anchor="ctr" anchorCtr="1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Имущественная поддержка</a:t>
            </a:r>
            <a:endParaRPr lang="ru-RU" altLang="ru-RU" sz="300" b="1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 Box 9"/>
          <p:cNvSpPr>
            <a:spLocks noChangeArrowheads="1"/>
          </p:cNvSpPr>
          <p:nvPr/>
        </p:nvSpPr>
        <p:spPr bwMode="auto">
          <a:xfrm>
            <a:off x="1966913" y="2024048"/>
            <a:ext cx="1727200" cy="863600"/>
          </a:xfrm>
          <a:prstGeom prst="roundRect">
            <a:avLst>
              <a:gd name="adj" fmla="val 4963"/>
            </a:avLst>
          </a:prstGeom>
          <a:solidFill>
            <a:srgbClr val="E8F5FE"/>
          </a:solidFill>
          <a:ln w="19050">
            <a:solidFill>
              <a:srgbClr val="6E91C4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ГБУ «Инновационный Бизнес-инкубатор»</a:t>
            </a:r>
          </a:p>
        </p:txBody>
      </p:sp>
      <p:sp>
        <p:nvSpPr>
          <p:cNvPr id="37" name="Text Box 9"/>
          <p:cNvSpPr>
            <a:spLocks noChangeArrowheads="1"/>
          </p:cNvSpPr>
          <p:nvPr/>
        </p:nvSpPr>
        <p:spPr bwMode="auto">
          <a:xfrm>
            <a:off x="1966913" y="3890740"/>
            <a:ext cx="1727200" cy="854075"/>
          </a:xfrm>
          <a:prstGeom prst="roundRect">
            <a:avLst>
              <a:gd name="adj" fmla="val 5176"/>
            </a:avLst>
          </a:prstGeom>
          <a:solidFill>
            <a:srgbClr val="E8F5FE"/>
          </a:solidFill>
          <a:ln w="19050">
            <a:solidFill>
              <a:srgbClr val="6E91C4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Технопарк, парк индустриальных инноваций «Малая Сосновка»</a:t>
            </a:r>
          </a:p>
        </p:txBody>
      </p:sp>
      <p:sp>
        <p:nvSpPr>
          <p:cNvPr id="38" name="Text Box 9"/>
          <p:cNvSpPr>
            <a:spLocks noChangeArrowheads="1"/>
          </p:cNvSpPr>
          <p:nvPr/>
        </p:nvSpPr>
        <p:spPr bwMode="auto">
          <a:xfrm>
            <a:off x="1966913" y="4808315"/>
            <a:ext cx="1727200" cy="1054100"/>
          </a:xfrm>
          <a:prstGeom prst="roundRect">
            <a:avLst>
              <a:gd name="adj" fmla="val 7639"/>
            </a:avLst>
          </a:prstGeom>
          <a:solidFill>
            <a:srgbClr val="E8F5FE"/>
          </a:solidFill>
          <a:ln w="19050">
            <a:solidFill>
              <a:srgbClr val="6E91C4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в долгосрочную аренду имущества из «закрытых перечней»</a:t>
            </a:r>
          </a:p>
        </p:txBody>
      </p:sp>
      <p:sp>
        <p:nvSpPr>
          <p:cNvPr id="39" name="Text Box 9"/>
          <p:cNvSpPr>
            <a:spLocks noChangeArrowheads="1"/>
          </p:cNvSpPr>
          <p:nvPr/>
        </p:nvSpPr>
        <p:spPr bwMode="auto">
          <a:xfrm>
            <a:off x="1979613" y="2966815"/>
            <a:ext cx="1727200" cy="854075"/>
          </a:xfrm>
          <a:prstGeom prst="roundRect">
            <a:avLst>
              <a:gd name="adj" fmla="val 5176"/>
            </a:avLst>
          </a:prstGeom>
          <a:solidFill>
            <a:srgbClr val="E8F5FE"/>
          </a:solidFill>
          <a:ln w="19050">
            <a:solidFill>
              <a:srgbClr val="6E91C4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Бизнес-инкубаторы в муниципальных  образованиях</a:t>
            </a:r>
            <a:r>
              <a:rPr lang="en-US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altLang="ru-RU" sz="1200" b="1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 Box 9"/>
          <p:cNvSpPr>
            <a:spLocks noChangeArrowheads="1"/>
          </p:cNvSpPr>
          <p:nvPr/>
        </p:nvSpPr>
        <p:spPr bwMode="auto">
          <a:xfrm>
            <a:off x="7019925" y="4757515"/>
            <a:ext cx="1944688" cy="1035050"/>
          </a:xfrm>
          <a:prstGeom prst="roundRect">
            <a:avLst>
              <a:gd name="adj" fmla="val 3796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Имиджевые мероприятия, конкурсы, семинары, «круглые столы», конференции и др.</a:t>
            </a:r>
          </a:p>
        </p:txBody>
      </p:sp>
      <p:sp>
        <p:nvSpPr>
          <p:cNvPr id="41" name="Text Box 9"/>
          <p:cNvSpPr>
            <a:spLocks noChangeArrowheads="1"/>
          </p:cNvSpPr>
          <p:nvPr/>
        </p:nvSpPr>
        <p:spPr bwMode="auto">
          <a:xfrm>
            <a:off x="7019925" y="5846540"/>
            <a:ext cx="1944688" cy="684212"/>
          </a:xfrm>
          <a:prstGeom prst="roundRect">
            <a:avLst>
              <a:gd name="adj" fmla="val 10662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A50021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Специализирован-ные</a:t>
            </a:r>
            <a:r>
              <a:rPr lang="ru-RU" altLang="ru-RU" sz="12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alt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сайты и АРМ для СМСП</a:t>
            </a:r>
          </a:p>
        </p:txBody>
      </p:sp>
      <p:sp>
        <p:nvSpPr>
          <p:cNvPr id="42" name="Text Box 9"/>
          <p:cNvSpPr>
            <a:spLocks noChangeArrowheads="1"/>
          </p:cNvSpPr>
          <p:nvPr/>
        </p:nvSpPr>
        <p:spPr bwMode="auto">
          <a:xfrm>
            <a:off x="1970088" y="5925915"/>
            <a:ext cx="1727200" cy="671512"/>
          </a:xfrm>
          <a:prstGeom prst="roundRect">
            <a:avLst>
              <a:gd name="adj" fmla="val 7639"/>
            </a:avLst>
          </a:prstGeom>
          <a:solidFill>
            <a:srgbClr val="E8F5FE"/>
          </a:solidFill>
          <a:ln w="19050">
            <a:solidFill>
              <a:srgbClr val="6E91C4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Льготная приватизация </a:t>
            </a:r>
            <a:b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рамках 159-ФЗ</a:t>
            </a:r>
          </a:p>
        </p:txBody>
      </p:sp>
      <p:sp>
        <p:nvSpPr>
          <p:cNvPr id="43" name="Text Box 9"/>
          <p:cNvSpPr>
            <a:spLocks noChangeArrowheads="1"/>
          </p:cNvSpPr>
          <p:nvPr/>
        </p:nvSpPr>
        <p:spPr bwMode="auto">
          <a:xfrm>
            <a:off x="3743325" y="5190902"/>
            <a:ext cx="1836738" cy="854075"/>
          </a:xfrm>
          <a:prstGeom prst="roundRect">
            <a:avLst>
              <a:gd name="adj" fmla="val 5176"/>
            </a:avLst>
          </a:prstGeom>
          <a:solidFill>
            <a:srgbClr val="D7EEFD"/>
          </a:solidFill>
          <a:ln w="19050">
            <a:solidFill>
              <a:srgbClr val="6E91C4"/>
            </a:solidFill>
            <a:miter lim="800000"/>
            <a:headEnd/>
            <a:tailEnd/>
          </a:ln>
        </p:spPr>
        <p:txBody>
          <a:bodyPr lIns="72000">
            <a:spAutoFit/>
          </a:bodyPr>
          <a:lstStyle/>
          <a:p>
            <a:pPr algn="ctr" eaLnBrk="1" hangingPunct="1">
              <a:buClr>
                <a:srgbClr val="CC3300"/>
              </a:buClr>
            </a:pP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Горячая линия </a:t>
            </a:r>
            <a:b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200" b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сайте «Малый бизнес Челябинской области»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15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1331641" y="261939"/>
            <a:ext cx="6471194" cy="5027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Развитие </a:t>
            </a:r>
            <a:r>
              <a:rPr lang="ru-RU" alt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объектов </a:t>
            </a:r>
            <a:r>
              <a:rPr lang="ru-RU" alt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инфраструктуры</a:t>
            </a:r>
          </a:p>
        </p:txBody>
      </p:sp>
      <p:sp>
        <p:nvSpPr>
          <p:cNvPr id="45" name="Text Box 6"/>
          <p:cNvSpPr>
            <a:spLocks noChangeArrowheads="1"/>
          </p:cNvSpPr>
          <p:nvPr/>
        </p:nvSpPr>
        <p:spPr bwMode="auto">
          <a:xfrm>
            <a:off x="601505" y="1561585"/>
            <a:ext cx="7920000" cy="1045131"/>
          </a:xfrm>
          <a:prstGeom prst="roundRect">
            <a:avLst>
              <a:gd name="adj" fmla="val 5782"/>
            </a:avLst>
          </a:prstGeom>
          <a:solidFill>
            <a:srgbClr val="EBF5FB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0" algn="l"/>
                <a:tab pos="176213" algn="l"/>
                <a:tab pos="363538" algn="l"/>
              </a:tabLst>
            </a:pPr>
            <a:r>
              <a:rPr lang="ru-RU" altLang="ru-RU" sz="1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содействие </a:t>
            </a:r>
            <a:r>
              <a:rPr lang="ru-RU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субъектам малого и среднего предпринимательства Российской Федерации и европейских стран в </a:t>
            </a:r>
            <a:r>
              <a:rPr lang="ru-RU" alt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установлении и развитии взаимовыгодного</a:t>
            </a:r>
            <a:r>
              <a:rPr lang="ru-RU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делового, технологического и научного </a:t>
            </a:r>
            <a:r>
              <a:rPr lang="ru-RU" alt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сотрудничества</a:t>
            </a:r>
            <a:r>
              <a:rPr lang="ru-RU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оказание информационно-консультационной </a:t>
            </a:r>
            <a:r>
              <a:rPr lang="ru-RU" altLang="ru-RU" sz="1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поддержки</a:t>
            </a:r>
            <a:endParaRPr lang="ru-RU" altLang="ru-RU" sz="15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Text Box 6"/>
          <p:cNvSpPr>
            <a:spLocks noChangeArrowheads="1"/>
          </p:cNvSpPr>
          <p:nvPr/>
        </p:nvSpPr>
        <p:spPr bwMode="auto">
          <a:xfrm>
            <a:off x="601505" y="5589240"/>
            <a:ext cx="7920000" cy="771971"/>
          </a:xfrm>
          <a:prstGeom prst="roundRect">
            <a:avLst>
              <a:gd name="adj" fmla="val 6009"/>
            </a:avLst>
          </a:prstGeom>
          <a:solidFill>
            <a:srgbClr val="EBF5FB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5000"/>
              </a:lnSpc>
              <a:tabLst>
                <a:tab pos="0" algn="l"/>
                <a:tab pos="176213" algn="l"/>
                <a:tab pos="363538" algn="l"/>
              </a:tabLst>
            </a:pPr>
            <a:r>
              <a:rPr lang="ru-RU" altLang="ru-RU" sz="1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</a:t>
            </a:r>
            <a:r>
              <a:rPr lang="ru-RU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аренду нежилых помещений предпринимателям, действующим </a:t>
            </a:r>
            <a:r>
              <a:rPr lang="ru-RU" alt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более 3-х лет </a:t>
            </a:r>
            <a:r>
              <a:rPr lang="ru-RU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(ранее – до 1 года</a:t>
            </a:r>
            <a:r>
              <a:rPr lang="en-US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расширен перечень </a:t>
            </a:r>
            <a:r>
              <a:rPr lang="ru-RU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оказываемых </a:t>
            </a:r>
            <a:r>
              <a:rPr lang="ru-RU" alt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</a:t>
            </a:r>
          </a:p>
        </p:txBody>
      </p:sp>
      <p:sp>
        <p:nvSpPr>
          <p:cNvPr id="47" name="Text Box 4"/>
          <p:cNvSpPr>
            <a:spLocks noChangeArrowheads="1"/>
          </p:cNvSpPr>
          <p:nvPr/>
        </p:nvSpPr>
        <p:spPr bwMode="auto">
          <a:xfrm>
            <a:off x="601505" y="3223583"/>
            <a:ext cx="7920000" cy="1476167"/>
          </a:xfrm>
          <a:prstGeom prst="roundRect">
            <a:avLst>
              <a:gd name="adj" fmla="val 7986"/>
            </a:avLst>
          </a:prstGeom>
          <a:solidFill>
            <a:srgbClr val="EBF5FB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5000"/>
              </a:lnSpc>
              <a:tabLst>
                <a:tab pos="0" algn="l"/>
                <a:tab pos="176213" algn="l"/>
                <a:tab pos="363538" algn="l"/>
              </a:tabLst>
            </a:pPr>
            <a:r>
              <a:rPr lang="ru-RU" altLang="ru-RU" sz="15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</a:t>
            </a:r>
            <a:r>
              <a:rPr lang="ru-RU" altLang="ru-RU" sz="15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технологической готовности </a:t>
            </a:r>
            <a:r>
              <a:rPr lang="ru-RU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субъектов малого и среднего предпринимательства за счет разработки (проектирования) технологических </a:t>
            </a:r>
            <a:r>
              <a:rPr lang="ru-RU" altLang="ru-RU" sz="1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технических процессов и обеспечения решения проектных, инженерных, технологических и организационно-внедренческих </a:t>
            </a:r>
            <a:r>
              <a:rPr lang="ru-RU" altLang="ru-RU" sz="15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задач.</a:t>
            </a:r>
            <a:endParaRPr lang="ru-RU" altLang="ru-RU" sz="15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95000"/>
              </a:lnSpc>
              <a:tabLst>
                <a:tab pos="0" algn="l"/>
                <a:tab pos="176213" algn="l"/>
                <a:tab pos="363538" algn="l"/>
              </a:tabLst>
            </a:pPr>
            <a:r>
              <a:rPr lang="ru-RU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Подробнее: </a:t>
            </a:r>
            <a:r>
              <a:rPr lang="en-US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</a:t>
            </a:r>
            <a:r>
              <a:rPr lang="ru-RU" altLang="ru-RU" sz="15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инженер74.рф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9512" y="1730207"/>
            <a:ext cx="2880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ru-RU" sz="4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9512" y="3607723"/>
            <a:ext cx="2880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ru-RU" sz="4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899592" y="1124744"/>
            <a:ext cx="7323826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0" algn="l"/>
                <a:tab pos="176213" algn="l"/>
                <a:tab pos="363538" algn="l"/>
              </a:tabLst>
            </a:pP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Региональный интегрированный Центр – Челябинская область</a:t>
            </a:r>
            <a:endParaRPr lang="ru-RU" altLang="ru-RU" sz="16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1835696" y="2780928"/>
            <a:ext cx="5451618" cy="3600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5000"/>
              </a:lnSpc>
              <a:tabLst>
                <a:tab pos="0" algn="l"/>
                <a:tab pos="176213" algn="l"/>
                <a:tab pos="363538" algn="l"/>
              </a:tabLst>
            </a:pP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инжиниринга – Челябинская область</a:t>
            </a:r>
            <a:endParaRPr lang="ru-RU" altLang="ru-RU" sz="16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605827" y="4941168"/>
            <a:ext cx="7911356" cy="6190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5000"/>
              </a:lnSpc>
              <a:tabLst>
                <a:tab pos="0" algn="l"/>
                <a:tab pos="176213" algn="l"/>
                <a:tab pos="363538" algn="l"/>
              </a:tabLst>
            </a:pP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Действуют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5 </a:t>
            </a:r>
            <a:r>
              <a:rPr lang="ru-RU" altLang="ru-RU" sz="1600" b="1" dirty="0" err="1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бизнес-инкубаторов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(Челябинск – 2, Магнитогорск, Озёрск, </a:t>
            </a:r>
            <a:r>
              <a:rPr lang="ru-RU" altLang="ru-RU" sz="1400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Снежинск</a:t>
            </a:r>
            <a:r>
              <a:rPr lang="ru-RU" altLang="ru-RU" sz="14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altLang="ru-RU" sz="14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16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23954" y="333817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Расширение рынков </a:t>
            </a:r>
            <a:r>
              <a:rPr lang="ru-RU" alt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сбыта</a:t>
            </a:r>
            <a:endParaRPr lang="ru-RU" altLang="ru-RU" sz="24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 Box 9"/>
          <p:cNvSpPr>
            <a:spLocks noChangeArrowheads="1"/>
          </p:cNvSpPr>
          <p:nvPr/>
        </p:nvSpPr>
        <p:spPr bwMode="auto">
          <a:xfrm>
            <a:off x="604980" y="4570071"/>
            <a:ext cx="7920000" cy="1868567"/>
          </a:xfrm>
          <a:prstGeom prst="roundRect">
            <a:avLst>
              <a:gd name="adj" fmla="val 5958"/>
            </a:avLst>
          </a:prstGeom>
          <a:solidFill>
            <a:srgbClr val="EBF5FB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C3300"/>
              </a:buClr>
              <a:tabLst>
                <a:tab pos="0" algn="l"/>
                <a:tab pos="176213" algn="l"/>
                <a:tab pos="363538" algn="l"/>
              </a:tabLst>
              <a:defRPr/>
            </a:pP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Привлечение в </a:t>
            </a:r>
            <a:r>
              <a:rPr lang="ru-RU" altLang="ru-RU" sz="16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работу федеральных и международных институтов поддержки 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экспорта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55600" algn="just"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реализация соглашения с Минэкономразвития России </a:t>
            </a:r>
            <a:b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взаимодействии во внешнеэкономической сфере  (реализуется 21 проект, 12 проектов находятся в стадии согласования, </a:t>
            </a:r>
            <a:b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проектов завершены);</a:t>
            </a:r>
          </a:p>
          <a:p>
            <a:pPr marL="355600" algn="just"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работа с Торговыми представителями России </a:t>
            </a:r>
          </a:p>
        </p:txBody>
      </p:sp>
      <p:sp>
        <p:nvSpPr>
          <p:cNvPr id="15" name="Text Box 9"/>
          <p:cNvSpPr>
            <a:spLocks noChangeArrowheads="1"/>
          </p:cNvSpPr>
          <p:nvPr/>
        </p:nvSpPr>
        <p:spPr bwMode="auto">
          <a:xfrm>
            <a:off x="604980" y="3360985"/>
            <a:ext cx="7920000" cy="374571"/>
          </a:xfrm>
          <a:prstGeom prst="roundRect">
            <a:avLst>
              <a:gd name="adj" fmla="val 16667"/>
            </a:avLst>
          </a:prstGeom>
          <a:solidFill>
            <a:srgbClr val="EBF5FB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C3300"/>
              </a:buClr>
              <a:tabLst>
                <a:tab pos="0" algn="l"/>
                <a:tab pos="176213" algn="l"/>
                <a:tab pos="363538" algn="l"/>
              </a:tabLst>
              <a:defRPr/>
            </a:pP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Создание Регионального центра поддержки экспорта </a:t>
            </a:r>
            <a:endParaRPr lang="ru-RU" altLang="ru-RU" sz="16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9"/>
          <p:cNvSpPr>
            <a:spLocks noChangeArrowheads="1"/>
          </p:cNvSpPr>
          <p:nvPr/>
        </p:nvSpPr>
        <p:spPr bwMode="auto">
          <a:xfrm>
            <a:off x="604980" y="1124744"/>
            <a:ext cx="7920000" cy="646987"/>
          </a:xfrm>
          <a:prstGeom prst="roundRect">
            <a:avLst>
              <a:gd name="adj" fmla="val 16667"/>
            </a:avLst>
          </a:prstGeom>
          <a:solidFill>
            <a:srgbClr val="EBF5FB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C3300"/>
              </a:buClr>
              <a:tabLst>
                <a:tab pos="0" algn="l"/>
                <a:tab pos="176213" algn="l"/>
                <a:tab pos="363538" algn="l"/>
              </a:tabLst>
              <a:defRPr/>
            </a:pP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оздание дееспособной региональной инфраструктуры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поддержки экспорта</a:t>
            </a:r>
          </a:p>
        </p:txBody>
      </p:sp>
      <p:sp>
        <p:nvSpPr>
          <p:cNvPr id="16" name="Text Box 9"/>
          <p:cNvSpPr>
            <a:spLocks noChangeArrowheads="1"/>
          </p:cNvSpPr>
          <p:nvPr/>
        </p:nvSpPr>
        <p:spPr bwMode="auto">
          <a:xfrm>
            <a:off x="604980" y="2001704"/>
            <a:ext cx="7920000" cy="1129308"/>
          </a:xfrm>
          <a:prstGeom prst="roundRect">
            <a:avLst>
              <a:gd name="adj" fmla="val 9446"/>
            </a:avLst>
          </a:prstGeom>
          <a:solidFill>
            <a:srgbClr val="EBF5FB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C3300"/>
              </a:buClr>
              <a:tabLst>
                <a:tab pos="0" algn="l"/>
                <a:tab pos="176213" algn="l"/>
                <a:tab pos="363538" algn="l"/>
              </a:tabLst>
              <a:defRPr/>
            </a:pP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Участие в образовательном проекте Российского Экспортного Центра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«Организация экспортной деятельности российских предприятий»:</a:t>
            </a:r>
          </a:p>
          <a:p>
            <a:pPr algn="just">
              <a:buClr>
                <a:srgbClr val="CC3300"/>
              </a:buClr>
              <a:tabLst>
                <a:tab pos="0" algn="l"/>
                <a:tab pos="176213" algn="l"/>
                <a:tab pos="363538" algn="l"/>
              </a:tabLst>
              <a:defRPr/>
            </a:pP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менее 60-ти готовых экспортных проектов, из которых 15 лучших получат господдержку</a:t>
            </a:r>
            <a:endParaRPr lang="ru-RU" altLang="ru-RU" sz="1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 Box 9"/>
          <p:cNvSpPr>
            <a:spLocks noChangeArrowheads="1"/>
          </p:cNvSpPr>
          <p:nvPr/>
        </p:nvSpPr>
        <p:spPr bwMode="auto">
          <a:xfrm>
            <a:off x="604980" y="3965529"/>
            <a:ext cx="7920000" cy="374571"/>
          </a:xfrm>
          <a:prstGeom prst="roundRect">
            <a:avLst>
              <a:gd name="adj" fmla="val 16667"/>
            </a:avLst>
          </a:prstGeom>
          <a:solidFill>
            <a:srgbClr val="EBF5FB"/>
          </a:soli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CC3300"/>
              </a:buClr>
              <a:tabLst>
                <a:tab pos="0" algn="l"/>
                <a:tab pos="176213" algn="l"/>
                <a:tab pos="363538" algn="l"/>
              </a:tabLst>
              <a:defRPr/>
            </a:pP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работы 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Агентства международного сотрудничества</a:t>
            </a:r>
            <a:endParaRPr lang="ru-RU" altLang="ru-RU" sz="16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527300" y="1916832"/>
            <a:ext cx="408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Благодарю </a:t>
            </a:r>
          </a:p>
          <a:p>
            <a:pPr algn="ctr"/>
            <a:r>
              <a:rPr lang="ru-RU" sz="4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496520" y="254000"/>
            <a:ext cx="8137525" cy="101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показатели прогноза </a:t>
            </a:r>
            <a:r>
              <a:rPr lang="ru-RU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социально-экономического </a:t>
            </a:r>
            <a:r>
              <a:rPr lang="ru-RU" sz="2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развития </a:t>
            </a:r>
            <a:r>
              <a:rPr lang="ru-RU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Челябинской </a:t>
            </a:r>
            <a:r>
              <a:rPr lang="ru-RU" sz="2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области </a:t>
            </a:r>
            <a:r>
              <a:rPr lang="ru-RU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sz="20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2017 </a:t>
            </a:r>
            <a:r>
              <a:rPr lang="ru-RU" sz="20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20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50825" y="1772816"/>
          <a:ext cx="8568953" cy="4688134"/>
        </p:xfrm>
        <a:graphic>
          <a:graphicData uri="http://schemas.openxmlformats.org/drawingml/2006/table">
            <a:tbl>
              <a:tblPr/>
              <a:tblGrid>
                <a:gridCol w="4784332"/>
                <a:gridCol w="1067635"/>
                <a:gridCol w="1060801"/>
                <a:gridCol w="1656185"/>
              </a:tblGrid>
              <a:tr h="5760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Показатели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2016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(оценка )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2017 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(прогноз) 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94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882" marR="1288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базовый</a:t>
                      </a:r>
                      <a:b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</a:b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вариант</a:t>
                      </a:r>
                    </a:p>
                  </a:txBody>
                  <a:tcPr marL="12882" marR="12882" marT="0" marB="0" anchor="b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умеренно-оптимистичный</a:t>
                      </a:r>
                      <a:b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</a:b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вариант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12882" marR="12882" marT="0" marB="0" anchor="b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340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Валовой региональный продукт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94,4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96,9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512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Индекс промышленного производства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(по крупным и средним организациям)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95,7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99,5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101,8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340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Продукция сельского хозяйства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100,2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106,4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Инвестиции в основной капитал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87,7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95,2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97,5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538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Реальные располагаемые денежные доходы   населения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95,2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96,5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100,9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340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Реальная заработная плата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98,6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96,9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100,5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Среднегодовой индекс потребительских цен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107,0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107,8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105,5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292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Оборот розничной торговли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87,8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88,1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90,3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46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Уровень зарегистрированной безработицы, </a:t>
                      </a:r>
                      <a:b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в % к экономически активному населению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1,8</a:t>
                      </a:r>
                    </a:p>
                  </a:txBody>
                  <a:tcPr marL="12882" marR="12882" marT="0" marB="0" anchor="ctr" horzOverflow="overflow">
                    <a:lnL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1,7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1,7</a:t>
                      </a:r>
                    </a:p>
                  </a:txBody>
                  <a:tcPr marL="12882" marR="12882" marT="0" marB="0" anchor="ctr"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6877148" y="1512693"/>
            <a:ext cx="1943324" cy="24622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0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% к предыдущему году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2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71600" y="260648"/>
            <a:ext cx="71976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Бизнес-кейсы</a:t>
            </a: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Минэкономразвития Челябинской области</a:t>
            </a:r>
            <a:endParaRPr lang="ru-RU" sz="24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539552" y="1746095"/>
            <a:ext cx="8046292" cy="466672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265099" y="3140968"/>
            <a:ext cx="2603172" cy="1763486"/>
            <a:chOff x="3265099" y="2732314"/>
            <a:chExt cx="2603172" cy="1763486"/>
          </a:xfrm>
        </p:grpSpPr>
        <p:sp>
          <p:nvSpPr>
            <p:cNvPr id="12" name="Овал 43"/>
            <p:cNvSpPr>
              <a:spLocks noChangeArrowheads="1"/>
            </p:cNvSpPr>
            <p:nvPr/>
          </p:nvSpPr>
          <p:spPr bwMode="auto">
            <a:xfrm>
              <a:off x="3265099" y="2732314"/>
              <a:ext cx="2603172" cy="1763486"/>
            </a:xfrm>
            <a:prstGeom prst="ellipse">
              <a:avLst/>
            </a:prstGeom>
            <a:ln w="38100">
              <a:solidFill>
                <a:srgbClr val="CC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endParaRPr lang="ru-RU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231" y="2819776"/>
              <a:ext cx="616908" cy="696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Прямоугольник 42"/>
            <p:cNvSpPr>
              <a:spLocks noChangeArrowheads="1"/>
            </p:cNvSpPr>
            <p:nvPr/>
          </p:nvSpPr>
          <p:spPr bwMode="auto">
            <a:xfrm>
              <a:off x="3420000" y="3470158"/>
              <a:ext cx="22933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2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Министерство экономического развития Челябинской  области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627784" y="1484784"/>
            <a:ext cx="3875368" cy="1405021"/>
            <a:chOff x="2627784" y="1268759"/>
            <a:chExt cx="3875368" cy="1405021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2627784" y="1268759"/>
              <a:ext cx="3875368" cy="1405021"/>
            </a:xfrm>
            <a:prstGeom prst="roundRect">
              <a:avLst>
                <a:gd name="adj" fmla="val 713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6E91C4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ru-RU" sz="14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eaLnBrk="0" hangingPunct="0"/>
              <a:endParaRPr lang="ru-RU" sz="14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eaLnBrk="0" hangingPunct="0"/>
              <a:endParaRPr lang="ru-RU" sz="14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eaLnBrk="0" hangingPunct="0"/>
              <a:r>
                <a:rPr lang="ru-RU" sz="1400" b="1" u="sng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Фонд развития промышленности</a:t>
              </a:r>
            </a:p>
            <a:p>
              <a:pPr algn="ctr"/>
              <a:r>
                <a:rPr lang="ru-RU" sz="1400" b="1" u="sng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Челябинской области</a:t>
              </a:r>
              <a:endParaRPr lang="ru-RU" sz="1400" b="1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29" name="Picture 2" descr="C:\Users\Админ\Desktop\ФИРМЕННЫЙ СТИЛЬ\Логотип ФРПЧО (утвержденный) (1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2211" y="1412776"/>
              <a:ext cx="1586514" cy="656150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755577" y="5151338"/>
            <a:ext cx="3346948" cy="1518022"/>
            <a:chOff x="666836" y="4719290"/>
            <a:chExt cx="3634981" cy="1518022"/>
          </a:xfrm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666836" y="4719290"/>
              <a:ext cx="3634981" cy="1518022"/>
            </a:xfrm>
            <a:prstGeom prst="roundRect">
              <a:avLst>
                <a:gd name="adj" fmla="val 8328"/>
              </a:avLst>
            </a:prstGeom>
            <a:solidFill>
              <a:schemeClr val="bg1"/>
            </a:solidFill>
            <a:ln w="28575">
              <a:solidFill>
                <a:srgbClr val="6E91C4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sz="1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Фонд </a:t>
              </a:r>
              <a:r>
                <a:rPr lang="ru-RU" sz="1400" b="1" dirty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Содействия кредитованию МП Челябинской </a:t>
              </a:r>
              <a:r>
                <a:rPr lang="ru-RU" sz="1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области</a:t>
              </a:r>
            </a:p>
          </p:txBody>
        </p:sp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7248"/>
            <a:stretch>
              <a:fillRect/>
            </a:stretch>
          </p:blipFill>
          <p:spPr bwMode="auto">
            <a:xfrm>
              <a:off x="1800250" y="4818668"/>
              <a:ext cx="1368152" cy="729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73036" y="3105144"/>
            <a:ext cx="2842892" cy="1620000"/>
            <a:chOff x="301736" y="2935358"/>
            <a:chExt cx="2842892" cy="1620000"/>
          </a:xfrm>
        </p:grpSpPr>
        <p:sp>
          <p:nvSpPr>
            <p:cNvPr id="24" name="Скругленный прямоугольник 23"/>
            <p:cNvSpPr/>
            <p:nvPr/>
          </p:nvSpPr>
          <p:spPr bwMode="auto">
            <a:xfrm>
              <a:off x="301736" y="2935358"/>
              <a:ext cx="2842892" cy="1620000"/>
            </a:xfrm>
            <a:prstGeom prst="roundRect">
              <a:avLst>
                <a:gd name="adj" fmla="val 8252"/>
              </a:avLst>
            </a:prstGeom>
            <a:solidFill>
              <a:schemeClr val="bg1"/>
            </a:solidFill>
            <a:ln w="28575">
              <a:solidFill>
                <a:srgbClr val="6E91C4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sz="1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Агентство инвестиционного развития Челябинской области</a:t>
              </a:r>
            </a:p>
          </p:txBody>
        </p:sp>
        <p:pic>
          <p:nvPicPr>
            <p:cNvPr id="18" name="Рисунок 55" descr="http://russiaindustrialpark.ru/sites/default/files/agentstvo_investicionnogo_razvitiya_chelyabinskoy_oblast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777" y="2996953"/>
              <a:ext cx="752810" cy="720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6033676" y="3104945"/>
            <a:ext cx="2808312" cy="1620000"/>
            <a:chOff x="6012161" y="2708920"/>
            <a:chExt cx="2455293" cy="1620000"/>
          </a:xfrm>
        </p:grpSpPr>
        <p:sp>
          <p:nvSpPr>
            <p:cNvPr id="23" name="Скругленный прямоугольник 22"/>
            <p:cNvSpPr/>
            <p:nvPr/>
          </p:nvSpPr>
          <p:spPr bwMode="auto">
            <a:xfrm>
              <a:off x="6012161" y="2708920"/>
              <a:ext cx="2455293" cy="1620000"/>
            </a:xfrm>
            <a:prstGeom prst="roundRect">
              <a:avLst>
                <a:gd name="adj" fmla="val 9496"/>
              </a:avLst>
            </a:prstGeom>
            <a:solidFill>
              <a:schemeClr val="bg1"/>
            </a:solidFill>
            <a:ln w="28575">
              <a:solidFill>
                <a:srgbClr val="6E91C4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sz="1400" b="1" dirty="0" smtClean="0">
                  <a:solidFill>
                    <a:srgbClr val="0000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Региональный центр инжиниринга Челябинской области</a:t>
              </a:r>
            </a:p>
          </p:txBody>
        </p:sp>
        <p:pic>
          <p:nvPicPr>
            <p:cNvPr id="17" name="Рисунок 54" descr="http://xn--74-mlcadl9ac2a.xn--p1ai/include/logo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803" r="30598" b="23718"/>
            <a:stretch/>
          </p:blipFill>
          <p:spPr bwMode="auto">
            <a:xfrm>
              <a:off x="6859664" y="2798829"/>
              <a:ext cx="760288" cy="68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5043691" y="5151338"/>
            <a:ext cx="3344824" cy="1518022"/>
            <a:chOff x="4821478" y="4719290"/>
            <a:chExt cx="3632674" cy="1518022"/>
          </a:xfrm>
        </p:grpSpPr>
        <p:sp>
          <p:nvSpPr>
            <p:cNvPr id="28" name="Скругленный прямоугольник 27"/>
            <p:cNvSpPr/>
            <p:nvPr/>
          </p:nvSpPr>
          <p:spPr bwMode="auto">
            <a:xfrm>
              <a:off x="4821478" y="4719290"/>
              <a:ext cx="3632674" cy="1518022"/>
            </a:xfrm>
            <a:prstGeom prst="roundRect">
              <a:avLst>
                <a:gd name="adj" fmla="val 713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6E91C4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 sz="14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ru-RU" sz="14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ru-RU" sz="14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sz="1400" b="1" u="sng" dirty="0" smtClean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Центр кластерного развития Челябинской области</a:t>
              </a:r>
            </a:p>
          </p:txBody>
        </p:sp>
        <p:pic>
          <p:nvPicPr>
            <p:cNvPr id="27" name="Picture 17" descr="C:\Users\Админ\Downloads\IMG_0506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09780" y="4836886"/>
              <a:ext cx="1056071" cy="715136"/>
            </a:xfrm>
            <a:prstGeom prst="rect">
              <a:avLst/>
            </a:prstGeom>
            <a:noFill/>
          </p:spPr>
        </p:pic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3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11560" y="260648"/>
            <a:ext cx="79177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Совместное финансирование проектов</a:t>
            </a:r>
            <a:b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Фондами развития промышленности Челябинской области и Российской Федерации</a:t>
            </a:r>
            <a:endParaRPr lang="ru-RU" sz="24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899592" y="1632441"/>
            <a:ext cx="7344816" cy="646986"/>
          </a:xfrm>
          <a:prstGeom prst="roundRect">
            <a:avLst/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 июня 2016 г. </a:t>
            </a:r>
            <a:r>
              <a:rPr 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ФРП ЧО заключил </a:t>
            </a:r>
            <a:r>
              <a:rPr 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Соглашение</a:t>
            </a:r>
            <a:r>
              <a:rPr 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ФРП РФ </a:t>
            </a:r>
            <a:br>
              <a:rPr 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совместном финансирование проектов Челябинской области</a:t>
            </a:r>
            <a:endParaRPr lang="ru-RU" altLang="ru-RU" sz="16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4584769"/>
            <a:ext cx="8482888" cy="1615202"/>
          </a:xfrm>
          <a:prstGeom prst="roundRect">
            <a:avLst>
              <a:gd name="adj" fmla="val 5958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Фонд ЧО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может осуществлять финансирование проектов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совместно</a:t>
            </a:r>
            <a:b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Федеральным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фондом развития промышленности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ставке 5%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годовых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(срок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займа – не более 5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лет)</a:t>
            </a:r>
            <a:endParaRPr lang="ru-RU" altLang="ru-RU" sz="1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/>
            <a:endParaRPr lang="ru-RU" altLang="ru-RU" sz="1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base"/>
            <a:r>
              <a:rPr lang="ru-RU" altLang="ru-RU" sz="16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Сумма займа 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от </a:t>
            </a:r>
            <a:r>
              <a:rPr lang="ru-RU" altLang="ru-RU" sz="16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до 100 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 </a:t>
            </a:r>
            <a:r>
              <a:rPr lang="ru-RU" altLang="ru-RU" sz="16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рублей, 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общий </a:t>
            </a:r>
            <a:r>
              <a:rPr lang="ru-RU" altLang="ru-RU" sz="16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проекта 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altLang="ru-RU" sz="16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менее 40 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 рублей</a:t>
            </a:r>
            <a:endParaRPr lang="ru-RU" altLang="ru-RU" sz="16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" name="Picture 6" descr="C:\Users\Админ\Desktop\images.jpg"/>
          <p:cNvPicPr>
            <a:picLocks noChangeAspect="1" noChangeArrowheads="1"/>
          </p:cNvPicPr>
          <p:nvPr/>
        </p:nvPicPr>
        <p:blipFill>
          <a:blip r:embed="rId2" cstate="print"/>
          <a:srcRect t="26319" b="15780"/>
          <a:stretch>
            <a:fillRect/>
          </a:stretch>
        </p:blipFill>
        <p:spPr bwMode="auto">
          <a:xfrm>
            <a:off x="2381667" y="2640553"/>
            <a:ext cx="1984841" cy="936104"/>
          </a:xfrm>
          <a:prstGeom prst="roundRect">
            <a:avLst>
              <a:gd name="adj" fmla="val 28470"/>
            </a:avLst>
          </a:prstGeom>
          <a:noFill/>
        </p:spPr>
      </p:pic>
      <p:pic>
        <p:nvPicPr>
          <p:cNvPr id="31" name="Picture 7" descr="C:\Users\Админ\Desktop\ФИРМЕННЫЙ СТИЛЬ\Логотип ФРПЧО (утвержденный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931" y="2712561"/>
            <a:ext cx="2046317" cy="846316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397891" y="28565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2601E"/>
                </a:solidFill>
              </a:rPr>
              <a:t>+</a:t>
            </a:r>
            <a:endParaRPr lang="ru-RU" sz="2400" b="1" dirty="0">
              <a:solidFill>
                <a:srgbClr val="F2601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7731" y="3648665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70%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30666" y="3648665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30%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4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71600" y="260648"/>
            <a:ext cx="71976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Консультационный </a:t>
            </a:r>
            <a:r>
              <a:rPr 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Фонда промышленности Челябинской области</a:t>
            </a:r>
          </a:p>
        </p:txBody>
      </p:sp>
      <p:grpSp>
        <p:nvGrpSpPr>
          <p:cNvPr id="12" name="Группа 18"/>
          <p:cNvGrpSpPr/>
          <p:nvPr/>
        </p:nvGrpSpPr>
        <p:grpSpPr>
          <a:xfrm>
            <a:off x="467544" y="1268759"/>
            <a:ext cx="864096" cy="720080"/>
            <a:chOff x="971600" y="1988840"/>
            <a:chExt cx="864096" cy="720080"/>
          </a:xfrm>
        </p:grpSpPr>
        <p:sp>
          <p:nvSpPr>
            <p:cNvPr id="13" name="Овал 12"/>
            <p:cNvSpPr/>
            <p:nvPr/>
          </p:nvSpPr>
          <p:spPr>
            <a:xfrm>
              <a:off x="971600" y="1988840"/>
              <a:ext cx="864096" cy="72008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ая прямоугольная выноска 13"/>
            <p:cNvSpPr/>
            <p:nvPr/>
          </p:nvSpPr>
          <p:spPr>
            <a:xfrm>
              <a:off x="1115616" y="2204864"/>
              <a:ext cx="576064" cy="288032"/>
            </a:xfrm>
            <a:prstGeom prst="wedgeRoundRectCallout">
              <a:avLst/>
            </a:prstGeom>
            <a:solidFill>
              <a:srgbClr val="C000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547664" y="1332057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Сформирована система </a:t>
            </a:r>
            <a:r>
              <a:rPr 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«одного окна» государственной поддержки промышленных предприятий</a:t>
            </a:r>
            <a:endParaRPr lang="ru-RU" sz="1600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213285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ежедневно консультирует промпредприятия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участию в конкурсных процедурах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рамках следующих мер поддержки:</a:t>
            </a:r>
            <a:endParaRPr lang="ru-RU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486682" y="3110210"/>
            <a:ext cx="2078014" cy="1042052"/>
            <a:chOff x="467544" y="2996952"/>
            <a:chExt cx="2232248" cy="100811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467544" y="2996952"/>
              <a:ext cx="2232248" cy="1008112"/>
            </a:xfrm>
            <a:prstGeom prst="roundRect">
              <a:avLst/>
            </a:prstGeom>
            <a:gradFill flip="none" rotWithShape="1">
              <a:gsLst>
                <a:gs pos="0">
                  <a:srgbClr val="083E8E">
                    <a:tint val="66000"/>
                    <a:satMod val="160000"/>
                  </a:srgbClr>
                </a:gs>
                <a:gs pos="50000">
                  <a:srgbClr val="083E8E">
                    <a:tint val="44500"/>
                    <a:satMod val="160000"/>
                  </a:srgbClr>
                </a:gs>
                <a:gs pos="100000">
                  <a:srgbClr val="083E8E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ПП РФ №214</a:t>
              </a:r>
            </a:p>
            <a:p>
              <a:pPr algn="ctr"/>
              <a:endPara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7544" y="3312566"/>
              <a:ext cx="2232248" cy="6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субсидия на пополнение оборотных средств и текущую</a:t>
              </a:r>
              <a:r>
                <a:rPr lang="en-US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деятельность</a:t>
              </a:r>
              <a:endParaRPr lang="ru-RU" sz="1000" b="1" dirty="0">
                <a:solidFill>
                  <a:srgbClr val="083E8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09140" y="4345363"/>
            <a:ext cx="2078014" cy="1042052"/>
            <a:chOff x="2843808" y="2924944"/>
            <a:chExt cx="2232248" cy="100811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843808" y="2924944"/>
              <a:ext cx="2232248" cy="1008112"/>
            </a:xfrm>
            <a:prstGeom prst="roundRect">
              <a:avLst/>
            </a:prstGeom>
            <a:gradFill flip="none" rotWithShape="1">
              <a:gsLst>
                <a:gs pos="0">
                  <a:srgbClr val="083E8E">
                    <a:tint val="66000"/>
                    <a:satMod val="160000"/>
                  </a:srgbClr>
                </a:gs>
                <a:gs pos="50000">
                  <a:srgbClr val="083E8E">
                    <a:tint val="44500"/>
                    <a:satMod val="160000"/>
                  </a:srgbClr>
                </a:gs>
                <a:gs pos="100000">
                  <a:srgbClr val="083E8E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ПП РФ №419</a:t>
              </a:r>
            </a:p>
            <a:p>
              <a:pPr algn="ctr"/>
              <a:endPara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43808" y="3284984"/>
              <a:ext cx="2232248" cy="387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поддержка лесной промышленности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216100" y="3110208"/>
            <a:ext cx="2145046" cy="1159503"/>
            <a:chOff x="395536" y="4221088"/>
            <a:chExt cx="2304256" cy="112173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95536" y="4221088"/>
              <a:ext cx="2232248" cy="1008112"/>
            </a:xfrm>
            <a:prstGeom prst="roundRect">
              <a:avLst/>
            </a:prstGeom>
            <a:gradFill flip="none" rotWithShape="1">
              <a:gsLst>
                <a:gs pos="0">
                  <a:srgbClr val="083E8E">
                    <a:tint val="66000"/>
                    <a:satMod val="160000"/>
                  </a:srgbClr>
                </a:gs>
                <a:gs pos="50000">
                  <a:srgbClr val="083E8E">
                    <a:tint val="44500"/>
                    <a:satMod val="160000"/>
                  </a:srgbClr>
                </a:gs>
                <a:gs pos="100000">
                  <a:srgbClr val="083E8E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ПП РФ №3</a:t>
              </a:r>
            </a:p>
            <a:p>
              <a:pPr algn="ctr"/>
              <a:endPara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67544" y="4509120"/>
              <a:ext cx="2232248" cy="833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субсидия на реализацию новых комплексных инвестиционных проектов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216100" y="5566060"/>
            <a:ext cx="2145046" cy="1080048"/>
            <a:chOff x="2915816" y="4221088"/>
            <a:chExt cx="2304256" cy="104487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915816" y="4221088"/>
              <a:ext cx="2232248" cy="1008112"/>
            </a:xfrm>
            <a:prstGeom prst="roundRect">
              <a:avLst/>
            </a:prstGeom>
            <a:gradFill flip="none" rotWithShape="1">
              <a:gsLst>
                <a:gs pos="0">
                  <a:srgbClr val="083E8E">
                    <a:tint val="66000"/>
                    <a:satMod val="160000"/>
                  </a:srgbClr>
                </a:gs>
                <a:gs pos="50000">
                  <a:srgbClr val="083E8E">
                    <a:tint val="44500"/>
                    <a:satMod val="160000"/>
                  </a:srgbClr>
                </a:gs>
                <a:gs pos="100000">
                  <a:srgbClr val="083E8E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ПП РФ №1016 и №1017</a:t>
              </a:r>
            </a:p>
            <a:p>
              <a:pPr algn="ctr"/>
              <a:endPara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915816" y="4581128"/>
              <a:ext cx="2304256" cy="6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государственные гарантии на инвестиционные проекты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486681" y="4345363"/>
            <a:ext cx="2078014" cy="1042052"/>
            <a:chOff x="611560" y="5517232"/>
            <a:chExt cx="2232248" cy="1008112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11560" y="5517232"/>
              <a:ext cx="2232248" cy="1008112"/>
            </a:xfrm>
            <a:prstGeom prst="roundRect">
              <a:avLst/>
            </a:prstGeom>
            <a:gradFill flip="none" rotWithShape="1">
              <a:gsLst>
                <a:gs pos="0">
                  <a:srgbClr val="083E8E">
                    <a:tint val="66000"/>
                    <a:satMod val="160000"/>
                  </a:srgbClr>
                </a:gs>
                <a:gs pos="50000">
                  <a:srgbClr val="083E8E">
                    <a:tint val="44500"/>
                    <a:satMod val="160000"/>
                  </a:srgbClr>
                </a:gs>
                <a:gs pos="100000">
                  <a:srgbClr val="083E8E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ПП РФ №894</a:t>
              </a:r>
            </a:p>
            <a:p>
              <a:pPr algn="ctr"/>
              <a:endPara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83568" y="5877272"/>
              <a:ext cx="2160240" cy="535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поддержка предприятий легкой промышленности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428592" y="5566056"/>
            <a:ext cx="2212081" cy="1159503"/>
            <a:chOff x="2915816" y="5517232"/>
            <a:chExt cx="2376264" cy="1121738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2987824" y="5517232"/>
              <a:ext cx="2232248" cy="1008112"/>
            </a:xfrm>
            <a:prstGeom prst="roundRect">
              <a:avLst/>
            </a:prstGeom>
            <a:gradFill flip="none" rotWithShape="1">
              <a:gsLst>
                <a:gs pos="0">
                  <a:srgbClr val="083E8E">
                    <a:tint val="66000"/>
                    <a:satMod val="160000"/>
                  </a:srgbClr>
                </a:gs>
                <a:gs pos="50000">
                  <a:srgbClr val="083E8E">
                    <a:tint val="44500"/>
                    <a:satMod val="160000"/>
                  </a:srgbClr>
                </a:gs>
                <a:gs pos="100000">
                  <a:srgbClr val="083E8E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ПП РФ №825</a:t>
              </a:r>
            </a:p>
            <a:p>
              <a:pPr algn="ctr"/>
              <a:endPara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915816" y="5805264"/>
              <a:ext cx="2376264" cy="833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государственные гарантии</a:t>
              </a:r>
            </a:p>
            <a:p>
              <a:pPr algn="ctr"/>
              <a:r>
                <a:rPr lang="ru-RU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по проектам для устойчивого экономического развития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734346" y="3110210"/>
            <a:ext cx="2078014" cy="1042052"/>
            <a:chOff x="5364088" y="2924944"/>
            <a:chExt cx="2232248" cy="1008112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5364088" y="2924944"/>
              <a:ext cx="2232248" cy="1008112"/>
            </a:xfrm>
            <a:prstGeom prst="roundRect">
              <a:avLst/>
            </a:prstGeom>
            <a:gradFill flip="none" rotWithShape="1">
              <a:gsLst>
                <a:gs pos="0">
                  <a:srgbClr val="083E8E">
                    <a:tint val="66000"/>
                    <a:satMod val="160000"/>
                  </a:srgbClr>
                </a:gs>
                <a:gs pos="50000">
                  <a:srgbClr val="083E8E">
                    <a:tint val="44500"/>
                    <a:satMod val="160000"/>
                  </a:srgbClr>
                </a:gs>
                <a:gs pos="100000">
                  <a:srgbClr val="083E8E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ПП РФ №708 и </a:t>
              </a:r>
            </a:p>
            <a:p>
              <a:pPr algn="ctr"/>
              <a:r>
                <a:rPr lang="ru-RU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ПП ЧО №215-П</a:t>
              </a:r>
            </a:p>
            <a:p>
              <a:pPr algn="ctr"/>
              <a:endPara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364088" y="3356992"/>
              <a:ext cx="2232248" cy="535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специальный инвестиционный контракт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734346" y="5566058"/>
            <a:ext cx="2078014" cy="1042052"/>
            <a:chOff x="5436096" y="4221088"/>
            <a:chExt cx="2232248" cy="1008112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5436096" y="4221088"/>
              <a:ext cx="2232248" cy="1008112"/>
            </a:xfrm>
            <a:prstGeom prst="roundRect">
              <a:avLst/>
            </a:prstGeom>
            <a:gradFill flip="none" rotWithShape="1">
              <a:gsLst>
                <a:gs pos="0">
                  <a:srgbClr val="083E8E">
                    <a:tint val="66000"/>
                    <a:satMod val="160000"/>
                  </a:srgbClr>
                </a:gs>
                <a:gs pos="50000">
                  <a:srgbClr val="083E8E">
                    <a:tint val="44500"/>
                    <a:satMod val="160000"/>
                  </a:srgbClr>
                </a:gs>
                <a:gs pos="100000">
                  <a:srgbClr val="083E8E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ПП РФ №1312</a:t>
              </a:r>
            </a:p>
            <a:p>
              <a:pPr algn="ctr"/>
              <a:endPara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508104" y="4581128"/>
              <a:ext cx="2160240" cy="387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субсидирование части затрат на НИОКР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734346" y="4345359"/>
            <a:ext cx="2078014" cy="1080051"/>
            <a:chOff x="5508104" y="5517232"/>
            <a:chExt cx="2232248" cy="1044869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5508104" y="5517232"/>
              <a:ext cx="2232248" cy="1008112"/>
            </a:xfrm>
            <a:prstGeom prst="roundRect">
              <a:avLst/>
            </a:prstGeom>
            <a:gradFill flip="none" rotWithShape="1">
              <a:gsLst>
                <a:gs pos="0">
                  <a:srgbClr val="083E8E">
                    <a:tint val="66000"/>
                    <a:satMod val="160000"/>
                  </a:srgbClr>
                </a:gs>
                <a:gs pos="50000">
                  <a:srgbClr val="083E8E">
                    <a:tint val="44500"/>
                    <a:satMod val="160000"/>
                  </a:srgbClr>
                </a:gs>
                <a:gs pos="100000">
                  <a:srgbClr val="083E8E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ПП РФ №1432</a:t>
              </a:r>
            </a:p>
            <a:p>
              <a:pPr algn="ctr"/>
              <a:endPara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ru-RU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580112" y="5877274"/>
              <a:ext cx="2160240" cy="684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83E8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поддержка предприятий сельскохозяйственного машиностроения</a:t>
              </a:r>
            </a:p>
          </p:txBody>
        </p:sp>
      </p:grp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5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55576" y="260648"/>
            <a:ext cx="762967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 эффективности работы </a:t>
            </a:r>
            <a:br>
              <a:rPr lang="ru-RU" sz="23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3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Фонда </a:t>
            </a:r>
            <a:r>
              <a:rPr lang="ru-RU" sz="23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промышленности Челябинской </a:t>
            </a:r>
            <a:r>
              <a:rPr lang="ru-RU" sz="23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области</a:t>
            </a:r>
            <a:endParaRPr lang="ru-RU" sz="23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71827" y="1484784"/>
            <a:ext cx="7999580" cy="646986"/>
          </a:xfrm>
          <a:prstGeom prst="roundRect">
            <a:avLst/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Проконсультировано 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70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промышленных предприятий </a:t>
            </a:r>
            <a:r>
              <a:rPr lang="en-US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Челябинской области по мерам поддержки Фонда</a:t>
            </a:r>
            <a:endParaRPr lang="ru-RU" altLang="ru-RU" sz="1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9246" y="2892287"/>
            <a:ext cx="1956133" cy="1929438"/>
          </a:xfrm>
          <a:prstGeom prst="roundRect">
            <a:avLst>
              <a:gd name="adj" fmla="val 429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 промышленных предприятий Челябинской области формируют Заявки </a:t>
            </a:r>
            <a:b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льготное заемное финансирование </a:t>
            </a:r>
            <a:b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ФРП ЧО</a:t>
            </a:r>
            <a:endParaRPr lang="ru-RU" altLang="ru-RU" sz="13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375858" y="2892287"/>
            <a:ext cx="2166831" cy="1929438"/>
          </a:xfrm>
          <a:prstGeom prst="roundRect">
            <a:avLst>
              <a:gd name="adj" fmla="val 4852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СПИК АО «РЭД» подан </a:t>
            </a:r>
            <a:b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МИНПРОМТОРГ РФ и в </a:t>
            </a:r>
            <a:r>
              <a:rPr lang="ru-RU" altLang="ru-RU" sz="1300" b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Минэконом</a:t>
            </a: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ЧО.</a:t>
            </a:r>
          </a:p>
          <a:p>
            <a:pPr algn="ctr"/>
            <a:r>
              <a:rPr lang="ru-RU" altLang="ru-RU" sz="13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300" b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СПИКа</a:t>
            </a: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находятся в проработке</a:t>
            </a:r>
            <a:r>
              <a:rPr lang="en-US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ru-RU" altLang="ru-RU" sz="1300" b="1" dirty="0" smtClean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ОАО «ММК», </a:t>
            </a:r>
          </a:p>
          <a:p>
            <a:pPr algn="ctr"/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ПАО «ЧМК», </a:t>
            </a:r>
          </a:p>
          <a:p>
            <a:pPr algn="ctr"/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АО ПГ «МЕТРАН»</a:t>
            </a:r>
            <a:endParaRPr lang="ru-RU" altLang="ru-RU" sz="13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743168" y="2892287"/>
            <a:ext cx="1886272" cy="1947743"/>
          </a:xfrm>
          <a:prstGeom prst="roundRect">
            <a:avLst>
              <a:gd name="adj" fmla="val 5594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предприятие ЗАО «ЖБИ-1» готовит заявку в МИНПРОМТОРГ </a:t>
            </a:r>
            <a:b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получение субсидии на реализацию новых проектов</a:t>
            </a:r>
          </a:p>
          <a:p>
            <a:pPr algn="ctr"/>
            <a:endParaRPr lang="ru-RU" altLang="ru-RU" sz="13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29918" y="2892287"/>
            <a:ext cx="1886272" cy="1947743"/>
          </a:xfrm>
          <a:prstGeom prst="roundRect">
            <a:avLst>
              <a:gd name="adj" fmla="val 6328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3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предприятие НПО «</a:t>
            </a:r>
            <a:r>
              <a:rPr lang="ru-RU" altLang="ru-RU" sz="1300" b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Андроидная</a:t>
            </a: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техника» готовит заявку </a:t>
            </a:r>
            <a:b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МИНПРОМТОРГ </a:t>
            </a:r>
            <a:b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3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получение субсидии на компенсацию затрат по НИОКР</a:t>
            </a:r>
            <a:endParaRPr lang="ru-RU" altLang="ru-RU" sz="13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827584" y="5157192"/>
            <a:ext cx="7476608" cy="1084421"/>
          </a:xfrm>
          <a:prstGeom prst="roundRect">
            <a:avLst>
              <a:gd name="adj" fmla="val 1125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Три промышленных предприятия </a:t>
            </a:r>
            <a:r>
              <a:rPr lang="ru-RU" alt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Челябинской области </a:t>
            </a:r>
            <a:br>
              <a:rPr lang="ru-RU" alt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претендуют на получение финансирования из Фонда развития промышленности России с суммой займа по каждому проекту </a:t>
            </a:r>
            <a:br>
              <a:rPr lang="ru-RU" alt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5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100 млн. рублей</a:t>
            </a:r>
            <a:endParaRPr lang="ru-RU" altLang="ru-RU" sz="15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823942" y="2276872"/>
            <a:ext cx="746740" cy="504804"/>
          </a:xfrm>
          <a:prstGeom prst="downArrow">
            <a:avLst/>
          </a:prstGeom>
          <a:gradFill flip="none" rotWithShape="1">
            <a:gsLst>
              <a:gs pos="0">
                <a:srgbClr val="CC0000">
                  <a:alpha val="0"/>
                </a:srgbClr>
              </a:gs>
              <a:gs pos="100000">
                <a:srgbClr val="CC0000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3058875" y="2276872"/>
            <a:ext cx="746740" cy="504804"/>
          </a:xfrm>
          <a:prstGeom prst="downArrow">
            <a:avLst/>
          </a:prstGeom>
          <a:gradFill flip="none" rotWithShape="1">
            <a:gsLst>
              <a:gs pos="0">
                <a:srgbClr val="CC0000">
                  <a:alpha val="0"/>
                </a:srgbClr>
              </a:gs>
              <a:gs pos="100000">
                <a:srgbClr val="CC0000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5258877" y="2276872"/>
            <a:ext cx="746740" cy="504804"/>
          </a:xfrm>
          <a:prstGeom prst="downArrow">
            <a:avLst/>
          </a:prstGeom>
          <a:gradFill flip="none" rotWithShape="1">
            <a:gsLst>
              <a:gs pos="0">
                <a:srgbClr val="CC0000">
                  <a:alpha val="0"/>
                </a:srgbClr>
              </a:gs>
              <a:gs pos="100000">
                <a:srgbClr val="CC0000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7399684" y="2276872"/>
            <a:ext cx="746740" cy="504804"/>
          </a:xfrm>
          <a:prstGeom prst="downArrow">
            <a:avLst/>
          </a:prstGeom>
          <a:gradFill flip="none" rotWithShape="1">
            <a:gsLst>
              <a:gs pos="0">
                <a:srgbClr val="CC0000">
                  <a:alpha val="0"/>
                </a:srgbClr>
              </a:gs>
              <a:gs pos="100000">
                <a:srgbClr val="CC0000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6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57250" y="188640"/>
            <a:ext cx="741680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 кластерного развития </a:t>
            </a:r>
            <a:b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Челябинской области</a:t>
            </a:r>
            <a:endParaRPr lang="ru-RU" sz="2400" b="1" dirty="0">
              <a:solidFill>
                <a:srgbClr val="A50021"/>
              </a:solidFill>
              <a:cs typeface="Tahoma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003800" y="1665163"/>
            <a:ext cx="3924300" cy="1223963"/>
          </a:xfrm>
          <a:prstGeom prst="roundRect">
            <a:avLst>
              <a:gd name="adj" fmla="val 4526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285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6000" rIns="12600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Содействие</a:t>
            </a: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участникам кластеров </a:t>
            </a:r>
            <a:b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получении заказов </a:t>
            </a: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новых потребителей, обеспечение соответствия действующей продукции предприятий-участников кластеров требованиям потребителей</a:t>
            </a:r>
            <a:b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целях выхода на новые рынки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003800" y="4724400"/>
            <a:ext cx="3924300" cy="1600200"/>
          </a:xfrm>
          <a:prstGeom prst="roundRect">
            <a:avLst>
              <a:gd name="adj" fmla="val 4526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285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6000" rIns="12600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Содействие в продвижении </a:t>
            </a:r>
            <a:br>
              <a:rPr lang="ru-RU" sz="12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коммерциализации нематериальных активов </a:t>
            </a: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участников кластеров (регистрация изобретений, полезных моделей, товарных знаков, патентные исследования, помощь </a:t>
            </a:r>
            <a:b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реализации инновационных проектов) </a:t>
            </a:r>
            <a:b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целях завоевания рыночных ниш или выхода на новые рынки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5003800" y="3212976"/>
            <a:ext cx="3924300" cy="1223962"/>
          </a:xfrm>
          <a:prstGeom prst="roundRect">
            <a:avLst>
              <a:gd name="adj" fmla="val 4526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2700000" scaled="0"/>
          </a:gradFill>
          <a:ln w="2857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6000" rIns="12600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</a:t>
            </a: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решение вопросов по </a:t>
            </a:r>
            <a:r>
              <a:rPr lang="ru-RU" sz="12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</a:t>
            </a: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совместных</a:t>
            </a: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(кластерных </a:t>
            </a:r>
            <a:b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200" b="1" dirty="0" err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межкластерных</a:t>
            </a: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2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проектов</a:t>
            </a:r>
            <a:r>
              <a:rPr lang="ru-RU" sz="12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области сокращения издержек, повышения конкурентоспособности, логистики, обеспечения кадрами 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2836863" y="1052513"/>
            <a:ext cx="3455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 ЦКР</a:t>
            </a:r>
            <a:endParaRPr lang="ru-RU" sz="2400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Рисунок 11" descr="цветочек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484313"/>
            <a:ext cx="44958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7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71600" y="260648"/>
            <a:ext cx="7197626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2500"/>
              </a:lnSpc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 эффективности работы </a:t>
            </a:r>
            <a:b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Центра </a:t>
            </a:r>
            <a:r>
              <a:rPr lang="ru-RU" sz="24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кластерного развития </a:t>
            </a: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Челябинской области</a:t>
            </a:r>
            <a:endParaRPr lang="ru-RU" sz="24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8"/>
          <p:cNvSpPr>
            <a:spLocks noChangeArrowheads="1"/>
          </p:cNvSpPr>
          <p:nvPr/>
        </p:nvSpPr>
        <p:spPr bwMode="auto">
          <a:xfrm>
            <a:off x="683568" y="1700808"/>
            <a:ext cx="7755858" cy="871180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Южно-Уральский 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приборостроительный кластер «ПЛАНАР»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включен в федеральный реестр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промышленных кластеров Министерства промышленности и торговли Российской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Федерации</a:t>
            </a:r>
            <a:endParaRPr lang="ru-RU" altLang="ru-RU" sz="1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 Box 8"/>
          <p:cNvSpPr>
            <a:spLocks noChangeArrowheads="1"/>
          </p:cNvSpPr>
          <p:nvPr/>
        </p:nvSpPr>
        <p:spPr bwMode="auto">
          <a:xfrm>
            <a:off x="683568" y="5013176"/>
            <a:ext cx="7755858" cy="613053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Сформирована </a:t>
            </a:r>
            <a:r>
              <a:rPr lang="ru-RU" altLang="ru-RU" sz="16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рабочая версия функциональной карты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потенциального станкостроительного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кластера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Челябинской области</a:t>
            </a:r>
          </a:p>
        </p:txBody>
      </p:sp>
      <p:sp>
        <p:nvSpPr>
          <p:cNvPr id="8" name="Text Box 8"/>
          <p:cNvSpPr>
            <a:spLocks noChangeArrowheads="1"/>
          </p:cNvSpPr>
          <p:nvPr/>
        </p:nvSpPr>
        <p:spPr bwMode="auto">
          <a:xfrm>
            <a:off x="683568" y="4167180"/>
            <a:ext cx="7755858" cy="613053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Подготовка </a:t>
            </a:r>
            <a:r>
              <a:rPr lang="ru-RU" altLang="ru-RU" sz="16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комплекта документов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регистрации в федеральном реестре робототехнического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станкостроительного кластера</a:t>
            </a:r>
          </a:p>
        </p:txBody>
      </p:sp>
      <p:sp>
        <p:nvSpPr>
          <p:cNvPr id="11" name="Text Box 8"/>
          <p:cNvSpPr>
            <a:spLocks noChangeArrowheads="1"/>
          </p:cNvSpPr>
          <p:nvPr/>
        </p:nvSpPr>
        <p:spPr bwMode="auto">
          <a:xfrm>
            <a:off x="683568" y="2804930"/>
            <a:ext cx="7755858" cy="1129308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Доработка двух </a:t>
            </a:r>
            <a:r>
              <a:rPr lang="ru-RU" altLang="ru-RU" sz="1600" b="1" dirty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совместных </a:t>
            </a:r>
            <a:r>
              <a:rPr lang="ru-RU" altLang="ru-RU" sz="16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проектов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приборостроительного кластера «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ПЛАНАР» и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Центра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кластерного развития </a:t>
            </a:r>
            <a:b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Челябинской области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altLang="ru-RU" sz="16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федерального субсидирования на сумму порядка 170 млн. </a:t>
            </a:r>
            <a:r>
              <a:rPr lang="ru-RU" altLang="ru-RU" sz="16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рублей</a:t>
            </a:r>
            <a:endParaRPr lang="ru-RU" altLang="ru-RU" sz="16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8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71600" y="260648"/>
            <a:ext cx="71976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Индустриальные парки </a:t>
            </a:r>
            <a:b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CC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Челябинской области</a:t>
            </a:r>
            <a:endParaRPr lang="ru-RU" sz="2400" b="1" dirty="0">
              <a:solidFill>
                <a:srgbClr val="CC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ис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716" y="1340768"/>
            <a:ext cx="5873508" cy="1962916"/>
          </a:xfrm>
          <a:prstGeom prst="rect">
            <a:avLst/>
          </a:prstGeom>
        </p:spPr>
      </p:pic>
      <p:pic>
        <p:nvPicPr>
          <p:cNvPr id="15" name="Рисунок 14" descr="Безымянный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99358"/>
            <a:ext cx="990602" cy="408433"/>
          </a:xfrm>
          <a:prstGeom prst="rect">
            <a:avLst/>
          </a:prstGeom>
        </p:spPr>
      </p:pic>
      <p:sp>
        <p:nvSpPr>
          <p:cNvPr id="18" name="Text Box 8"/>
          <p:cNvSpPr>
            <a:spLocks noChangeArrowheads="1"/>
          </p:cNvSpPr>
          <p:nvPr/>
        </p:nvSpPr>
        <p:spPr bwMode="auto">
          <a:xfrm>
            <a:off x="2051720" y="3877977"/>
            <a:ext cx="6387196" cy="1010999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Создана управляющая компания ООО «ММК – Индустриальный парк» индустриального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парка ММК, расположенного 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производственной площадке 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ОАО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altLang="ru-RU" sz="1400" b="1" dirty="0" err="1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ММК-Метиз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Магнитогорске</a:t>
            </a:r>
          </a:p>
        </p:txBody>
      </p:sp>
      <p:sp>
        <p:nvSpPr>
          <p:cNvPr id="20" name="Text Box 8"/>
          <p:cNvSpPr>
            <a:spLocks noChangeArrowheads="1"/>
          </p:cNvSpPr>
          <p:nvPr/>
        </p:nvSpPr>
        <p:spPr bwMode="auto">
          <a:xfrm>
            <a:off x="2051720" y="5244004"/>
            <a:ext cx="6387196" cy="1010999"/>
          </a:xfrm>
          <a:prstGeom prst="roundRect">
            <a:avLst>
              <a:gd name="adj" fmla="val 8241"/>
            </a:avLst>
          </a:prstGeom>
          <a:solidFill>
            <a:srgbClr val="EBF5FB"/>
          </a:solidFill>
          <a:ln w="28575" algn="ctr">
            <a:solidFill>
              <a:srgbClr val="6E91C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Прорабатывается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вопрос создания на территории 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ООО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altLang="ru-RU" sz="1400" b="1" dirty="0" err="1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ЧТЗ-Уралтрак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индустриального парка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«Машиностроительный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определяются </a:t>
            </a:r>
            <a:r>
              <a:rPr lang="ru-RU" altLang="ru-RU" sz="1400" b="1" dirty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потенциальные </a:t>
            </a:r>
            <a:r>
              <a:rPr lang="ru-RU" altLang="ru-RU" sz="1400" b="1" dirty="0" smtClean="0">
                <a:solidFill>
                  <a:srgbClr val="00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резиденты</a:t>
            </a:r>
            <a:endParaRPr lang="ru-RU" altLang="ru-RU" sz="1400" b="1" dirty="0">
              <a:solidFill>
                <a:srgbClr val="00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Рисунок 20" descr="ЧТЗ_эмблема_ЧТ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5339890"/>
            <a:ext cx="669805" cy="781439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710613" y="662940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0F3131B5-9C81-4AD4-9F46-845B35374309}" type="slidenum">
              <a:rPr lang="ru-RU" sz="9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9</a:t>
            </a:fld>
            <a:endParaRPr lang="ru-RU" sz="9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1041</Words>
  <Application>Microsoft Office PowerPoint</Application>
  <PresentationFormat>Экран (4:3)</PresentationFormat>
  <Paragraphs>254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glozman</dc:creator>
  <cp:lastModifiedBy>glozman</cp:lastModifiedBy>
  <cp:revision>114</cp:revision>
  <dcterms:created xsi:type="dcterms:W3CDTF">2016-08-23T09:46:31Z</dcterms:created>
  <dcterms:modified xsi:type="dcterms:W3CDTF">2016-09-28T11:03:18Z</dcterms:modified>
</cp:coreProperties>
</file>