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57"/>
  </p:notesMasterIdLst>
  <p:handoutMasterIdLst>
    <p:handoutMasterId r:id="rId58"/>
  </p:handoutMasterIdLst>
  <p:sldIdLst>
    <p:sldId id="259" r:id="rId9"/>
    <p:sldId id="315" r:id="rId10"/>
    <p:sldId id="264" r:id="rId11"/>
    <p:sldId id="316" r:id="rId12"/>
    <p:sldId id="317" r:id="rId13"/>
    <p:sldId id="319" r:id="rId14"/>
    <p:sldId id="320" r:id="rId15"/>
    <p:sldId id="321" r:id="rId16"/>
    <p:sldId id="322" r:id="rId17"/>
    <p:sldId id="271" r:id="rId18"/>
    <p:sldId id="305" r:id="rId19"/>
    <p:sldId id="270" r:id="rId20"/>
    <p:sldId id="323" r:id="rId21"/>
    <p:sldId id="267" r:id="rId22"/>
    <p:sldId id="327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8" r:id="rId31"/>
    <p:sldId id="337" r:id="rId32"/>
    <p:sldId id="342" r:id="rId33"/>
    <p:sldId id="339" r:id="rId34"/>
    <p:sldId id="340" r:id="rId35"/>
    <p:sldId id="343" r:id="rId36"/>
    <p:sldId id="354" r:id="rId37"/>
    <p:sldId id="360" r:id="rId38"/>
    <p:sldId id="344" r:id="rId39"/>
    <p:sldId id="361" r:id="rId40"/>
    <p:sldId id="362" r:id="rId41"/>
    <p:sldId id="363" r:id="rId42"/>
    <p:sldId id="364" r:id="rId43"/>
    <p:sldId id="348" r:id="rId44"/>
    <p:sldId id="345" r:id="rId45"/>
    <p:sldId id="349" r:id="rId46"/>
    <p:sldId id="350" r:id="rId47"/>
    <p:sldId id="352" r:id="rId48"/>
    <p:sldId id="353" r:id="rId49"/>
    <p:sldId id="355" r:id="rId50"/>
    <p:sldId id="279" r:id="rId51"/>
    <p:sldId id="359" r:id="rId52"/>
    <p:sldId id="357" r:id="rId53"/>
    <p:sldId id="358" r:id="rId54"/>
    <p:sldId id="314" r:id="rId55"/>
    <p:sldId id="298" r:id="rId5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89"/>
    <a:srgbClr val="E7F1F5"/>
    <a:srgbClr val="D0E3EA"/>
    <a:srgbClr val="BCE292"/>
    <a:srgbClr val="FFFF9B"/>
    <a:srgbClr val="008000"/>
    <a:srgbClr val="003300"/>
    <a:srgbClr val="C63605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1_&#1076;&#1083;&#1103;%20&#1047;&#1072;&#1081;&#1082;&#1086;\&#1091;%20&#1075;&#1091;&#1073;&#1077;&#1088;&#1085;&#1072;&#1090;&#1086;&#1088;&#1072;%2004.04.2016\&#1050;&#1085;&#1080;&#1075;&#1072;_04.04.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40;&#1085;&#1076;&#1088;&#1102;&#1097;&#1077;&#1085;&#1082;&#1086;\&#1057;&#1086;&#1074;&#1077;&#1088;&#1096;&#1077;&#1085;&#1089;&#1090;&#1074;&#1086;&#1074;&#1072;&#1085;&#1080;&#1077;%20&#1043;&#1047;\&#1050;&#1085;&#1080;&#1075;&#1072;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11111111111124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684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3367E-3"/>
                  <c:y val="-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20225</c:v>
                </c:pt>
                <c:pt idx="1">
                  <c:v>19450</c:v>
                </c:pt>
                <c:pt idx="2">
                  <c:v>16562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2146240"/>
        <c:axId val="442156576"/>
        <c:axId val="0"/>
      </c:bar3DChart>
      <c:catAx>
        <c:axId val="442146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42156576"/>
        <c:crosses val="autoZero"/>
        <c:auto val="1"/>
        <c:lblAlgn val="ctr"/>
        <c:lblOffset val="100"/>
        <c:noMultiLvlLbl val="0"/>
      </c:catAx>
      <c:valAx>
        <c:axId val="44215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14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6284274327353E-2"/>
          <c:y val="7.9497302338674497E-2"/>
          <c:w val="0.9540265309196766"/>
          <c:h val="0.4575322846922366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603B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Лист1!$L$27:$L$30</c:f>
              <c:strCache>
                <c:ptCount val="4"/>
                <c:pt idx="0">
                  <c:v> подготовка рабочих</c:v>
                </c:pt>
                <c:pt idx="1">
                  <c:v>базовая подготовка специалистов среднего звена</c:v>
                </c:pt>
                <c:pt idx="2">
                  <c:v>углубленная подготовка специалистов сренего звена </c:v>
                </c:pt>
                <c:pt idx="3">
                  <c:v>высшее образование</c:v>
                </c:pt>
              </c:strCache>
            </c:strRef>
          </c:cat>
          <c:val>
            <c:numRef>
              <c:f>Лист1!$P$27:$P$30</c:f>
              <c:numCache>
                <c:formatCode>0%</c:formatCode>
                <c:ptCount val="4"/>
                <c:pt idx="0">
                  <c:v>0.85</c:v>
                </c:pt>
                <c:pt idx="1">
                  <c:v>0.65</c:v>
                </c:pt>
                <c:pt idx="2">
                  <c:v>0.6</c:v>
                </c:pt>
                <c:pt idx="3">
                  <c:v>0.5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2148960"/>
        <c:axId val="442150048"/>
      </c:barChart>
      <c:catAx>
        <c:axId val="44214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42150048"/>
        <c:crosses val="autoZero"/>
        <c:auto val="1"/>
        <c:lblAlgn val="ctr"/>
        <c:lblOffset val="100"/>
        <c:noMultiLvlLbl val="0"/>
      </c:catAx>
      <c:valAx>
        <c:axId val="44215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14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276822336143116E-2"/>
          <c:y val="0.24261670559283516"/>
          <c:w val="0.90721465889254549"/>
          <c:h val="0.42143587573609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Лист1!$C$23</c:f>
              <c:strCache>
                <c:ptCount val="1"/>
                <c:pt idx="0">
                  <c:v>программы подготовки квалифицированных рабочих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288334470900582E-2"/>
                  <c:y val="6.481744401201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Лист1!$D$22:$H$22</c:f>
              <c:strCache>
                <c:ptCount val="5"/>
                <c:pt idx="0">
                  <c:v>трудоустроились по направлению</c:v>
                </c:pt>
                <c:pt idx="1">
                  <c:v>продолжили обучение</c:v>
                </c:pt>
                <c:pt idx="2">
                  <c:v>призванны в РА</c:v>
                </c:pt>
                <c:pt idx="3">
                  <c:v>в  отпуске  по уходу за ребенком (или декретном)</c:v>
                </c:pt>
                <c:pt idx="4">
                  <c:v>не трудоустроены</c:v>
                </c:pt>
              </c:strCache>
            </c:strRef>
          </c:cat>
          <c:val>
            <c:numRef>
              <c:f>Лист1!$D$23:$H$23</c:f>
              <c:numCache>
                <c:formatCode>0.0%</c:formatCode>
                <c:ptCount val="5"/>
                <c:pt idx="0">
                  <c:v>0.68100000000000038</c:v>
                </c:pt>
                <c:pt idx="1">
                  <c:v>0.13</c:v>
                </c:pt>
                <c:pt idx="2">
                  <c:v>0.10900000000000003</c:v>
                </c:pt>
                <c:pt idx="3">
                  <c:v>3.6000000000000011E-2</c:v>
                </c:pt>
                <c:pt idx="4">
                  <c:v>4.4000000000000011E-2</c:v>
                </c:pt>
              </c:numCache>
            </c:numRef>
          </c:val>
        </c:ser>
        <c:ser>
          <c:idx val="1"/>
          <c:order val="1"/>
          <c:tx>
            <c:strRef>
              <c:f>Лист1!$C$24</c:f>
              <c:strCache>
                <c:ptCount val="1"/>
                <c:pt idx="0">
                  <c:v>программы подготовки специалистов среднего звена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966336266807589E-2"/>
                  <c:y val="1.76774847305506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255574507416747E-3"/>
                  <c:y val="-2.77777777777778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255574507417163E-3"/>
                  <c:y val="-9.25925925925930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6170383004943928E-3"/>
                  <c:y val="-2.31481481481482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14198583745392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Лист1!$D$24:$H$24</c:f>
              <c:numCache>
                <c:formatCode>0.0%</c:formatCode>
                <c:ptCount val="5"/>
                <c:pt idx="0">
                  <c:v>0.66200000000000025</c:v>
                </c:pt>
                <c:pt idx="1">
                  <c:v>0.10900000000000003</c:v>
                </c:pt>
                <c:pt idx="2">
                  <c:v>0.17200000000000001</c:v>
                </c:pt>
                <c:pt idx="3">
                  <c:v>3.0000000000000009E-2</c:v>
                </c:pt>
                <c:pt idx="4">
                  <c:v>2.7000000000000017E-2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2152224"/>
        <c:axId val="442152768"/>
      </c:barChart>
      <c:catAx>
        <c:axId val="4421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42152768"/>
        <c:crosses val="autoZero"/>
        <c:auto val="1"/>
        <c:lblAlgn val="ctr"/>
        <c:lblOffset val="100"/>
        <c:noMultiLvlLbl val="0"/>
      </c:catAx>
      <c:valAx>
        <c:axId val="44215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4215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6445996846699458E-3"/>
          <c:y val="3.5354969461101199E-2"/>
          <c:w val="0.98620228185934844"/>
          <c:h val="0.19632493907995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B5370-6E8B-45BC-BECE-4AE30405273B}" type="doc">
      <dgm:prSet loTypeId="urn:microsoft.com/office/officeart/2005/8/layout/cycle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8890755-83D7-4CAF-AE60-E5AE0D1AA249}">
      <dgm:prSet phldrT="[Текст]" phldr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B95ECDD3-916A-44A4-ADDE-78F3AE2B8E0E}" type="parTrans" cxnId="{396F7CBE-44CB-410A-81AD-F5026BE8144D}">
      <dgm:prSet/>
      <dgm:spPr/>
      <dgm:t>
        <a:bodyPr/>
        <a:lstStyle/>
        <a:p>
          <a:endParaRPr lang="ru-RU"/>
        </a:p>
      </dgm:t>
    </dgm:pt>
    <dgm:pt modelId="{AA5D8BD8-EF40-4FF5-BB1F-55F5F9DBC4BB}" type="sibTrans" cxnId="{396F7CBE-44CB-410A-81AD-F5026BE8144D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49E8AB09-5FFB-4EE7-B460-8B03C072E20C}">
      <dgm:prSet phldrT="[Текст]" phldr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BC177E4D-E0F8-43C0-8AFA-6D8D338DF0FB}" type="parTrans" cxnId="{BC94551E-B158-47E5-A05A-964F9D452534}">
      <dgm:prSet/>
      <dgm:spPr/>
      <dgm:t>
        <a:bodyPr/>
        <a:lstStyle/>
        <a:p>
          <a:endParaRPr lang="ru-RU"/>
        </a:p>
      </dgm:t>
    </dgm:pt>
    <dgm:pt modelId="{2F107DFE-9348-474D-80AC-F740B9A0424F}" type="sibTrans" cxnId="{BC94551E-B158-47E5-A05A-964F9D452534}">
      <dgm:prSet/>
      <dgm:spPr/>
      <dgm:t>
        <a:bodyPr/>
        <a:lstStyle/>
        <a:p>
          <a:endParaRPr lang="ru-RU"/>
        </a:p>
      </dgm:t>
    </dgm:pt>
    <dgm:pt modelId="{994D30A3-E4D3-47C4-9217-E77AA3AC38CD}">
      <dgm:prSet phldrT="[Текст]" phldr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8795404-4BF3-454F-B65F-E3A518D3E62C}" type="parTrans" cxnId="{DD90BEE9-5E1D-4D4A-AC72-C3666F09851A}">
      <dgm:prSet/>
      <dgm:spPr/>
      <dgm:t>
        <a:bodyPr/>
        <a:lstStyle/>
        <a:p>
          <a:endParaRPr lang="ru-RU"/>
        </a:p>
      </dgm:t>
    </dgm:pt>
    <dgm:pt modelId="{B4F92B66-D0DB-4297-9E2D-19FECBEFC57D}" type="sibTrans" cxnId="{DD90BEE9-5E1D-4D4A-AC72-C3666F09851A}">
      <dgm:prSet/>
      <dgm:spPr/>
      <dgm:t>
        <a:bodyPr/>
        <a:lstStyle/>
        <a:p>
          <a:endParaRPr lang="ru-RU"/>
        </a:p>
      </dgm:t>
    </dgm:pt>
    <dgm:pt modelId="{0E72C49B-BC4D-4F32-962A-83F33B030314}">
      <dgm:prSet phldrT="[Текст]" phldr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A8CBA019-C57F-46E4-A798-F4202425EC4E}" type="parTrans" cxnId="{E10F4FDA-6BAD-4226-86C1-90D1FD01A511}">
      <dgm:prSet/>
      <dgm:spPr/>
      <dgm:t>
        <a:bodyPr/>
        <a:lstStyle/>
        <a:p>
          <a:endParaRPr lang="ru-RU"/>
        </a:p>
      </dgm:t>
    </dgm:pt>
    <dgm:pt modelId="{9F81EFF9-52EC-4F69-81D4-C5163265F471}" type="sibTrans" cxnId="{E10F4FDA-6BAD-4226-86C1-90D1FD01A511}">
      <dgm:prSet/>
      <dgm:spPr/>
      <dgm:t>
        <a:bodyPr/>
        <a:lstStyle/>
        <a:p>
          <a:endParaRPr lang="ru-RU"/>
        </a:p>
      </dgm:t>
    </dgm:pt>
    <dgm:pt modelId="{62695FB6-2FEF-482A-85E9-0BD41D65363C}">
      <dgm:prSet phldrT="[Текст]" phldr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A3E78D50-C193-446C-8CB1-8E1F401BF76C}" type="parTrans" cxnId="{C6D2DC4D-0BBD-42C9-B1B3-F763F8FDBF24}">
      <dgm:prSet/>
      <dgm:spPr/>
      <dgm:t>
        <a:bodyPr/>
        <a:lstStyle/>
        <a:p>
          <a:endParaRPr lang="ru-RU"/>
        </a:p>
      </dgm:t>
    </dgm:pt>
    <dgm:pt modelId="{85957F9A-E8F5-4F3D-94EC-8C092FDAF39B}" type="sibTrans" cxnId="{C6D2DC4D-0BBD-42C9-B1B3-F763F8FDBF24}">
      <dgm:prSet/>
      <dgm:spPr/>
      <dgm:t>
        <a:bodyPr/>
        <a:lstStyle/>
        <a:p>
          <a:endParaRPr lang="ru-RU"/>
        </a:p>
      </dgm:t>
    </dgm:pt>
    <dgm:pt modelId="{604761AA-467B-4F4E-90F1-CA6E369140A1}" type="pres">
      <dgm:prSet presAssocID="{FEFB5370-6E8B-45BC-BECE-4AE3040527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38E5CC-ECC8-4D3A-8DF4-9A6E406029A6}" type="pres">
      <dgm:prSet presAssocID="{FEFB5370-6E8B-45BC-BECE-4AE30405273B}" presName="cycle" presStyleCnt="0"/>
      <dgm:spPr/>
      <dgm:t>
        <a:bodyPr/>
        <a:lstStyle/>
        <a:p>
          <a:endParaRPr lang="ru-RU"/>
        </a:p>
      </dgm:t>
    </dgm:pt>
    <dgm:pt modelId="{1E7FC6D2-4667-43E1-88C8-D0A9D675536F}" type="pres">
      <dgm:prSet presAssocID="{38890755-83D7-4CAF-AE60-E5AE0D1AA24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5647F-6505-43CE-B041-2A56448E74A0}" type="pres">
      <dgm:prSet presAssocID="{AA5D8BD8-EF40-4FF5-BB1F-55F5F9DBC4B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1B51451-1DD1-46C5-8487-A8C6EA960FDA}" type="pres">
      <dgm:prSet presAssocID="{49E8AB09-5FFB-4EE7-B460-8B03C072E20C}" presName="nodeFollowingNodes" presStyleLbl="node1" presStyleIdx="1" presStyleCnt="5" custRadScaleRad="114689" custRadScaleInc="4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E7707-B34F-4848-9F77-7C660960E5FC}" type="pres">
      <dgm:prSet presAssocID="{994D30A3-E4D3-47C4-9217-E77AA3AC38CD}" presName="nodeFollowingNodes" presStyleLbl="node1" presStyleIdx="2" presStyleCnt="5" custRadScaleRad="108426" custRadScaleInc="-26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B8344-C87B-45CA-9E29-D92A07E317FB}" type="pres">
      <dgm:prSet presAssocID="{0E72C49B-BC4D-4F32-962A-83F33B030314}" presName="nodeFollowingNodes" presStyleLbl="node1" presStyleIdx="3" presStyleCnt="5" custRadScaleRad="101953" custRadScaleInc="23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B4B20-2D65-4C03-91C2-E2A92846A86F}" type="pres">
      <dgm:prSet presAssocID="{62695FB6-2FEF-482A-85E9-0BD41D65363C}" presName="nodeFollowingNodes" presStyleLbl="node1" presStyleIdx="4" presStyleCnt="5" custRadScaleRad="114865" custRadScaleInc="-3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F4FDA-6BAD-4226-86C1-90D1FD01A511}" srcId="{FEFB5370-6E8B-45BC-BECE-4AE30405273B}" destId="{0E72C49B-BC4D-4F32-962A-83F33B030314}" srcOrd="3" destOrd="0" parTransId="{A8CBA019-C57F-46E4-A798-F4202425EC4E}" sibTransId="{9F81EFF9-52EC-4F69-81D4-C5163265F471}"/>
    <dgm:cxn modelId="{396F7CBE-44CB-410A-81AD-F5026BE8144D}" srcId="{FEFB5370-6E8B-45BC-BECE-4AE30405273B}" destId="{38890755-83D7-4CAF-AE60-E5AE0D1AA249}" srcOrd="0" destOrd="0" parTransId="{B95ECDD3-916A-44A4-ADDE-78F3AE2B8E0E}" sibTransId="{AA5D8BD8-EF40-4FF5-BB1F-55F5F9DBC4BB}"/>
    <dgm:cxn modelId="{B2FFDBF3-9418-4A58-81C9-1961C44AF64D}" type="presOf" srcId="{AA5D8BD8-EF40-4FF5-BB1F-55F5F9DBC4BB}" destId="{F015647F-6505-43CE-B041-2A56448E74A0}" srcOrd="0" destOrd="0" presId="urn:microsoft.com/office/officeart/2005/8/layout/cycle3"/>
    <dgm:cxn modelId="{C6D2DC4D-0BBD-42C9-B1B3-F763F8FDBF24}" srcId="{FEFB5370-6E8B-45BC-BECE-4AE30405273B}" destId="{62695FB6-2FEF-482A-85E9-0BD41D65363C}" srcOrd="4" destOrd="0" parTransId="{A3E78D50-C193-446C-8CB1-8E1F401BF76C}" sibTransId="{85957F9A-E8F5-4F3D-94EC-8C092FDAF39B}"/>
    <dgm:cxn modelId="{BC94551E-B158-47E5-A05A-964F9D452534}" srcId="{FEFB5370-6E8B-45BC-BECE-4AE30405273B}" destId="{49E8AB09-5FFB-4EE7-B460-8B03C072E20C}" srcOrd="1" destOrd="0" parTransId="{BC177E4D-E0F8-43C0-8AFA-6D8D338DF0FB}" sibTransId="{2F107DFE-9348-474D-80AC-F740B9A0424F}"/>
    <dgm:cxn modelId="{0E166D53-179B-4B8E-A052-F4A69670C190}" type="presOf" srcId="{49E8AB09-5FFB-4EE7-B460-8B03C072E20C}" destId="{C1B51451-1DD1-46C5-8487-A8C6EA960FDA}" srcOrd="0" destOrd="0" presId="urn:microsoft.com/office/officeart/2005/8/layout/cycle3"/>
    <dgm:cxn modelId="{9F003C45-5E9B-43FD-B010-A9A9C77B19D5}" type="presOf" srcId="{38890755-83D7-4CAF-AE60-E5AE0D1AA249}" destId="{1E7FC6D2-4667-43E1-88C8-D0A9D675536F}" srcOrd="0" destOrd="0" presId="urn:microsoft.com/office/officeart/2005/8/layout/cycle3"/>
    <dgm:cxn modelId="{176FB3E8-4A60-45CA-AF5A-638CD5175F55}" type="presOf" srcId="{0E72C49B-BC4D-4F32-962A-83F33B030314}" destId="{9B3B8344-C87B-45CA-9E29-D92A07E317FB}" srcOrd="0" destOrd="0" presId="urn:microsoft.com/office/officeart/2005/8/layout/cycle3"/>
    <dgm:cxn modelId="{57DA854F-04CA-48F6-8A8B-F47616ED8F1B}" type="presOf" srcId="{62695FB6-2FEF-482A-85E9-0BD41D65363C}" destId="{2BFB4B20-2D65-4C03-91C2-E2A92846A86F}" srcOrd="0" destOrd="0" presId="urn:microsoft.com/office/officeart/2005/8/layout/cycle3"/>
    <dgm:cxn modelId="{DD90BEE9-5E1D-4D4A-AC72-C3666F09851A}" srcId="{FEFB5370-6E8B-45BC-BECE-4AE30405273B}" destId="{994D30A3-E4D3-47C4-9217-E77AA3AC38CD}" srcOrd="2" destOrd="0" parTransId="{D8795404-4BF3-454F-B65F-E3A518D3E62C}" sibTransId="{B4F92B66-D0DB-4297-9E2D-19FECBEFC57D}"/>
    <dgm:cxn modelId="{28C61234-00FB-4D13-9D3A-B5E99FB1E0A3}" type="presOf" srcId="{FEFB5370-6E8B-45BC-BECE-4AE30405273B}" destId="{604761AA-467B-4F4E-90F1-CA6E369140A1}" srcOrd="0" destOrd="0" presId="urn:microsoft.com/office/officeart/2005/8/layout/cycle3"/>
    <dgm:cxn modelId="{2479B51E-11B1-4E98-A8C2-46395CA11443}" type="presOf" srcId="{994D30A3-E4D3-47C4-9217-E77AA3AC38CD}" destId="{8E9E7707-B34F-4848-9F77-7C660960E5FC}" srcOrd="0" destOrd="0" presId="urn:microsoft.com/office/officeart/2005/8/layout/cycle3"/>
    <dgm:cxn modelId="{7518B885-148D-444B-B0DA-6942649FB0AE}" type="presParOf" srcId="{604761AA-467B-4F4E-90F1-CA6E369140A1}" destId="{DE38E5CC-ECC8-4D3A-8DF4-9A6E406029A6}" srcOrd="0" destOrd="0" presId="urn:microsoft.com/office/officeart/2005/8/layout/cycle3"/>
    <dgm:cxn modelId="{F80EF35E-B9A7-48CB-831F-954A45EA3689}" type="presParOf" srcId="{DE38E5CC-ECC8-4D3A-8DF4-9A6E406029A6}" destId="{1E7FC6D2-4667-43E1-88C8-D0A9D675536F}" srcOrd="0" destOrd="0" presId="urn:microsoft.com/office/officeart/2005/8/layout/cycle3"/>
    <dgm:cxn modelId="{FE095177-AB36-4D0E-BBF8-DECF527C90B1}" type="presParOf" srcId="{DE38E5CC-ECC8-4D3A-8DF4-9A6E406029A6}" destId="{F015647F-6505-43CE-B041-2A56448E74A0}" srcOrd="1" destOrd="0" presId="urn:microsoft.com/office/officeart/2005/8/layout/cycle3"/>
    <dgm:cxn modelId="{D7371CD3-84D6-4E54-BC63-3E80233B6C97}" type="presParOf" srcId="{DE38E5CC-ECC8-4D3A-8DF4-9A6E406029A6}" destId="{C1B51451-1DD1-46C5-8487-A8C6EA960FDA}" srcOrd="2" destOrd="0" presId="urn:microsoft.com/office/officeart/2005/8/layout/cycle3"/>
    <dgm:cxn modelId="{E1C0C411-5D70-4230-82EA-967053FAA5FE}" type="presParOf" srcId="{DE38E5CC-ECC8-4D3A-8DF4-9A6E406029A6}" destId="{8E9E7707-B34F-4848-9F77-7C660960E5FC}" srcOrd="3" destOrd="0" presId="urn:microsoft.com/office/officeart/2005/8/layout/cycle3"/>
    <dgm:cxn modelId="{D57E5DC9-5C79-4E93-B50B-4BA96B839EC9}" type="presParOf" srcId="{DE38E5CC-ECC8-4D3A-8DF4-9A6E406029A6}" destId="{9B3B8344-C87B-45CA-9E29-D92A07E317FB}" srcOrd="4" destOrd="0" presId="urn:microsoft.com/office/officeart/2005/8/layout/cycle3"/>
    <dgm:cxn modelId="{A94F6615-C59F-4486-8D61-0EBC97CAF3CC}" type="presParOf" srcId="{DE38E5CC-ECC8-4D3A-8DF4-9A6E406029A6}" destId="{2BFB4B20-2D65-4C03-91C2-E2A92846A86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82A032-D9B4-4103-9C05-E179F2F5A63B}" type="doc">
      <dgm:prSet loTypeId="urn:microsoft.com/office/officeart/2005/8/layout/arrow3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12BB947-6A89-469D-91F9-83E2A1AF9F24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  <a:t>Потенциал системы </a:t>
          </a:r>
          <a:br>
            <a:rPr lang="ru-RU" sz="18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</a:br>
          <a:r>
            <a:rPr lang="ru-RU" sz="18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  <a:t>профессионального  </a:t>
          </a:r>
          <a:br>
            <a:rPr lang="ru-RU" sz="18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</a:br>
          <a:r>
            <a:rPr lang="ru-RU" sz="18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  <a:t>образования</a:t>
          </a:r>
          <a:endParaRPr lang="ru-RU" sz="1800" dirty="0"/>
        </a:p>
      </dgm:t>
    </dgm:pt>
    <dgm:pt modelId="{61D7E1B8-CCA8-4C61-BC59-359FF95F164F}" type="parTrans" cxnId="{D6FFFF54-470A-49AE-B5D5-1DB0A54275FD}">
      <dgm:prSet/>
      <dgm:spPr/>
      <dgm:t>
        <a:bodyPr/>
        <a:lstStyle/>
        <a:p>
          <a:endParaRPr lang="ru-RU"/>
        </a:p>
      </dgm:t>
    </dgm:pt>
    <dgm:pt modelId="{DE456FA5-3A45-46C8-A4B9-2C8C4346E823}" type="sibTrans" cxnId="{D6FFFF54-470A-49AE-B5D5-1DB0A54275FD}">
      <dgm:prSet/>
      <dgm:spPr/>
      <dgm:t>
        <a:bodyPr/>
        <a:lstStyle/>
        <a:p>
          <a:endParaRPr lang="ru-RU"/>
        </a:p>
      </dgm:t>
    </dgm:pt>
    <dgm:pt modelId="{EF217343-25AF-4EB9-8BD6-B56E1759EFE9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  <a:t>Стратегия социально-экономического</a:t>
          </a:r>
          <a:br>
            <a:rPr lang="ru-RU" sz="18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</a:br>
          <a:r>
            <a:rPr lang="ru-RU" sz="18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  <a:t>развития Челябинской области </a:t>
          </a:r>
          <a:endParaRPr lang="ru-RU" sz="1800" dirty="0"/>
        </a:p>
      </dgm:t>
    </dgm:pt>
    <dgm:pt modelId="{076F9582-EC5B-4D2F-9F22-38675C5C7ACD}" type="parTrans" cxnId="{28BFCC62-D8D6-4ED0-8E5B-7BE79F9648AE}">
      <dgm:prSet/>
      <dgm:spPr/>
      <dgm:t>
        <a:bodyPr/>
        <a:lstStyle/>
        <a:p>
          <a:endParaRPr lang="ru-RU"/>
        </a:p>
      </dgm:t>
    </dgm:pt>
    <dgm:pt modelId="{0C329A1C-77FE-402B-9588-F856411F82C7}" type="sibTrans" cxnId="{28BFCC62-D8D6-4ED0-8E5B-7BE79F9648AE}">
      <dgm:prSet/>
      <dgm:spPr/>
      <dgm:t>
        <a:bodyPr/>
        <a:lstStyle/>
        <a:p>
          <a:endParaRPr lang="ru-RU"/>
        </a:p>
      </dgm:t>
    </dgm:pt>
    <dgm:pt modelId="{FCB275E5-8409-44AF-A1C0-93AFB03E00E2}" type="pres">
      <dgm:prSet presAssocID="{9082A032-D9B4-4103-9C05-E179F2F5A63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FA1CE-30E0-40C8-A5A6-5A6375F772A7}" type="pres">
      <dgm:prSet presAssocID="{9082A032-D9B4-4103-9C05-E179F2F5A63B}" presName="divider" presStyleLbl="fgShp" presStyleIdx="0" presStyleCnt="1" custLinFactNeighborX="-96" custLinFactNeighborY="-1294"/>
      <dgm:spPr>
        <a:solidFill>
          <a:schemeClr val="accent5">
            <a:lumMod val="75000"/>
          </a:schemeClr>
        </a:solidFill>
      </dgm:spPr>
    </dgm:pt>
    <dgm:pt modelId="{CEDCF7EC-3490-449A-B638-A978E75039D8}" type="pres">
      <dgm:prSet presAssocID="{612BB947-6A89-469D-91F9-83E2A1AF9F24}" presName="downArrow" presStyleLbl="node1" presStyleIdx="0" presStyleCnt="2" custScaleY="70288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0C650FC6-4290-4E53-BFB5-C298E9B592CB}" type="pres">
      <dgm:prSet presAssocID="{612BB947-6A89-469D-91F9-83E2A1AF9F24}" presName="downArrowText" presStyleLbl="revTx" presStyleIdx="0" presStyleCnt="2" custScaleX="236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83309-5887-4DBC-ACCE-E8425FD3020A}" type="pres">
      <dgm:prSet presAssocID="{EF217343-25AF-4EB9-8BD6-B56E1759EFE9}" presName="upArrow" presStyleLbl="node1" presStyleIdx="1" presStyleCnt="2" custScaleY="74717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85AB189-06B9-4E1F-9953-7392B08E6B6C}" type="pres">
      <dgm:prSet presAssocID="{EF217343-25AF-4EB9-8BD6-B56E1759EFE9}" presName="upArrowText" presStyleLbl="revTx" presStyleIdx="1" presStyleCnt="2" custScaleX="284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FFFF54-470A-49AE-B5D5-1DB0A54275FD}" srcId="{9082A032-D9B4-4103-9C05-E179F2F5A63B}" destId="{612BB947-6A89-469D-91F9-83E2A1AF9F24}" srcOrd="0" destOrd="0" parTransId="{61D7E1B8-CCA8-4C61-BC59-359FF95F164F}" sibTransId="{DE456FA5-3A45-46C8-A4B9-2C8C4346E823}"/>
    <dgm:cxn modelId="{9D815294-8974-483C-A009-A29D9135781B}" type="presOf" srcId="{EF217343-25AF-4EB9-8BD6-B56E1759EFE9}" destId="{F85AB189-06B9-4E1F-9953-7392B08E6B6C}" srcOrd="0" destOrd="0" presId="urn:microsoft.com/office/officeart/2005/8/layout/arrow3"/>
    <dgm:cxn modelId="{80B83B98-9CB7-4685-ACDE-8165DD4C7227}" type="presOf" srcId="{9082A032-D9B4-4103-9C05-E179F2F5A63B}" destId="{FCB275E5-8409-44AF-A1C0-93AFB03E00E2}" srcOrd="0" destOrd="0" presId="urn:microsoft.com/office/officeart/2005/8/layout/arrow3"/>
    <dgm:cxn modelId="{28BFCC62-D8D6-4ED0-8E5B-7BE79F9648AE}" srcId="{9082A032-D9B4-4103-9C05-E179F2F5A63B}" destId="{EF217343-25AF-4EB9-8BD6-B56E1759EFE9}" srcOrd="1" destOrd="0" parTransId="{076F9582-EC5B-4D2F-9F22-38675C5C7ACD}" sibTransId="{0C329A1C-77FE-402B-9588-F856411F82C7}"/>
    <dgm:cxn modelId="{7B17384B-AB75-4525-9A0C-66F534602B7A}" type="presOf" srcId="{612BB947-6A89-469D-91F9-83E2A1AF9F24}" destId="{0C650FC6-4290-4E53-BFB5-C298E9B592CB}" srcOrd="0" destOrd="0" presId="urn:microsoft.com/office/officeart/2005/8/layout/arrow3"/>
    <dgm:cxn modelId="{2758EE38-63FF-44D8-8041-6B1EF6EF6D4A}" type="presParOf" srcId="{FCB275E5-8409-44AF-A1C0-93AFB03E00E2}" destId="{576FA1CE-30E0-40C8-A5A6-5A6375F772A7}" srcOrd="0" destOrd="0" presId="urn:microsoft.com/office/officeart/2005/8/layout/arrow3"/>
    <dgm:cxn modelId="{37AADA3F-66AE-415F-82BB-CF598404F164}" type="presParOf" srcId="{FCB275E5-8409-44AF-A1C0-93AFB03E00E2}" destId="{CEDCF7EC-3490-449A-B638-A978E75039D8}" srcOrd="1" destOrd="0" presId="urn:microsoft.com/office/officeart/2005/8/layout/arrow3"/>
    <dgm:cxn modelId="{D0E9E497-18A4-4427-879F-72CD84D7D798}" type="presParOf" srcId="{FCB275E5-8409-44AF-A1C0-93AFB03E00E2}" destId="{0C650FC6-4290-4E53-BFB5-C298E9B592CB}" srcOrd="2" destOrd="0" presId="urn:microsoft.com/office/officeart/2005/8/layout/arrow3"/>
    <dgm:cxn modelId="{888A9560-5438-479F-B5B5-1C5E1536DA3B}" type="presParOf" srcId="{FCB275E5-8409-44AF-A1C0-93AFB03E00E2}" destId="{F3183309-5887-4DBC-ACCE-E8425FD3020A}" srcOrd="3" destOrd="0" presId="urn:microsoft.com/office/officeart/2005/8/layout/arrow3"/>
    <dgm:cxn modelId="{C388CE1D-E478-4650-AAAC-41350D18B890}" type="presParOf" srcId="{FCB275E5-8409-44AF-A1C0-93AFB03E00E2}" destId="{F85AB189-06B9-4E1F-9953-7392B08E6B6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45520D-0D20-49DB-A6F6-57ECDC351D3B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19AF0-7BD7-488B-96C3-A5E9BD44D6D0}">
      <dgm:prSet phldrT="[Текст]"/>
      <dgm:spPr/>
      <dgm:t>
        <a:bodyPr/>
        <a:lstStyle/>
        <a:p>
          <a:r>
            <a:rPr lang="en-US" smtClean="0"/>
            <a:t>I</a:t>
          </a:r>
          <a:endParaRPr lang="ru-RU" dirty="0"/>
        </a:p>
      </dgm:t>
    </dgm:pt>
    <dgm:pt modelId="{FAF7A965-138B-478A-AC55-D36E982CAF9D}" type="parTrans" cxnId="{E986DBE0-075E-40DF-B63F-A5A1828A5D3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D909DF-7E7B-459B-8235-BC996AF38729}" type="sibTrans" cxnId="{E986DBE0-075E-40DF-B63F-A5A1828A5D3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7606A8-C891-4AF3-BFCA-C37766B617F0}">
      <dgm:prSet phldrT="[Текст]" custT="1"/>
      <dgm:spPr/>
      <dgm:t>
        <a:bodyPr/>
        <a:lstStyle/>
        <a:p>
          <a:r>
            <a:rPr lang="ru-RU" sz="180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профессиональной ориентации и самоопределения обучающихся и молодежи</a:t>
          </a:r>
          <a:endParaRPr lang="ru-RU" sz="1800" dirty="0"/>
        </a:p>
      </dgm:t>
    </dgm:pt>
    <dgm:pt modelId="{5BED4DEC-4BCB-4833-87BE-2744F7CB4C42}" type="parTrans" cxnId="{FD40B42A-3460-4B8C-A3B6-E280DD24D0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D3DFD0-AEE6-4955-A950-1C71103860C5}" type="sibTrans" cxnId="{FD40B42A-3460-4B8C-A3B6-E280DD24D0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9A7542-35F5-444D-B124-89B8C91538A2}">
      <dgm:prSet phldrT="[Текст]"/>
      <dgm:spPr/>
      <dgm:t>
        <a:bodyPr/>
        <a:lstStyle/>
        <a:p>
          <a:r>
            <a:rPr lang="en-US" smtClean="0"/>
            <a:t>II</a:t>
          </a:r>
          <a:endParaRPr lang="ru-RU" dirty="0"/>
        </a:p>
      </dgm:t>
    </dgm:pt>
    <dgm:pt modelId="{1B329926-AC8D-444A-A556-867E114D99E2}" type="parTrans" cxnId="{938FFA34-20D3-41F7-BEBF-F7B77AEE36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58FAA0-9AFC-4422-A480-0BD6C0D60A9F}" type="sibTrans" cxnId="{938FFA34-20D3-41F7-BEBF-F7B77AEE36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939F49-910C-4D15-A5DF-2159B76A4FA3}">
      <dgm:prSet phldrT="[Текст]" custT="1"/>
      <dgm:spPr/>
      <dgm:t>
        <a:bodyPr/>
        <a:lstStyle/>
        <a:p>
          <a:r>
            <a:rPr lang="ru-RU" sz="180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выявления и развития научно-технического потенциала детей и молодежи</a:t>
          </a:r>
          <a:endParaRPr lang="ru-RU" sz="1800" dirty="0"/>
        </a:p>
      </dgm:t>
    </dgm:pt>
    <dgm:pt modelId="{98FC1BA6-0EC4-4B59-AFF1-809F63D1425D}" type="parTrans" cxnId="{99C6449F-D9A8-4C96-A1C4-DFA97ED62A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AEA844-CC69-4D20-8585-68F446F1692B}" type="sibTrans" cxnId="{99C6449F-D9A8-4C96-A1C4-DFA97ED62A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AB8D46-C9A8-49E5-9BAF-443CFF12FD7A}">
      <dgm:prSet phldrT="[Текст]"/>
      <dgm:spPr/>
      <dgm:t>
        <a:bodyPr/>
        <a:lstStyle/>
        <a:p>
          <a:r>
            <a:rPr lang="en-US" smtClean="0"/>
            <a:t>III</a:t>
          </a:r>
          <a:endParaRPr lang="ru-RU" dirty="0"/>
        </a:p>
      </dgm:t>
    </dgm:pt>
    <dgm:pt modelId="{0783A888-D30F-4686-8191-353CF6150784}" type="parTrans" cxnId="{6F7C6D82-944F-4990-AC1D-C131591C888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B82217-0767-47E5-9E64-1A8DF62E700D}" type="sibTrans" cxnId="{6F7C6D82-944F-4990-AC1D-C131591C888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9BFD35-A20A-4230-97A1-FA482A8DC2F6}">
      <dgm:prSet phldrT="[Текст]" custT="1"/>
      <dgm:spPr/>
      <dgm:t>
        <a:bodyPr/>
        <a:lstStyle/>
        <a:p>
          <a:r>
            <a:rPr lang="ru-RU" sz="1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внедрения практико-ориентированных знаний и навыков по рабочим и инженерным специальностям. </a:t>
          </a:r>
          <a:endParaRPr lang="ru-RU" sz="1800" dirty="0"/>
        </a:p>
      </dgm:t>
    </dgm:pt>
    <dgm:pt modelId="{F03B2CCB-5976-45EB-8AA0-A08EF42A0C18}" type="parTrans" cxnId="{512CCCE3-C4F7-4BC6-B527-B4B2472F31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D12BB7-0275-4AB1-ACFF-1E5CD0B93E4D}" type="sibTrans" cxnId="{512CCCE3-C4F7-4BC6-B527-B4B2472F31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A0100EE-6557-44DA-9845-1C03CCC35391}" type="pres">
      <dgm:prSet presAssocID="{9045520D-0D20-49DB-A6F6-57ECDC351D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1B20ED-8176-42BD-8C07-99E8BC829013}" type="pres">
      <dgm:prSet presAssocID="{02419AF0-7BD7-488B-96C3-A5E9BD44D6D0}" presName="composite" presStyleCnt="0"/>
      <dgm:spPr/>
    </dgm:pt>
    <dgm:pt modelId="{56DF6F0B-83D4-468A-8ED5-0D13DC87E9B5}" type="pres">
      <dgm:prSet presAssocID="{02419AF0-7BD7-488B-96C3-A5E9BD44D6D0}" presName="parentText" presStyleLbl="alignNode1" presStyleIdx="0" presStyleCnt="3" custLinFactNeighborY="-2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E84F8-EC4F-4823-9415-9D8B6666E39C}" type="pres">
      <dgm:prSet presAssocID="{02419AF0-7BD7-488B-96C3-A5E9BD44D6D0}" presName="descendantText" presStyleLbl="alignAcc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26615-4698-4A43-8072-B7F6E6F4B50D}" type="pres">
      <dgm:prSet presAssocID="{8ED909DF-7E7B-459B-8235-BC996AF38729}" presName="sp" presStyleCnt="0"/>
      <dgm:spPr/>
    </dgm:pt>
    <dgm:pt modelId="{0DA9213E-18CA-498D-A892-B2D0D347CCBD}" type="pres">
      <dgm:prSet presAssocID="{E69A7542-35F5-444D-B124-89B8C91538A2}" presName="composite" presStyleCnt="0"/>
      <dgm:spPr/>
    </dgm:pt>
    <dgm:pt modelId="{2D6AA6A8-516B-416B-AE83-D318C1FCA3B6}" type="pres">
      <dgm:prSet presAssocID="{E69A7542-35F5-444D-B124-89B8C91538A2}" presName="parentText" presStyleLbl="alignNode1" presStyleIdx="1" presStyleCnt="3" custLinFactNeighborX="-26580" custLinFactNeighborY="-85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4CBA2-A7D8-486D-966C-6704A96460A7}" type="pres">
      <dgm:prSet presAssocID="{E69A7542-35F5-444D-B124-89B8C91538A2}" presName="descendantText" presStyleLbl="alignAcc1" presStyleIdx="1" presStyleCnt="3" custLinFactNeighborY="-15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B6B2F-7719-44DF-9B80-09822947B298}" type="pres">
      <dgm:prSet presAssocID="{B858FAA0-9AFC-4422-A480-0BD6C0D60A9F}" presName="sp" presStyleCnt="0"/>
      <dgm:spPr/>
    </dgm:pt>
    <dgm:pt modelId="{E06516E2-164C-4AD5-A936-3BEA19ACA7D9}" type="pres">
      <dgm:prSet presAssocID="{DEAB8D46-C9A8-49E5-9BAF-443CFF12FD7A}" presName="composite" presStyleCnt="0"/>
      <dgm:spPr/>
    </dgm:pt>
    <dgm:pt modelId="{95EEA319-28D9-431B-B4BD-3C4CD413FEE2}" type="pres">
      <dgm:prSet presAssocID="{DEAB8D46-C9A8-49E5-9BAF-443CFF12FD7A}" presName="parentText" presStyleLbl="alignNode1" presStyleIdx="2" presStyleCnt="3" custLinFactNeighborY="-251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CD002-B3B0-4C5F-B2AB-DC779BD78257}" type="pres">
      <dgm:prSet presAssocID="{DEAB8D46-C9A8-49E5-9BAF-443CFF12FD7A}" presName="descendantText" presStyleLbl="alignAcc1" presStyleIdx="2" presStyleCnt="3" custScaleY="126212" custLinFactNeighborX="379" custLinFactNeighborY="-30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F8906-0427-489F-AEE7-C7D67B204D08}" type="presOf" srcId="{DEAB8D46-C9A8-49E5-9BAF-443CFF12FD7A}" destId="{95EEA319-28D9-431B-B4BD-3C4CD413FEE2}" srcOrd="0" destOrd="0" presId="urn:microsoft.com/office/officeart/2005/8/layout/chevron2"/>
    <dgm:cxn modelId="{E986DBE0-075E-40DF-B63F-A5A1828A5D3C}" srcId="{9045520D-0D20-49DB-A6F6-57ECDC351D3B}" destId="{02419AF0-7BD7-488B-96C3-A5E9BD44D6D0}" srcOrd="0" destOrd="0" parTransId="{FAF7A965-138B-478A-AC55-D36E982CAF9D}" sibTransId="{8ED909DF-7E7B-459B-8235-BC996AF38729}"/>
    <dgm:cxn modelId="{032A4C6B-1AD9-42E3-8929-37723B9F552C}" type="presOf" srcId="{9045520D-0D20-49DB-A6F6-57ECDC351D3B}" destId="{FA0100EE-6557-44DA-9845-1C03CCC35391}" srcOrd="0" destOrd="0" presId="urn:microsoft.com/office/officeart/2005/8/layout/chevron2"/>
    <dgm:cxn modelId="{60D3DD00-A743-4F8D-8E1A-1E781A0A5D86}" type="presOf" srcId="{3B939F49-910C-4D15-A5DF-2159B76A4FA3}" destId="{C624CBA2-A7D8-486D-966C-6704A96460A7}" srcOrd="0" destOrd="0" presId="urn:microsoft.com/office/officeart/2005/8/layout/chevron2"/>
    <dgm:cxn modelId="{99C6449F-D9A8-4C96-A1C4-DFA97ED62AC1}" srcId="{E69A7542-35F5-444D-B124-89B8C91538A2}" destId="{3B939F49-910C-4D15-A5DF-2159B76A4FA3}" srcOrd="0" destOrd="0" parTransId="{98FC1BA6-0EC4-4B59-AFF1-809F63D1425D}" sibTransId="{FCAEA844-CC69-4D20-8585-68F446F1692B}"/>
    <dgm:cxn modelId="{FD40B42A-3460-4B8C-A3B6-E280DD24D059}" srcId="{02419AF0-7BD7-488B-96C3-A5E9BD44D6D0}" destId="{2F7606A8-C891-4AF3-BFCA-C37766B617F0}" srcOrd="0" destOrd="0" parTransId="{5BED4DEC-4BCB-4833-87BE-2744F7CB4C42}" sibTransId="{87D3DFD0-AEE6-4955-A950-1C71103860C5}"/>
    <dgm:cxn modelId="{938FFA34-20D3-41F7-BEBF-F7B77AEE36F2}" srcId="{9045520D-0D20-49DB-A6F6-57ECDC351D3B}" destId="{E69A7542-35F5-444D-B124-89B8C91538A2}" srcOrd="1" destOrd="0" parTransId="{1B329926-AC8D-444A-A556-867E114D99E2}" sibTransId="{B858FAA0-9AFC-4422-A480-0BD6C0D60A9F}"/>
    <dgm:cxn modelId="{62F3FC54-11F3-4892-99FC-52E67EA29A70}" type="presOf" srcId="{739BFD35-A20A-4230-97A1-FA482A8DC2F6}" destId="{597CD002-B3B0-4C5F-B2AB-DC779BD78257}" srcOrd="0" destOrd="0" presId="urn:microsoft.com/office/officeart/2005/8/layout/chevron2"/>
    <dgm:cxn modelId="{92AC1478-C8BD-4A51-9A05-F63FF43806C0}" type="presOf" srcId="{02419AF0-7BD7-488B-96C3-A5E9BD44D6D0}" destId="{56DF6F0B-83D4-468A-8ED5-0D13DC87E9B5}" srcOrd="0" destOrd="0" presId="urn:microsoft.com/office/officeart/2005/8/layout/chevron2"/>
    <dgm:cxn modelId="{512CCCE3-C4F7-4BC6-B527-B4B2472F313A}" srcId="{DEAB8D46-C9A8-49E5-9BAF-443CFF12FD7A}" destId="{739BFD35-A20A-4230-97A1-FA482A8DC2F6}" srcOrd="0" destOrd="0" parTransId="{F03B2CCB-5976-45EB-8AA0-A08EF42A0C18}" sibTransId="{02D12BB7-0275-4AB1-ACFF-1E5CD0B93E4D}"/>
    <dgm:cxn modelId="{6F7C6D82-944F-4990-AC1D-C131591C8882}" srcId="{9045520D-0D20-49DB-A6F6-57ECDC351D3B}" destId="{DEAB8D46-C9A8-49E5-9BAF-443CFF12FD7A}" srcOrd="2" destOrd="0" parTransId="{0783A888-D30F-4686-8191-353CF6150784}" sibTransId="{01B82217-0767-47E5-9E64-1A8DF62E700D}"/>
    <dgm:cxn modelId="{0E63E95A-A2BA-4C91-819C-E4194FD2F9E8}" type="presOf" srcId="{E69A7542-35F5-444D-B124-89B8C91538A2}" destId="{2D6AA6A8-516B-416B-AE83-D318C1FCA3B6}" srcOrd="0" destOrd="0" presId="urn:microsoft.com/office/officeart/2005/8/layout/chevron2"/>
    <dgm:cxn modelId="{22E9E2AE-5FB4-4DE0-A5E9-0EE76E18770D}" type="presOf" srcId="{2F7606A8-C891-4AF3-BFCA-C37766B617F0}" destId="{29BE84F8-EC4F-4823-9415-9D8B6666E39C}" srcOrd="0" destOrd="0" presId="urn:microsoft.com/office/officeart/2005/8/layout/chevron2"/>
    <dgm:cxn modelId="{82EC80B9-8AC7-4683-B2A6-A9F61660F47C}" type="presParOf" srcId="{FA0100EE-6557-44DA-9845-1C03CCC35391}" destId="{031B20ED-8176-42BD-8C07-99E8BC829013}" srcOrd="0" destOrd="0" presId="urn:microsoft.com/office/officeart/2005/8/layout/chevron2"/>
    <dgm:cxn modelId="{F47F944A-6CB2-4990-A842-E604AD8ABE23}" type="presParOf" srcId="{031B20ED-8176-42BD-8C07-99E8BC829013}" destId="{56DF6F0B-83D4-468A-8ED5-0D13DC87E9B5}" srcOrd="0" destOrd="0" presId="urn:microsoft.com/office/officeart/2005/8/layout/chevron2"/>
    <dgm:cxn modelId="{330E3A38-67D5-4130-BC99-1ABBA15B1141}" type="presParOf" srcId="{031B20ED-8176-42BD-8C07-99E8BC829013}" destId="{29BE84F8-EC4F-4823-9415-9D8B6666E39C}" srcOrd="1" destOrd="0" presId="urn:microsoft.com/office/officeart/2005/8/layout/chevron2"/>
    <dgm:cxn modelId="{ADD40A1D-2E6E-4F04-8656-37999DE882A9}" type="presParOf" srcId="{FA0100EE-6557-44DA-9845-1C03CCC35391}" destId="{6A026615-4698-4A43-8072-B7F6E6F4B50D}" srcOrd="1" destOrd="0" presId="urn:microsoft.com/office/officeart/2005/8/layout/chevron2"/>
    <dgm:cxn modelId="{EF3F6658-BABB-4216-AFC9-1E0D6B7448D8}" type="presParOf" srcId="{FA0100EE-6557-44DA-9845-1C03CCC35391}" destId="{0DA9213E-18CA-498D-A892-B2D0D347CCBD}" srcOrd="2" destOrd="0" presId="urn:microsoft.com/office/officeart/2005/8/layout/chevron2"/>
    <dgm:cxn modelId="{AB73BBC2-C27A-4006-B4AD-8702AB228B94}" type="presParOf" srcId="{0DA9213E-18CA-498D-A892-B2D0D347CCBD}" destId="{2D6AA6A8-516B-416B-AE83-D318C1FCA3B6}" srcOrd="0" destOrd="0" presId="urn:microsoft.com/office/officeart/2005/8/layout/chevron2"/>
    <dgm:cxn modelId="{0BD4DB1E-44F0-4F29-9768-DBF952DBDE11}" type="presParOf" srcId="{0DA9213E-18CA-498D-A892-B2D0D347CCBD}" destId="{C624CBA2-A7D8-486D-966C-6704A96460A7}" srcOrd="1" destOrd="0" presId="urn:microsoft.com/office/officeart/2005/8/layout/chevron2"/>
    <dgm:cxn modelId="{8E627E9E-A6AB-4EBE-B22C-878B9A1856D3}" type="presParOf" srcId="{FA0100EE-6557-44DA-9845-1C03CCC35391}" destId="{EDFB6B2F-7719-44DF-9B80-09822947B298}" srcOrd="3" destOrd="0" presId="urn:microsoft.com/office/officeart/2005/8/layout/chevron2"/>
    <dgm:cxn modelId="{D5637912-7BB7-45EA-8511-FCF1B859A972}" type="presParOf" srcId="{FA0100EE-6557-44DA-9845-1C03CCC35391}" destId="{E06516E2-164C-4AD5-A936-3BEA19ACA7D9}" srcOrd="4" destOrd="0" presId="urn:microsoft.com/office/officeart/2005/8/layout/chevron2"/>
    <dgm:cxn modelId="{A3F1B8A3-2A9D-43EB-9475-26D5BD4BD041}" type="presParOf" srcId="{E06516E2-164C-4AD5-A936-3BEA19ACA7D9}" destId="{95EEA319-28D9-431B-B4BD-3C4CD413FEE2}" srcOrd="0" destOrd="0" presId="urn:microsoft.com/office/officeart/2005/8/layout/chevron2"/>
    <dgm:cxn modelId="{E4155C54-9C16-44A2-A73C-862FA555BAE1}" type="presParOf" srcId="{E06516E2-164C-4AD5-A936-3BEA19ACA7D9}" destId="{597CD002-B3B0-4C5F-B2AB-DC779BD782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505BAA-DDC8-4742-9153-09C5AA4AB390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88D7942-8FC3-4EF3-BDFC-EC7570AB9A49}">
      <dgm:prSet phldrT="[Текст]" custT="1"/>
      <dgm:spPr/>
      <dgm:t>
        <a:bodyPr/>
        <a:lstStyle/>
        <a:p>
          <a:pPr rtl="0"/>
          <a:r>
            <a:rPr lang="ru-RU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программа подготовки специалистов среднего звена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96C68-7174-481D-80AD-8FE1337A08A7}" type="parTrans" cxnId="{DDACC2B7-623A-4D1B-9A44-F1F64A7F9556}">
      <dgm:prSet/>
      <dgm:spPr/>
      <dgm:t>
        <a:bodyPr/>
        <a:lstStyle/>
        <a:p>
          <a:endParaRPr lang="ru-RU" sz="2000"/>
        </a:p>
      </dgm:t>
    </dgm:pt>
    <dgm:pt modelId="{F682E1F9-138D-4B11-A706-3724125284E4}" type="sibTrans" cxnId="{DDACC2B7-623A-4D1B-9A44-F1F64A7F9556}">
      <dgm:prSet/>
      <dgm:spPr/>
      <dgm:t>
        <a:bodyPr/>
        <a:lstStyle/>
        <a:p>
          <a:endParaRPr lang="ru-RU" sz="2000"/>
        </a:p>
      </dgm:t>
    </dgm:pt>
    <dgm:pt modelId="{47B851DB-D937-4F1B-9247-F7DE691989D8}">
      <dgm:prSet custT="1"/>
      <dgm:spPr/>
      <dgm:t>
        <a:bodyPr/>
        <a:lstStyle/>
        <a:p>
          <a:r>
            <a:rPr lang="ru-RU" sz="2400" b="1" dirty="0" smtClean="0"/>
            <a:t>64</a:t>
          </a:r>
          <a:endParaRPr lang="ru-RU" sz="2400" dirty="0"/>
        </a:p>
      </dgm:t>
    </dgm:pt>
    <dgm:pt modelId="{5566A17C-AA24-46C3-9982-DEAFAB1B7C12}" type="parTrans" cxnId="{BA888A49-4CD3-4888-85E3-9DDFA45CADB6}">
      <dgm:prSet/>
      <dgm:spPr/>
      <dgm:t>
        <a:bodyPr/>
        <a:lstStyle/>
        <a:p>
          <a:endParaRPr lang="ru-RU" sz="2000"/>
        </a:p>
      </dgm:t>
    </dgm:pt>
    <dgm:pt modelId="{0E562A36-C9A9-42BB-A417-44C59A894B86}" type="sibTrans" cxnId="{BA888A49-4CD3-4888-85E3-9DDFA45CADB6}">
      <dgm:prSet/>
      <dgm:spPr/>
      <dgm:t>
        <a:bodyPr/>
        <a:lstStyle/>
        <a:p>
          <a:endParaRPr lang="ru-RU" sz="2000"/>
        </a:p>
      </dgm:t>
    </dgm:pt>
    <dgm:pt modelId="{236234B7-D226-4D1D-90E7-8D5D26AA9B7C}">
      <dgm:prSet custT="1"/>
      <dgm:spPr/>
      <dgm:t>
        <a:bodyPr/>
        <a:lstStyle/>
        <a:p>
          <a:r>
            <a:rPr lang="ru-RU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программы  подготовки квалифицированных рабочих и служащих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A09164-CB47-4AC9-9145-7A3A49752DB1}" type="parTrans" cxnId="{1C0E0CB5-C992-4711-8332-CC79CD1D6BA7}">
      <dgm:prSet/>
      <dgm:spPr/>
      <dgm:t>
        <a:bodyPr/>
        <a:lstStyle/>
        <a:p>
          <a:endParaRPr lang="ru-RU" sz="2000"/>
        </a:p>
      </dgm:t>
    </dgm:pt>
    <dgm:pt modelId="{DBE0163F-490D-47F0-9489-9DDE508A5A2E}" type="sibTrans" cxnId="{1C0E0CB5-C992-4711-8332-CC79CD1D6BA7}">
      <dgm:prSet/>
      <dgm:spPr/>
      <dgm:t>
        <a:bodyPr/>
        <a:lstStyle/>
        <a:p>
          <a:endParaRPr lang="ru-RU" sz="2000"/>
        </a:p>
      </dgm:t>
    </dgm:pt>
    <dgm:pt modelId="{5C505366-1A4B-4D46-8599-189438D1BBD0}">
      <dgm:prSet custT="1"/>
      <dgm:spPr/>
      <dgm:t>
        <a:bodyPr/>
        <a:lstStyle/>
        <a:p>
          <a:r>
            <a:rPr lang="ru-RU" sz="2400" b="1" smtClean="0"/>
            <a:t>91</a:t>
          </a:r>
          <a:endParaRPr lang="ru-RU" sz="2400" dirty="0"/>
        </a:p>
      </dgm:t>
    </dgm:pt>
    <dgm:pt modelId="{C1E7018B-77A7-46AE-9AC6-5E17160DBD94}" type="parTrans" cxnId="{6C6C0F49-AE3D-4E5A-A6C5-AC3B31B3FAE2}">
      <dgm:prSet/>
      <dgm:spPr/>
      <dgm:t>
        <a:bodyPr/>
        <a:lstStyle/>
        <a:p>
          <a:endParaRPr lang="ru-RU" sz="2000"/>
        </a:p>
      </dgm:t>
    </dgm:pt>
    <dgm:pt modelId="{071B3EC1-BAF9-4D13-80D2-4F2A735A891D}" type="sibTrans" cxnId="{6C6C0F49-AE3D-4E5A-A6C5-AC3B31B3FAE2}">
      <dgm:prSet/>
      <dgm:spPr/>
      <dgm:t>
        <a:bodyPr/>
        <a:lstStyle/>
        <a:p>
          <a:endParaRPr lang="ru-RU" sz="2000"/>
        </a:p>
      </dgm:t>
    </dgm:pt>
    <dgm:pt modelId="{3FF560D6-AAB7-4D28-A8D2-044FD96C2E6A}" type="pres">
      <dgm:prSet presAssocID="{73505BAA-DDC8-4742-9153-09C5AA4AB3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94C3ED-36A7-494E-BF97-919F1970A752}" type="pres">
      <dgm:prSet presAssocID="{5C505366-1A4B-4D46-8599-189438D1BBD0}" presName="linNode" presStyleCnt="0"/>
      <dgm:spPr/>
      <dgm:t>
        <a:bodyPr/>
        <a:lstStyle/>
        <a:p>
          <a:endParaRPr lang="ru-RU"/>
        </a:p>
      </dgm:t>
    </dgm:pt>
    <dgm:pt modelId="{AC30DD4B-D205-4645-AD83-5B8F79AA7085}" type="pres">
      <dgm:prSet presAssocID="{5C505366-1A4B-4D46-8599-189438D1BBD0}" presName="parentText" presStyleLbl="node1" presStyleIdx="0" presStyleCnt="2" custScaleX="52399" custScaleY="34852" custLinFactNeighborX="-417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A0309-74E3-4F29-BE8C-1E978D0C2B28}" type="pres">
      <dgm:prSet presAssocID="{5C505366-1A4B-4D46-8599-189438D1BBD0}" presName="descendantText" presStyleLbl="alignAccFollowNode1" presStyleIdx="0" presStyleCnt="2" custScaleX="110544" custScaleY="29039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4887C-E80B-4667-978D-E4ABF5B24CFC}" type="pres">
      <dgm:prSet presAssocID="{071B3EC1-BAF9-4D13-80D2-4F2A735A891D}" presName="sp" presStyleCnt="0"/>
      <dgm:spPr/>
      <dgm:t>
        <a:bodyPr/>
        <a:lstStyle/>
        <a:p>
          <a:endParaRPr lang="ru-RU"/>
        </a:p>
      </dgm:t>
    </dgm:pt>
    <dgm:pt modelId="{D7AE13EF-3445-49BA-A21C-22D252B46312}" type="pres">
      <dgm:prSet presAssocID="{47B851DB-D937-4F1B-9247-F7DE691989D8}" presName="linNode" presStyleCnt="0"/>
      <dgm:spPr/>
      <dgm:t>
        <a:bodyPr/>
        <a:lstStyle/>
        <a:p>
          <a:endParaRPr lang="ru-RU"/>
        </a:p>
      </dgm:t>
    </dgm:pt>
    <dgm:pt modelId="{6B479D8F-0C45-473E-A101-7E90F721FBA6}" type="pres">
      <dgm:prSet presAssocID="{47B851DB-D937-4F1B-9247-F7DE691989D8}" presName="parentText" presStyleLbl="node1" presStyleIdx="1" presStyleCnt="2" custScaleX="52399" custScaleY="34852" custLinFactNeighborX="-417" custLinFactNeighborY="-14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239E2-E09D-4A7B-991A-ACDF918A71B7}" type="pres">
      <dgm:prSet presAssocID="{47B851DB-D937-4F1B-9247-F7DE691989D8}" presName="descendantText" presStyleLbl="alignAccFollowNode1" presStyleIdx="1" presStyleCnt="2" custScaleX="110544" custScaleY="29039" custLinFactNeighborX="894" custLinFactNeighborY="-1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888A49-4CD3-4888-85E3-9DDFA45CADB6}" srcId="{73505BAA-DDC8-4742-9153-09C5AA4AB390}" destId="{47B851DB-D937-4F1B-9247-F7DE691989D8}" srcOrd="1" destOrd="0" parTransId="{5566A17C-AA24-46C3-9982-DEAFAB1B7C12}" sibTransId="{0E562A36-C9A9-42BB-A417-44C59A894B86}"/>
    <dgm:cxn modelId="{62EE9EE6-7C1B-4ABF-8BC6-6A6534C46850}" type="presOf" srcId="{236234B7-D226-4D1D-90E7-8D5D26AA9B7C}" destId="{709239E2-E09D-4A7B-991A-ACDF918A71B7}" srcOrd="0" destOrd="0" presId="urn:microsoft.com/office/officeart/2005/8/layout/vList5"/>
    <dgm:cxn modelId="{6C6C0F49-AE3D-4E5A-A6C5-AC3B31B3FAE2}" srcId="{73505BAA-DDC8-4742-9153-09C5AA4AB390}" destId="{5C505366-1A4B-4D46-8599-189438D1BBD0}" srcOrd="0" destOrd="0" parTransId="{C1E7018B-77A7-46AE-9AC6-5E17160DBD94}" sibTransId="{071B3EC1-BAF9-4D13-80D2-4F2A735A891D}"/>
    <dgm:cxn modelId="{1C0E0CB5-C992-4711-8332-CC79CD1D6BA7}" srcId="{47B851DB-D937-4F1B-9247-F7DE691989D8}" destId="{236234B7-D226-4D1D-90E7-8D5D26AA9B7C}" srcOrd="0" destOrd="0" parTransId="{42A09164-CB47-4AC9-9145-7A3A49752DB1}" sibTransId="{DBE0163F-490D-47F0-9489-9DDE508A5A2E}"/>
    <dgm:cxn modelId="{DDACC2B7-623A-4D1B-9A44-F1F64A7F9556}" srcId="{5C505366-1A4B-4D46-8599-189438D1BBD0}" destId="{C88D7942-8FC3-4EF3-BDFC-EC7570AB9A49}" srcOrd="0" destOrd="0" parTransId="{46796C68-7174-481D-80AD-8FE1337A08A7}" sibTransId="{F682E1F9-138D-4B11-A706-3724125284E4}"/>
    <dgm:cxn modelId="{8AD0FA9A-BD71-43DA-B456-A5EF5F37B5A5}" type="presOf" srcId="{5C505366-1A4B-4D46-8599-189438D1BBD0}" destId="{AC30DD4B-D205-4645-AD83-5B8F79AA7085}" srcOrd="0" destOrd="0" presId="urn:microsoft.com/office/officeart/2005/8/layout/vList5"/>
    <dgm:cxn modelId="{BAF6F4FA-E776-466B-B643-E4B239978F9B}" type="presOf" srcId="{C88D7942-8FC3-4EF3-BDFC-EC7570AB9A49}" destId="{888A0309-74E3-4F29-BE8C-1E978D0C2B28}" srcOrd="0" destOrd="0" presId="urn:microsoft.com/office/officeart/2005/8/layout/vList5"/>
    <dgm:cxn modelId="{1D938EE0-75FF-42BF-95FF-89F07D3A2FCB}" type="presOf" srcId="{73505BAA-DDC8-4742-9153-09C5AA4AB390}" destId="{3FF560D6-AAB7-4D28-A8D2-044FD96C2E6A}" srcOrd="0" destOrd="0" presId="urn:microsoft.com/office/officeart/2005/8/layout/vList5"/>
    <dgm:cxn modelId="{5EAE86B5-5466-46E9-8044-2F3A1AF1088D}" type="presOf" srcId="{47B851DB-D937-4F1B-9247-F7DE691989D8}" destId="{6B479D8F-0C45-473E-A101-7E90F721FBA6}" srcOrd="0" destOrd="0" presId="urn:microsoft.com/office/officeart/2005/8/layout/vList5"/>
    <dgm:cxn modelId="{E57DE273-C809-43C2-ABBB-4F2E65D6C266}" type="presParOf" srcId="{3FF560D6-AAB7-4D28-A8D2-044FD96C2E6A}" destId="{C794C3ED-36A7-494E-BF97-919F1970A752}" srcOrd="0" destOrd="0" presId="urn:microsoft.com/office/officeart/2005/8/layout/vList5"/>
    <dgm:cxn modelId="{02C462B6-FEC1-43E7-8C2D-4A8B0E3204A1}" type="presParOf" srcId="{C794C3ED-36A7-494E-BF97-919F1970A752}" destId="{AC30DD4B-D205-4645-AD83-5B8F79AA7085}" srcOrd="0" destOrd="0" presId="urn:microsoft.com/office/officeart/2005/8/layout/vList5"/>
    <dgm:cxn modelId="{BBBD3970-80E9-4692-A1D4-C83273872B3A}" type="presParOf" srcId="{C794C3ED-36A7-494E-BF97-919F1970A752}" destId="{888A0309-74E3-4F29-BE8C-1E978D0C2B28}" srcOrd="1" destOrd="0" presId="urn:microsoft.com/office/officeart/2005/8/layout/vList5"/>
    <dgm:cxn modelId="{A6A30F80-3383-4C04-8F92-EB808C28B39F}" type="presParOf" srcId="{3FF560D6-AAB7-4D28-A8D2-044FD96C2E6A}" destId="{CD94887C-E80B-4667-978D-E4ABF5B24CFC}" srcOrd="1" destOrd="0" presId="urn:microsoft.com/office/officeart/2005/8/layout/vList5"/>
    <dgm:cxn modelId="{7090DDFC-3DF9-400F-BEBD-04D77CDA0B76}" type="presParOf" srcId="{3FF560D6-AAB7-4D28-A8D2-044FD96C2E6A}" destId="{D7AE13EF-3445-49BA-A21C-22D252B46312}" srcOrd="2" destOrd="0" presId="urn:microsoft.com/office/officeart/2005/8/layout/vList5"/>
    <dgm:cxn modelId="{6DA45984-494A-4D02-9F51-E6896AD2A65F}" type="presParOf" srcId="{D7AE13EF-3445-49BA-A21C-22D252B46312}" destId="{6B479D8F-0C45-473E-A101-7E90F721FBA6}" srcOrd="0" destOrd="0" presId="urn:microsoft.com/office/officeart/2005/8/layout/vList5"/>
    <dgm:cxn modelId="{2E4EC969-9834-4204-822C-9281CACEDAA2}" type="presParOf" srcId="{D7AE13EF-3445-49BA-A21C-22D252B46312}" destId="{709239E2-E09D-4A7B-991A-ACDF918A71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134D09-CE34-41FB-88E8-F4C3F131C345}" type="doc">
      <dgm:prSet loTypeId="urn:microsoft.com/office/officeart/2005/8/layout/venn1" loCatId="relationship" qsTypeId="urn:microsoft.com/office/officeart/2005/8/quickstyle/simple1" qsCatId="simple" csTypeId="urn:microsoft.com/office/officeart/2005/8/colors/accent2_1" csCatId="accent2" phldr="1"/>
      <dgm:spPr/>
    </dgm:pt>
    <dgm:pt modelId="{B5FDFD3D-601C-45FC-930C-8F7475E92B4A}">
      <dgm:prSet phldrT="[Текст]" custT="1"/>
      <dgm:spPr>
        <a:ln w="38100">
          <a:solidFill>
            <a:srgbClr val="7030A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54005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ГБОУ ДПО ЧИРПО</a:t>
          </a:r>
          <a:endParaRPr lang="ru-RU" sz="1800" b="1" dirty="0">
            <a:solidFill>
              <a:srgbClr val="54005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E8D75-082A-4C5C-9F52-725AC9D50525}" type="parTrans" cxnId="{DC5EF5DA-ECB3-4998-AB76-0154E0106557}">
      <dgm:prSet/>
      <dgm:spPr/>
      <dgm:t>
        <a:bodyPr/>
        <a:lstStyle/>
        <a:p>
          <a:endParaRPr lang="ru-RU" sz="180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34021-0F41-452E-BA5B-E9476671CE2B}" type="sibTrans" cxnId="{DC5EF5DA-ECB3-4998-AB76-0154E0106557}">
      <dgm:prSet/>
      <dgm:spPr/>
      <dgm:t>
        <a:bodyPr/>
        <a:lstStyle/>
        <a:p>
          <a:endParaRPr lang="ru-RU" sz="180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C0C7BB-85E9-441A-81DC-B68D55D39398}">
      <dgm:prSet phldrT="[Текст]" custT="1"/>
      <dgm:spPr>
        <a:ln w="38100">
          <a:solidFill>
            <a:srgbClr val="FE8D02"/>
          </a:solidFill>
        </a:ln>
      </dgm:spPr>
      <dgm:t>
        <a:bodyPr/>
        <a:lstStyle/>
        <a:p>
          <a:r>
            <a:rPr lang="ru-RU" sz="1800" b="0" dirty="0" smtClean="0">
              <a:solidFill>
                <a:srgbClr val="5C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Конкурсы </a:t>
          </a:r>
          <a:r>
            <a:rPr lang="ru-RU" sz="1800" b="0" dirty="0" err="1" smtClean="0">
              <a:solidFill>
                <a:srgbClr val="5C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профмастерства</a:t>
          </a:r>
          <a:endParaRPr lang="ru-RU" sz="1800" b="0" dirty="0">
            <a:solidFill>
              <a:srgbClr val="5C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B1F9FF-9066-4B17-8A1E-680C1734E631}" type="parTrans" cxnId="{FC2817DA-B930-4A77-8892-D644ECF0CD19}">
      <dgm:prSet/>
      <dgm:spPr/>
      <dgm:t>
        <a:bodyPr/>
        <a:lstStyle/>
        <a:p>
          <a:endParaRPr lang="ru-RU" sz="180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F2824-A196-4282-9220-200D1BA83D66}" type="sibTrans" cxnId="{FC2817DA-B930-4A77-8892-D644ECF0CD19}">
      <dgm:prSet/>
      <dgm:spPr/>
      <dgm:t>
        <a:bodyPr/>
        <a:lstStyle/>
        <a:p>
          <a:endParaRPr lang="ru-RU" sz="180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209232-E1CC-4B58-880B-A4D2A3A224A2}">
      <dgm:prSet phldrT="[Текст]" custT="1"/>
      <dgm:spPr>
        <a:ln w="38100">
          <a:solidFill>
            <a:srgbClr val="0033CC"/>
          </a:solidFill>
        </a:ln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Методическая и инновационная деятельность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7E766C-A645-479C-B1D0-F4174F0E63A6}" type="parTrans" cxnId="{11D5F1EC-3CF5-454D-889D-6D187FF4F9B8}">
      <dgm:prSet/>
      <dgm:spPr/>
      <dgm:t>
        <a:bodyPr/>
        <a:lstStyle/>
        <a:p>
          <a:endParaRPr lang="ru-RU" sz="180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10B43-D87D-46F5-B5F8-1A185E11CA43}" type="sibTrans" cxnId="{11D5F1EC-3CF5-454D-889D-6D187FF4F9B8}">
      <dgm:prSet/>
      <dgm:spPr/>
      <dgm:t>
        <a:bodyPr/>
        <a:lstStyle/>
        <a:p>
          <a:endParaRPr lang="ru-RU" sz="180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F3521-5184-406C-AB9F-0109279A2449}">
      <dgm:prSet phldrT="[Текст]" custT="1"/>
      <dgm:spPr>
        <a:ln w="38100">
          <a:solidFill>
            <a:srgbClr val="00B050"/>
          </a:solidFill>
        </a:ln>
      </dgm:spPr>
      <dgm:t>
        <a:bodyPr/>
        <a:lstStyle/>
        <a:p>
          <a:r>
            <a:rPr lang="ru-RU" sz="1800" dirty="0" smtClean="0">
              <a:solidFill>
                <a:srgbClr val="0033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Всероссийские и международные мероприятия</a:t>
          </a:r>
          <a:endParaRPr lang="ru-RU" sz="1800" dirty="0">
            <a:solidFill>
              <a:srgbClr val="0033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89127-18E5-4FDD-9A80-D4983118B9B8}" type="parTrans" cxnId="{974BB155-879F-4C7F-B2B6-7D2ABBF8EE6C}">
      <dgm:prSet/>
      <dgm:spPr/>
      <dgm:t>
        <a:bodyPr/>
        <a:lstStyle/>
        <a:p>
          <a:endParaRPr lang="ru-RU" sz="180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4244F2-72C5-461B-B729-CB04F83265CF}" type="sibTrans" cxnId="{974BB155-879F-4C7F-B2B6-7D2ABBF8EE6C}">
      <dgm:prSet/>
      <dgm:spPr/>
      <dgm:t>
        <a:bodyPr/>
        <a:lstStyle/>
        <a:p>
          <a:endParaRPr lang="ru-RU" sz="180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B99D7E-CDDA-4A9E-97D6-0E1F65F552A1}" type="pres">
      <dgm:prSet presAssocID="{93134D09-CE34-41FB-88E8-F4C3F131C345}" presName="compositeShape" presStyleCnt="0">
        <dgm:presLayoutVars>
          <dgm:chMax val="7"/>
          <dgm:dir/>
          <dgm:resizeHandles val="exact"/>
        </dgm:presLayoutVars>
      </dgm:prSet>
      <dgm:spPr/>
    </dgm:pt>
    <dgm:pt modelId="{9F21C21D-6624-4F00-B7A8-D3F0341FF07A}" type="pres">
      <dgm:prSet presAssocID="{B5FDFD3D-601C-45FC-930C-8F7475E92B4A}" presName="circ1" presStyleLbl="vennNode1" presStyleIdx="0" presStyleCnt="4" custScaleX="186232"/>
      <dgm:spPr/>
      <dgm:t>
        <a:bodyPr/>
        <a:lstStyle/>
        <a:p>
          <a:endParaRPr lang="ru-RU"/>
        </a:p>
      </dgm:t>
    </dgm:pt>
    <dgm:pt modelId="{D49531DF-7A43-4E12-84AF-9FA1D72A68D8}" type="pres">
      <dgm:prSet presAssocID="{B5FDFD3D-601C-45FC-930C-8F7475E92B4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AD126-511A-416C-A815-981C6EFF76E6}" type="pres">
      <dgm:prSet presAssocID="{87209232-E1CC-4B58-880B-A4D2A3A224A2}" presName="circ2" presStyleLbl="vennNode1" presStyleIdx="1" presStyleCnt="4" custScaleX="219285" custLinFactNeighborX="7496" custLinFactNeighborY="442"/>
      <dgm:spPr/>
      <dgm:t>
        <a:bodyPr/>
        <a:lstStyle/>
        <a:p>
          <a:endParaRPr lang="ru-RU"/>
        </a:p>
      </dgm:t>
    </dgm:pt>
    <dgm:pt modelId="{6773C20D-3F93-434C-996F-34B043F2FBF3}" type="pres">
      <dgm:prSet presAssocID="{87209232-E1CC-4B58-880B-A4D2A3A224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BC82F-572B-4BC4-BA91-9341B75267E8}" type="pres">
      <dgm:prSet presAssocID="{A39F3521-5184-406C-AB9F-0109279A2449}" presName="circ3" presStyleLbl="vennNode1" presStyleIdx="2" presStyleCnt="4" custScaleX="186232"/>
      <dgm:spPr/>
      <dgm:t>
        <a:bodyPr/>
        <a:lstStyle/>
        <a:p>
          <a:endParaRPr lang="ru-RU"/>
        </a:p>
      </dgm:t>
    </dgm:pt>
    <dgm:pt modelId="{D3592FA7-DA20-4EBA-A948-A4F6C3F2DFF8}" type="pres">
      <dgm:prSet presAssocID="{A39F3521-5184-406C-AB9F-0109279A244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CBF79-54B4-4861-9A79-62F19D0B9D36}" type="pres">
      <dgm:prSet presAssocID="{8EC0C7BB-85E9-441A-81DC-B68D55D39398}" presName="circ4" presStyleLbl="vennNode1" presStyleIdx="3" presStyleCnt="4" custScaleX="212616" custLinFactNeighborX="-11181" custLinFactNeighborY="899"/>
      <dgm:spPr/>
      <dgm:t>
        <a:bodyPr/>
        <a:lstStyle/>
        <a:p>
          <a:endParaRPr lang="ru-RU"/>
        </a:p>
      </dgm:t>
    </dgm:pt>
    <dgm:pt modelId="{1BDF2D68-8F65-44EA-8770-48D569A6888D}" type="pres">
      <dgm:prSet presAssocID="{8EC0C7BB-85E9-441A-81DC-B68D55D3939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C35351-F9F1-4744-AC9C-EE277BBD010A}" type="presOf" srcId="{8EC0C7BB-85E9-441A-81DC-B68D55D39398}" destId="{1BDF2D68-8F65-44EA-8770-48D569A6888D}" srcOrd="1" destOrd="0" presId="urn:microsoft.com/office/officeart/2005/8/layout/venn1"/>
    <dgm:cxn modelId="{75EF7EED-7257-46A6-8D94-4ED17747D8A2}" type="presOf" srcId="{87209232-E1CC-4B58-880B-A4D2A3A224A2}" destId="{84FAD126-511A-416C-A815-981C6EFF76E6}" srcOrd="0" destOrd="0" presId="urn:microsoft.com/office/officeart/2005/8/layout/venn1"/>
    <dgm:cxn modelId="{ABD82E80-A406-4773-A3CC-828F55623EEE}" type="presOf" srcId="{8EC0C7BB-85E9-441A-81DC-B68D55D39398}" destId="{F8CCBF79-54B4-4861-9A79-62F19D0B9D36}" srcOrd="0" destOrd="0" presId="urn:microsoft.com/office/officeart/2005/8/layout/venn1"/>
    <dgm:cxn modelId="{0984AB46-160D-4773-9F95-51D34EF5A135}" type="presOf" srcId="{B5FDFD3D-601C-45FC-930C-8F7475E92B4A}" destId="{9F21C21D-6624-4F00-B7A8-D3F0341FF07A}" srcOrd="0" destOrd="0" presId="urn:microsoft.com/office/officeart/2005/8/layout/venn1"/>
    <dgm:cxn modelId="{4A762A58-6CE5-4176-B7F0-5330EDFEAFC5}" type="presOf" srcId="{87209232-E1CC-4B58-880B-A4D2A3A224A2}" destId="{6773C20D-3F93-434C-996F-34B043F2FBF3}" srcOrd="1" destOrd="0" presId="urn:microsoft.com/office/officeart/2005/8/layout/venn1"/>
    <dgm:cxn modelId="{1A9D72FF-61E3-47C4-84F5-693E61635F84}" type="presOf" srcId="{93134D09-CE34-41FB-88E8-F4C3F131C345}" destId="{51B99D7E-CDDA-4A9E-97D6-0E1F65F552A1}" srcOrd="0" destOrd="0" presId="urn:microsoft.com/office/officeart/2005/8/layout/venn1"/>
    <dgm:cxn modelId="{DC5EF5DA-ECB3-4998-AB76-0154E0106557}" srcId="{93134D09-CE34-41FB-88E8-F4C3F131C345}" destId="{B5FDFD3D-601C-45FC-930C-8F7475E92B4A}" srcOrd="0" destOrd="0" parTransId="{A74E8D75-082A-4C5C-9F52-725AC9D50525}" sibTransId="{38534021-0F41-452E-BA5B-E9476671CE2B}"/>
    <dgm:cxn modelId="{B932F74D-8A62-4EF3-9FE3-04668972F05C}" type="presOf" srcId="{B5FDFD3D-601C-45FC-930C-8F7475E92B4A}" destId="{D49531DF-7A43-4E12-84AF-9FA1D72A68D8}" srcOrd="1" destOrd="0" presId="urn:microsoft.com/office/officeart/2005/8/layout/venn1"/>
    <dgm:cxn modelId="{2BBC048E-8573-45BC-A803-39B28DAB3D06}" type="presOf" srcId="{A39F3521-5184-406C-AB9F-0109279A2449}" destId="{140BC82F-572B-4BC4-BA91-9341B75267E8}" srcOrd="0" destOrd="0" presId="urn:microsoft.com/office/officeart/2005/8/layout/venn1"/>
    <dgm:cxn modelId="{974BB155-879F-4C7F-B2B6-7D2ABBF8EE6C}" srcId="{93134D09-CE34-41FB-88E8-F4C3F131C345}" destId="{A39F3521-5184-406C-AB9F-0109279A2449}" srcOrd="2" destOrd="0" parTransId="{1B189127-18E5-4FDD-9A80-D4983118B9B8}" sibTransId="{004244F2-72C5-461B-B729-CB04F83265CF}"/>
    <dgm:cxn modelId="{C8F5E477-A1E3-4DC6-9888-7054E291B968}" type="presOf" srcId="{A39F3521-5184-406C-AB9F-0109279A2449}" destId="{D3592FA7-DA20-4EBA-A948-A4F6C3F2DFF8}" srcOrd="1" destOrd="0" presId="urn:microsoft.com/office/officeart/2005/8/layout/venn1"/>
    <dgm:cxn modelId="{FC2817DA-B930-4A77-8892-D644ECF0CD19}" srcId="{93134D09-CE34-41FB-88E8-F4C3F131C345}" destId="{8EC0C7BB-85E9-441A-81DC-B68D55D39398}" srcOrd="3" destOrd="0" parTransId="{14B1F9FF-9066-4B17-8A1E-680C1734E631}" sibTransId="{C05F2824-A196-4282-9220-200D1BA83D66}"/>
    <dgm:cxn modelId="{11D5F1EC-3CF5-454D-889D-6D187FF4F9B8}" srcId="{93134D09-CE34-41FB-88E8-F4C3F131C345}" destId="{87209232-E1CC-4B58-880B-A4D2A3A224A2}" srcOrd="1" destOrd="0" parTransId="{397E766C-A645-479C-B1D0-F4174F0E63A6}" sibTransId="{58810B43-D87D-46F5-B5F8-1A185E11CA43}"/>
    <dgm:cxn modelId="{105D2F04-9DEE-4037-BCBB-2737FB8B7840}" type="presParOf" srcId="{51B99D7E-CDDA-4A9E-97D6-0E1F65F552A1}" destId="{9F21C21D-6624-4F00-B7A8-D3F0341FF07A}" srcOrd="0" destOrd="0" presId="urn:microsoft.com/office/officeart/2005/8/layout/venn1"/>
    <dgm:cxn modelId="{4E39C917-A1AC-4802-AC7D-1A9FB62B7C07}" type="presParOf" srcId="{51B99D7E-CDDA-4A9E-97D6-0E1F65F552A1}" destId="{D49531DF-7A43-4E12-84AF-9FA1D72A68D8}" srcOrd="1" destOrd="0" presId="urn:microsoft.com/office/officeart/2005/8/layout/venn1"/>
    <dgm:cxn modelId="{B94697BE-A764-4DF0-B0AB-A9A88FD116D8}" type="presParOf" srcId="{51B99D7E-CDDA-4A9E-97D6-0E1F65F552A1}" destId="{84FAD126-511A-416C-A815-981C6EFF76E6}" srcOrd="2" destOrd="0" presId="urn:microsoft.com/office/officeart/2005/8/layout/venn1"/>
    <dgm:cxn modelId="{E629BBB5-CD6A-4253-8B10-BAFE221C4226}" type="presParOf" srcId="{51B99D7E-CDDA-4A9E-97D6-0E1F65F552A1}" destId="{6773C20D-3F93-434C-996F-34B043F2FBF3}" srcOrd="3" destOrd="0" presId="urn:microsoft.com/office/officeart/2005/8/layout/venn1"/>
    <dgm:cxn modelId="{499ED039-CB41-4A14-BDBF-27B63C9AFF0B}" type="presParOf" srcId="{51B99D7E-CDDA-4A9E-97D6-0E1F65F552A1}" destId="{140BC82F-572B-4BC4-BA91-9341B75267E8}" srcOrd="4" destOrd="0" presId="urn:microsoft.com/office/officeart/2005/8/layout/venn1"/>
    <dgm:cxn modelId="{4DF39E1F-255D-4DF6-B998-EAF2ADAAFC68}" type="presParOf" srcId="{51B99D7E-CDDA-4A9E-97D6-0E1F65F552A1}" destId="{D3592FA7-DA20-4EBA-A948-A4F6C3F2DFF8}" srcOrd="5" destOrd="0" presId="urn:microsoft.com/office/officeart/2005/8/layout/venn1"/>
    <dgm:cxn modelId="{AEFF4237-3F23-4B49-8E5D-44CB7678E35D}" type="presParOf" srcId="{51B99D7E-CDDA-4A9E-97D6-0E1F65F552A1}" destId="{F8CCBF79-54B4-4861-9A79-62F19D0B9D36}" srcOrd="6" destOrd="0" presId="urn:microsoft.com/office/officeart/2005/8/layout/venn1"/>
    <dgm:cxn modelId="{BAABFC2F-DF5D-46C3-966E-ADFFA965D629}" type="presParOf" srcId="{51B99D7E-CDDA-4A9E-97D6-0E1F65F552A1}" destId="{1BDF2D68-8F65-44EA-8770-48D569A6888D}" srcOrd="7" destOrd="0" presId="urn:microsoft.com/office/officeart/2005/8/layout/venn1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50462D-5872-44F6-9318-F964CBB7361D}" type="doc">
      <dgm:prSet loTypeId="urn:microsoft.com/office/officeart/2005/8/layout/cycle7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5A558DA-BB9C-4E00-896A-F02C9A454711}">
      <dgm:prSet phldrT="[Текст]" custT="1"/>
      <dgm:spPr>
        <a:solidFill>
          <a:srgbClr val="003399"/>
        </a:solidFill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содержания конкурсных заданий </a:t>
          </a:r>
          <a:endParaRPr lang="ru-RU" sz="1400" dirty="0"/>
        </a:p>
      </dgm:t>
    </dgm:pt>
    <dgm:pt modelId="{0FD82E46-DC1F-4257-9C73-E73A6D81C1E1}" type="parTrans" cxnId="{0EE677E3-561F-4464-9671-DC00A05D720D}">
      <dgm:prSet/>
      <dgm:spPr/>
      <dgm:t>
        <a:bodyPr/>
        <a:lstStyle/>
        <a:p>
          <a:endParaRPr lang="ru-RU" sz="1400"/>
        </a:p>
      </dgm:t>
    </dgm:pt>
    <dgm:pt modelId="{32820375-A599-4058-B401-BB8B4CAF82FC}" type="sibTrans" cxnId="{0EE677E3-561F-4464-9671-DC00A05D720D}">
      <dgm:prSet custT="1"/>
      <dgm:spPr/>
      <dgm:t>
        <a:bodyPr/>
        <a:lstStyle/>
        <a:p>
          <a:endParaRPr lang="ru-RU" sz="1400"/>
        </a:p>
      </dgm:t>
    </dgm:pt>
    <dgm:pt modelId="{A80CE61D-C50F-4FF2-8307-DFDB93EE6084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материально-технических условий</a:t>
          </a:r>
          <a:endParaRPr lang="ru-RU" sz="1400" dirty="0"/>
        </a:p>
      </dgm:t>
    </dgm:pt>
    <dgm:pt modelId="{A93DCC72-B109-4CFE-9D06-428C6C95A0EE}" type="parTrans" cxnId="{073C2B67-98ED-427D-B9D5-A17745F0C124}">
      <dgm:prSet/>
      <dgm:spPr/>
      <dgm:t>
        <a:bodyPr/>
        <a:lstStyle/>
        <a:p>
          <a:endParaRPr lang="ru-RU" sz="1400"/>
        </a:p>
      </dgm:t>
    </dgm:pt>
    <dgm:pt modelId="{D34DF707-975E-4B55-A02A-A17F9A7E2E17}" type="sibTrans" cxnId="{073C2B67-98ED-427D-B9D5-A17745F0C124}">
      <dgm:prSet custT="1"/>
      <dgm:spPr/>
      <dgm:t>
        <a:bodyPr/>
        <a:lstStyle/>
        <a:p>
          <a:endParaRPr lang="ru-RU" sz="1400"/>
        </a:p>
      </dgm:t>
    </dgm:pt>
    <dgm:pt modelId="{22A3157E-0A3F-4A2B-B7AD-D12F0EC39D2C}">
      <dgm:prSet phldrT="[Текст]" custT="1"/>
      <dgm:spPr>
        <a:solidFill>
          <a:srgbClr val="006600"/>
        </a:solidFill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экспертного сообщества </a:t>
          </a:r>
          <a:endParaRPr lang="ru-RU" sz="1400" dirty="0"/>
        </a:p>
      </dgm:t>
    </dgm:pt>
    <dgm:pt modelId="{9325772D-5C9C-4DD4-9109-2058BD65F429}" type="parTrans" cxnId="{3C84B4D3-328B-4993-8466-1B85355CDDFF}">
      <dgm:prSet/>
      <dgm:spPr/>
      <dgm:t>
        <a:bodyPr/>
        <a:lstStyle/>
        <a:p>
          <a:endParaRPr lang="ru-RU" sz="1400"/>
        </a:p>
      </dgm:t>
    </dgm:pt>
    <dgm:pt modelId="{BA6DA691-E9F6-48EB-BEA8-DE29EFD67CF2}" type="sibTrans" cxnId="{3C84B4D3-328B-4993-8466-1B85355CDDFF}">
      <dgm:prSet custT="1"/>
      <dgm:spPr/>
      <dgm:t>
        <a:bodyPr/>
        <a:lstStyle/>
        <a:p>
          <a:endParaRPr lang="ru-RU" sz="1400"/>
        </a:p>
      </dgm:t>
    </dgm:pt>
    <dgm:pt modelId="{51D71A25-B681-43A1-967A-5F7313FDD0ED}">
      <dgm:prSet phldrT="[Текст]" custT="1"/>
      <dgm:spPr>
        <a:solidFill>
          <a:srgbClr val="660066"/>
        </a:solidFill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Подготовка участников</a:t>
          </a:r>
          <a:endParaRPr lang="ru-RU" sz="1400" dirty="0"/>
        </a:p>
      </dgm:t>
    </dgm:pt>
    <dgm:pt modelId="{0D8C85C5-D357-42A1-83A8-9D1126FEB092}" type="parTrans" cxnId="{793E9C04-B337-4CD4-8231-99AFC27D08BB}">
      <dgm:prSet/>
      <dgm:spPr/>
      <dgm:t>
        <a:bodyPr/>
        <a:lstStyle/>
        <a:p>
          <a:endParaRPr lang="ru-RU" sz="1400"/>
        </a:p>
      </dgm:t>
    </dgm:pt>
    <dgm:pt modelId="{75DB24EB-2BFF-4207-8113-24A0C9B8A750}" type="sibTrans" cxnId="{793E9C04-B337-4CD4-8231-99AFC27D08BB}">
      <dgm:prSet custT="1"/>
      <dgm:spPr/>
      <dgm:t>
        <a:bodyPr/>
        <a:lstStyle/>
        <a:p>
          <a:endParaRPr lang="ru-RU" sz="1400"/>
        </a:p>
      </dgm:t>
    </dgm:pt>
    <dgm:pt modelId="{DBF7E42F-76E0-47BF-BBF2-FE113AF77649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конкурсных испытаний</a:t>
          </a:r>
          <a:endParaRPr lang="ru-RU" sz="1400" dirty="0"/>
        </a:p>
      </dgm:t>
    </dgm:pt>
    <dgm:pt modelId="{5F669246-01E2-46F7-9451-146713D6225C}" type="parTrans" cxnId="{F3E91D22-B089-4CBB-B7DD-3FE8A83A94BE}">
      <dgm:prSet/>
      <dgm:spPr/>
      <dgm:t>
        <a:bodyPr/>
        <a:lstStyle/>
        <a:p>
          <a:endParaRPr lang="ru-RU" sz="1400"/>
        </a:p>
      </dgm:t>
    </dgm:pt>
    <dgm:pt modelId="{DD864C9E-B09F-4A2B-A9FF-FF1E7C9BC30C}" type="sibTrans" cxnId="{F3E91D22-B089-4CBB-B7DD-3FE8A83A94BE}">
      <dgm:prSet custT="1"/>
      <dgm:spPr/>
      <dgm:t>
        <a:bodyPr/>
        <a:lstStyle/>
        <a:p>
          <a:endParaRPr lang="ru-RU" sz="1400"/>
        </a:p>
      </dgm:t>
    </dgm:pt>
    <dgm:pt modelId="{A09B40BB-6A82-4CEB-A84F-91F8ED42189D}" type="pres">
      <dgm:prSet presAssocID="{5850462D-5872-44F6-9318-F964CBB736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F4556-3626-4F79-A131-CB1971B1CDA1}" type="pres">
      <dgm:prSet presAssocID="{F5A558DA-BB9C-4E00-896A-F02C9A454711}" presName="node" presStyleLbl="node1" presStyleIdx="0" presStyleCnt="5" custScaleX="126383" custScaleY="174984" custRadScaleRad="75572" custRadScaleInc="16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D7E09-2709-443C-9408-0F25CDCCBE4F}" type="pres">
      <dgm:prSet presAssocID="{32820375-A599-4058-B401-BB8B4CAF82FC}" presName="sibTrans" presStyleLbl="sibTrans2D1" presStyleIdx="0" presStyleCnt="5" custAng="1127447" custScaleX="398465" custScaleY="117043" custLinFactX="164656" custLinFactY="-5596" custLinFactNeighborX="200000" custLinFactNeighborY="-100000"/>
      <dgm:spPr/>
      <dgm:t>
        <a:bodyPr/>
        <a:lstStyle/>
        <a:p>
          <a:endParaRPr lang="ru-RU"/>
        </a:p>
      </dgm:t>
    </dgm:pt>
    <dgm:pt modelId="{525FED98-024D-425E-AB64-622C78F51A7B}" type="pres">
      <dgm:prSet presAssocID="{32820375-A599-4058-B401-BB8B4CAF82F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7D8673B-306E-4EFB-8E6F-CEF8B0369DC4}" type="pres">
      <dgm:prSet presAssocID="{A80CE61D-C50F-4FF2-8307-DFDB93EE6084}" presName="node" presStyleLbl="node1" presStyleIdx="1" presStyleCnt="5" custScaleX="126383" custScaleY="174984" custRadScaleRad="164293" custRadScaleInc="41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79E46-93FD-4E8D-9893-65AE3337DAAF}" type="pres">
      <dgm:prSet presAssocID="{D34DF707-975E-4B55-A02A-A17F9A7E2E17}" presName="sibTrans" presStyleLbl="sibTrans2D1" presStyleIdx="1" presStyleCnt="5" custScaleX="398465" custScaleY="117043"/>
      <dgm:spPr/>
      <dgm:t>
        <a:bodyPr/>
        <a:lstStyle/>
        <a:p>
          <a:endParaRPr lang="ru-RU"/>
        </a:p>
      </dgm:t>
    </dgm:pt>
    <dgm:pt modelId="{77C52E97-92CE-4A54-9487-A33F2286111B}" type="pres">
      <dgm:prSet presAssocID="{D34DF707-975E-4B55-A02A-A17F9A7E2E1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BFD8E0C-8A64-496C-B5DF-D9F27E3B7967}" type="pres">
      <dgm:prSet presAssocID="{22A3157E-0A3F-4A2B-B7AD-D12F0EC39D2C}" presName="node" presStyleLbl="node1" presStyleIdx="2" presStyleCnt="5" custScaleX="126383" custScaleY="174984" custRadScaleRad="99319" custRadScaleInc="-2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11D9F-35C4-47D2-8327-E7A469791BDD}" type="pres">
      <dgm:prSet presAssocID="{BA6DA691-E9F6-48EB-BEA8-DE29EFD67CF2}" presName="sibTrans" presStyleLbl="sibTrans2D1" presStyleIdx="2" presStyleCnt="5" custScaleX="398465" custScaleY="117043"/>
      <dgm:spPr/>
      <dgm:t>
        <a:bodyPr/>
        <a:lstStyle/>
        <a:p>
          <a:endParaRPr lang="ru-RU"/>
        </a:p>
      </dgm:t>
    </dgm:pt>
    <dgm:pt modelId="{9EB6E9F4-F010-4FF4-8C1C-A405AAE50E84}" type="pres">
      <dgm:prSet presAssocID="{BA6DA691-E9F6-48EB-BEA8-DE29EFD67CF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91967F8-DD55-4A93-8463-6CB98D1609E1}" type="pres">
      <dgm:prSet presAssocID="{51D71A25-B681-43A1-967A-5F7313FDD0ED}" presName="node" presStyleLbl="node1" presStyleIdx="3" presStyleCnt="5" custScaleX="126383" custScaleY="174984" custRadScaleRad="92107" custRadScaleInc="12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76DE5-55CC-49F4-B37D-5F6A9BACE59E}" type="pres">
      <dgm:prSet presAssocID="{75DB24EB-2BFF-4207-8113-24A0C9B8A750}" presName="sibTrans" presStyleLbl="sibTrans2D1" presStyleIdx="3" presStyleCnt="5" custScaleX="398465" custScaleY="117043" custLinFactNeighborX="17109" custLinFactNeighborY="13401"/>
      <dgm:spPr/>
      <dgm:t>
        <a:bodyPr/>
        <a:lstStyle/>
        <a:p>
          <a:endParaRPr lang="ru-RU"/>
        </a:p>
      </dgm:t>
    </dgm:pt>
    <dgm:pt modelId="{D59A6F38-1DCB-42B9-8A19-ECA7FF9A50FD}" type="pres">
      <dgm:prSet presAssocID="{75DB24EB-2BFF-4207-8113-24A0C9B8A75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0B0644E-3CC3-4AE5-86C2-A7856973CF2F}" type="pres">
      <dgm:prSet presAssocID="{DBF7E42F-76E0-47BF-BBF2-FE113AF77649}" presName="node" presStyleLbl="node1" presStyleIdx="4" presStyleCnt="5" custScaleX="126383" custScaleY="174984" custRadScaleRad="150840" custRadScaleInc="-40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EA23C-8BE6-48D0-9EC9-9219B7D73A2E}" type="pres">
      <dgm:prSet presAssocID="{DD864C9E-B09F-4A2B-A9FF-FF1E7C9BC30C}" presName="sibTrans" presStyleLbl="sibTrans2D1" presStyleIdx="4" presStyleCnt="5" custAng="19906893" custScaleX="398465" custScaleY="117043" custLinFactX="-84993" custLinFactY="-29229" custLinFactNeighborX="-100000" custLinFactNeighborY="-100000"/>
      <dgm:spPr/>
      <dgm:t>
        <a:bodyPr/>
        <a:lstStyle/>
        <a:p>
          <a:endParaRPr lang="ru-RU"/>
        </a:p>
      </dgm:t>
    </dgm:pt>
    <dgm:pt modelId="{BF4564AD-4D57-4EFC-84DE-560D3012754C}" type="pres">
      <dgm:prSet presAssocID="{DD864C9E-B09F-4A2B-A9FF-FF1E7C9BC30C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93E9C04-B337-4CD4-8231-99AFC27D08BB}" srcId="{5850462D-5872-44F6-9318-F964CBB7361D}" destId="{51D71A25-B681-43A1-967A-5F7313FDD0ED}" srcOrd="3" destOrd="0" parTransId="{0D8C85C5-D357-42A1-83A8-9D1126FEB092}" sibTransId="{75DB24EB-2BFF-4207-8113-24A0C9B8A750}"/>
    <dgm:cxn modelId="{B93620B3-8091-43D9-8D01-936F81CD6F8E}" type="presOf" srcId="{BA6DA691-E9F6-48EB-BEA8-DE29EFD67CF2}" destId="{04E11D9F-35C4-47D2-8327-E7A469791BDD}" srcOrd="0" destOrd="0" presId="urn:microsoft.com/office/officeart/2005/8/layout/cycle7"/>
    <dgm:cxn modelId="{C36B56A4-5DB9-42D1-A675-7F0BCAD21384}" type="presOf" srcId="{32820375-A599-4058-B401-BB8B4CAF82FC}" destId="{525FED98-024D-425E-AB64-622C78F51A7B}" srcOrd="1" destOrd="0" presId="urn:microsoft.com/office/officeart/2005/8/layout/cycle7"/>
    <dgm:cxn modelId="{0EE677E3-561F-4464-9671-DC00A05D720D}" srcId="{5850462D-5872-44F6-9318-F964CBB7361D}" destId="{F5A558DA-BB9C-4E00-896A-F02C9A454711}" srcOrd="0" destOrd="0" parTransId="{0FD82E46-DC1F-4257-9C73-E73A6D81C1E1}" sibTransId="{32820375-A599-4058-B401-BB8B4CAF82FC}"/>
    <dgm:cxn modelId="{72664697-F4A1-4A84-8BCB-A933FD654747}" type="presOf" srcId="{F5A558DA-BB9C-4E00-896A-F02C9A454711}" destId="{20FF4556-3626-4F79-A131-CB1971B1CDA1}" srcOrd="0" destOrd="0" presId="urn:microsoft.com/office/officeart/2005/8/layout/cycle7"/>
    <dgm:cxn modelId="{3C84B4D3-328B-4993-8466-1B85355CDDFF}" srcId="{5850462D-5872-44F6-9318-F964CBB7361D}" destId="{22A3157E-0A3F-4A2B-B7AD-D12F0EC39D2C}" srcOrd="2" destOrd="0" parTransId="{9325772D-5C9C-4DD4-9109-2058BD65F429}" sibTransId="{BA6DA691-E9F6-48EB-BEA8-DE29EFD67CF2}"/>
    <dgm:cxn modelId="{754FBEFE-77C6-4803-A089-BE3B3EB2E8C6}" type="presOf" srcId="{51D71A25-B681-43A1-967A-5F7313FDD0ED}" destId="{191967F8-DD55-4A93-8463-6CB98D1609E1}" srcOrd="0" destOrd="0" presId="urn:microsoft.com/office/officeart/2005/8/layout/cycle7"/>
    <dgm:cxn modelId="{073C2B67-98ED-427D-B9D5-A17745F0C124}" srcId="{5850462D-5872-44F6-9318-F964CBB7361D}" destId="{A80CE61D-C50F-4FF2-8307-DFDB93EE6084}" srcOrd="1" destOrd="0" parTransId="{A93DCC72-B109-4CFE-9D06-428C6C95A0EE}" sibTransId="{D34DF707-975E-4B55-A02A-A17F9A7E2E17}"/>
    <dgm:cxn modelId="{CAB4EC97-3281-44EF-A57F-31151E44EC4C}" type="presOf" srcId="{32820375-A599-4058-B401-BB8B4CAF82FC}" destId="{728D7E09-2709-443C-9408-0F25CDCCBE4F}" srcOrd="0" destOrd="0" presId="urn:microsoft.com/office/officeart/2005/8/layout/cycle7"/>
    <dgm:cxn modelId="{51F0BEBC-B1D0-472D-B7DC-7E345CB2FB21}" type="presOf" srcId="{DBF7E42F-76E0-47BF-BBF2-FE113AF77649}" destId="{00B0644E-3CC3-4AE5-86C2-A7856973CF2F}" srcOrd="0" destOrd="0" presId="urn:microsoft.com/office/officeart/2005/8/layout/cycle7"/>
    <dgm:cxn modelId="{BF55CA4F-77D4-41A3-894F-6CD5ABB76CBC}" type="presOf" srcId="{A80CE61D-C50F-4FF2-8307-DFDB93EE6084}" destId="{87D8673B-306E-4EFB-8E6F-CEF8B0369DC4}" srcOrd="0" destOrd="0" presId="urn:microsoft.com/office/officeart/2005/8/layout/cycle7"/>
    <dgm:cxn modelId="{D4DEC6D0-25F4-4436-97B2-6FF7FE37997B}" type="presOf" srcId="{75DB24EB-2BFF-4207-8113-24A0C9B8A750}" destId="{20376DE5-55CC-49F4-B37D-5F6A9BACE59E}" srcOrd="0" destOrd="0" presId="urn:microsoft.com/office/officeart/2005/8/layout/cycle7"/>
    <dgm:cxn modelId="{34CB3DC0-CE8D-49B6-8933-A20F5032ACD7}" type="presOf" srcId="{22A3157E-0A3F-4A2B-B7AD-D12F0EC39D2C}" destId="{0BFD8E0C-8A64-496C-B5DF-D9F27E3B7967}" srcOrd="0" destOrd="0" presId="urn:microsoft.com/office/officeart/2005/8/layout/cycle7"/>
    <dgm:cxn modelId="{5B4AD06F-4908-428F-83BB-04A0DE69C700}" type="presOf" srcId="{BA6DA691-E9F6-48EB-BEA8-DE29EFD67CF2}" destId="{9EB6E9F4-F010-4FF4-8C1C-A405AAE50E84}" srcOrd="1" destOrd="0" presId="urn:microsoft.com/office/officeart/2005/8/layout/cycle7"/>
    <dgm:cxn modelId="{2C9B0CDF-1E1A-4011-9DB9-2C52EE961282}" type="presOf" srcId="{DD864C9E-B09F-4A2B-A9FF-FF1E7C9BC30C}" destId="{BF4564AD-4D57-4EFC-84DE-560D3012754C}" srcOrd="1" destOrd="0" presId="urn:microsoft.com/office/officeart/2005/8/layout/cycle7"/>
    <dgm:cxn modelId="{312ED5F3-F29F-4475-BF1E-10E4EC28D8EE}" type="presOf" srcId="{5850462D-5872-44F6-9318-F964CBB7361D}" destId="{A09B40BB-6A82-4CEB-A84F-91F8ED42189D}" srcOrd="0" destOrd="0" presId="urn:microsoft.com/office/officeart/2005/8/layout/cycle7"/>
    <dgm:cxn modelId="{F3E91D22-B089-4CBB-B7DD-3FE8A83A94BE}" srcId="{5850462D-5872-44F6-9318-F964CBB7361D}" destId="{DBF7E42F-76E0-47BF-BBF2-FE113AF77649}" srcOrd="4" destOrd="0" parTransId="{5F669246-01E2-46F7-9451-146713D6225C}" sibTransId="{DD864C9E-B09F-4A2B-A9FF-FF1E7C9BC30C}"/>
    <dgm:cxn modelId="{C76AC3B3-BE1C-4091-A3FD-2E5DC2163E5E}" type="presOf" srcId="{D34DF707-975E-4B55-A02A-A17F9A7E2E17}" destId="{77C52E97-92CE-4A54-9487-A33F2286111B}" srcOrd="1" destOrd="0" presId="urn:microsoft.com/office/officeart/2005/8/layout/cycle7"/>
    <dgm:cxn modelId="{681A6FD8-3C9C-40C3-BAAB-DB4B390F3372}" type="presOf" srcId="{75DB24EB-2BFF-4207-8113-24A0C9B8A750}" destId="{D59A6F38-1DCB-42B9-8A19-ECA7FF9A50FD}" srcOrd="1" destOrd="0" presId="urn:microsoft.com/office/officeart/2005/8/layout/cycle7"/>
    <dgm:cxn modelId="{BA154DB5-03F9-44D7-B471-45B79A70F7E6}" type="presOf" srcId="{D34DF707-975E-4B55-A02A-A17F9A7E2E17}" destId="{B7C79E46-93FD-4E8D-9893-65AE3337DAAF}" srcOrd="0" destOrd="0" presId="urn:microsoft.com/office/officeart/2005/8/layout/cycle7"/>
    <dgm:cxn modelId="{C224F8B7-338A-453B-AB82-CF06D81D856D}" type="presOf" srcId="{DD864C9E-B09F-4A2B-A9FF-FF1E7C9BC30C}" destId="{29FEA23C-8BE6-48D0-9EC9-9219B7D73A2E}" srcOrd="0" destOrd="0" presId="urn:microsoft.com/office/officeart/2005/8/layout/cycle7"/>
    <dgm:cxn modelId="{776014D1-97FA-4CA6-9D1E-F76F9CF51DAF}" type="presParOf" srcId="{A09B40BB-6A82-4CEB-A84F-91F8ED42189D}" destId="{20FF4556-3626-4F79-A131-CB1971B1CDA1}" srcOrd="0" destOrd="0" presId="urn:microsoft.com/office/officeart/2005/8/layout/cycle7"/>
    <dgm:cxn modelId="{4B14D99C-16C1-4C2D-9FD4-25203963102F}" type="presParOf" srcId="{A09B40BB-6A82-4CEB-A84F-91F8ED42189D}" destId="{728D7E09-2709-443C-9408-0F25CDCCBE4F}" srcOrd="1" destOrd="0" presId="urn:microsoft.com/office/officeart/2005/8/layout/cycle7"/>
    <dgm:cxn modelId="{FF6A99BF-F6C2-4E4C-91E7-B8217102BDE1}" type="presParOf" srcId="{728D7E09-2709-443C-9408-0F25CDCCBE4F}" destId="{525FED98-024D-425E-AB64-622C78F51A7B}" srcOrd="0" destOrd="0" presId="urn:microsoft.com/office/officeart/2005/8/layout/cycle7"/>
    <dgm:cxn modelId="{097591E4-E477-45F1-90F4-993717E5713B}" type="presParOf" srcId="{A09B40BB-6A82-4CEB-A84F-91F8ED42189D}" destId="{87D8673B-306E-4EFB-8E6F-CEF8B0369DC4}" srcOrd="2" destOrd="0" presId="urn:microsoft.com/office/officeart/2005/8/layout/cycle7"/>
    <dgm:cxn modelId="{DE77A68E-70A0-4A39-9F49-72516DADF01B}" type="presParOf" srcId="{A09B40BB-6A82-4CEB-A84F-91F8ED42189D}" destId="{B7C79E46-93FD-4E8D-9893-65AE3337DAAF}" srcOrd="3" destOrd="0" presId="urn:microsoft.com/office/officeart/2005/8/layout/cycle7"/>
    <dgm:cxn modelId="{9FD55578-5954-457C-8B48-FBEB576BB591}" type="presParOf" srcId="{B7C79E46-93FD-4E8D-9893-65AE3337DAAF}" destId="{77C52E97-92CE-4A54-9487-A33F2286111B}" srcOrd="0" destOrd="0" presId="urn:microsoft.com/office/officeart/2005/8/layout/cycle7"/>
    <dgm:cxn modelId="{ABE6D989-FA22-46A0-8796-0CCC12AE2142}" type="presParOf" srcId="{A09B40BB-6A82-4CEB-A84F-91F8ED42189D}" destId="{0BFD8E0C-8A64-496C-B5DF-D9F27E3B7967}" srcOrd="4" destOrd="0" presId="urn:microsoft.com/office/officeart/2005/8/layout/cycle7"/>
    <dgm:cxn modelId="{6582CDAC-E1FF-4004-ADB0-2465AFA3FEB1}" type="presParOf" srcId="{A09B40BB-6A82-4CEB-A84F-91F8ED42189D}" destId="{04E11D9F-35C4-47D2-8327-E7A469791BDD}" srcOrd="5" destOrd="0" presId="urn:microsoft.com/office/officeart/2005/8/layout/cycle7"/>
    <dgm:cxn modelId="{76046C60-0068-4458-AE80-4A2323A9B37B}" type="presParOf" srcId="{04E11D9F-35C4-47D2-8327-E7A469791BDD}" destId="{9EB6E9F4-F010-4FF4-8C1C-A405AAE50E84}" srcOrd="0" destOrd="0" presId="urn:microsoft.com/office/officeart/2005/8/layout/cycle7"/>
    <dgm:cxn modelId="{1AEDFF36-706D-46EB-8725-E62C3E280FF4}" type="presParOf" srcId="{A09B40BB-6A82-4CEB-A84F-91F8ED42189D}" destId="{191967F8-DD55-4A93-8463-6CB98D1609E1}" srcOrd="6" destOrd="0" presId="urn:microsoft.com/office/officeart/2005/8/layout/cycle7"/>
    <dgm:cxn modelId="{EEEE0221-29C1-4A2C-94CC-3E561CDDF25F}" type="presParOf" srcId="{A09B40BB-6A82-4CEB-A84F-91F8ED42189D}" destId="{20376DE5-55CC-49F4-B37D-5F6A9BACE59E}" srcOrd="7" destOrd="0" presId="urn:microsoft.com/office/officeart/2005/8/layout/cycle7"/>
    <dgm:cxn modelId="{B99F01C1-1473-4333-A8E9-46C8B31624C7}" type="presParOf" srcId="{20376DE5-55CC-49F4-B37D-5F6A9BACE59E}" destId="{D59A6F38-1DCB-42B9-8A19-ECA7FF9A50FD}" srcOrd="0" destOrd="0" presId="urn:microsoft.com/office/officeart/2005/8/layout/cycle7"/>
    <dgm:cxn modelId="{CDC794D7-0004-4C0A-A78C-EE0719BB6391}" type="presParOf" srcId="{A09B40BB-6A82-4CEB-A84F-91F8ED42189D}" destId="{00B0644E-3CC3-4AE5-86C2-A7856973CF2F}" srcOrd="8" destOrd="0" presId="urn:microsoft.com/office/officeart/2005/8/layout/cycle7"/>
    <dgm:cxn modelId="{7C180EF1-282A-4750-AF20-4FAC09C8A58B}" type="presParOf" srcId="{A09B40BB-6A82-4CEB-A84F-91F8ED42189D}" destId="{29FEA23C-8BE6-48D0-9EC9-9219B7D73A2E}" srcOrd="9" destOrd="0" presId="urn:microsoft.com/office/officeart/2005/8/layout/cycle7"/>
    <dgm:cxn modelId="{BF08361C-C020-47C7-B10D-4203AA693A71}" type="presParOf" srcId="{29FEA23C-8BE6-48D0-9EC9-9219B7D73A2E}" destId="{BF4564AD-4D57-4EFC-84DE-560D3012754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5647F-6505-43CE-B041-2A56448E74A0}">
      <dsp:nvSpPr>
        <dsp:cNvPr id="0" name=""/>
        <dsp:cNvSpPr/>
      </dsp:nvSpPr>
      <dsp:spPr>
        <a:xfrm>
          <a:off x="1180122" y="-24870"/>
          <a:ext cx="4408057" cy="4408057"/>
        </a:xfrm>
        <a:prstGeom prst="circularArrow">
          <a:avLst>
            <a:gd name="adj1" fmla="val 5544"/>
            <a:gd name="adj2" fmla="val 330680"/>
            <a:gd name="adj3" fmla="val 13800302"/>
            <a:gd name="adj4" fmla="val 17371147"/>
            <a:gd name="adj5" fmla="val 5757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7FC6D2-4667-43E1-88C8-D0A9D675536F}">
      <dsp:nvSpPr>
        <dsp:cNvPr id="0" name=""/>
        <dsp:cNvSpPr/>
      </dsp:nvSpPr>
      <dsp:spPr>
        <a:xfrm>
          <a:off x="2362956" y="1519"/>
          <a:ext cx="2042388" cy="10211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>
            <a:solidFill>
              <a:schemeClr val="bg1"/>
            </a:solidFill>
          </a:endParaRPr>
        </a:p>
      </dsp:txBody>
      <dsp:txXfrm>
        <a:off x="2412807" y="51370"/>
        <a:ext cx="1942686" cy="921492"/>
      </dsp:txXfrm>
    </dsp:sp>
    <dsp:sp modelId="{C1B51451-1DD1-46C5-8487-A8C6EA960FDA}">
      <dsp:nvSpPr>
        <dsp:cNvPr id="0" name=""/>
        <dsp:cNvSpPr/>
      </dsp:nvSpPr>
      <dsp:spPr>
        <a:xfrm>
          <a:off x="4441849" y="1310273"/>
          <a:ext cx="2042388" cy="10211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>
            <a:solidFill>
              <a:schemeClr val="bg1"/>
            </a:solidFill>
          </a:endParaRPr>
        </a:p>
      </dsp:txBody>
      <dsp:txXfrm>
        <a:off x="4491700" y="1360124"/>
        <a:ext cx="1942686" cy="921492"/>
      </dsp:txXfrm>
    </dsp:sp>
    <dsp:sp modelId="{8E9E7707-B34F-4848-9F77-7C660960E5FC}">
      <dsp:nvSpPr>
        <dsp:cNvPr id="0" name=""/>
        <dsp:cNvSpPr/>
      </dsp:nvSpPr>
      <dsp:spPr>
        <a:xfrm>
          <a:off x="3964534" y="3141859"/>
          <a:ext cx="2042388" cy="10211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>
            <a:solidFill>
              <a:schemeClr val="bg1"/>
            </a:solidFill>
          </a:endParaRPr>
        </a:p>
      </dsp:txBody>
      <dsp:txXfrm>
        <a:off x="4014385" y="3191710"/>
        <a:ext cx="1942686" cy="921492"/>
      </dsp:txXfrm>
    </dsp:sp>
    <dsp:sp modelId="{9B3B8344-C87B-45CA-9E29-D92A07E317FB}">
      <dsp:nvSpPr>
        <dsp:cNvPr id="0" name=""/>
        <dsp:cNvSpPr/>
      </dsp:nvSpPr>
      <dsp:spPr>
        <a:xfrm>
          <a:off x="895290" y="3113706"/>
          <a:ext cx="2042388" cy="10211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>
            <a:solidFill>
              <a:schemeClr val="bg1"/>
            </a:solidFill>
          </a:endParaRPr>
        </a:p>
      </dsp:txBody>
      <dsp:txXfrm>
        <a:off x="945141" y="3163557"/>
        <a:ext cx="1942686" cy="921492"/>
      </dsp:txXfrm>
    </dsp:sp>
    <dsp:sp modelId="{2BFB4B20-2D65-4C03-91C2-E2A92846A86F}">
      <dsp:nvSpPr>
        <dsp:cNvPr id="0" name=""/>
        <dsp:cNvSpPr/>
      </dsp:nvSpPr>
      <dsp:spPr>
        <a:xfrm>
          <a:off x="284067" y="1297894"/>
          <a:ext cx="2042388" cy="10211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>
            <a:solidFill>
              <a:schemeClr val="bg1"/>
            </a:solidFill>
          </a:endParaRPr>
        </a:p>
      </dsp:txBody>
      <dsp:txXfrm>
        <a:off x="333918" y="1347745"/>
        <a:ext cx="1942686" cy="921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FA1CE-30E0-40C8-A5A6-5A6375F772A7}">
      <dsp:nvSpPr>
        <dsp:cNvPr id="0" name=""/>
        <dsp:cNvSpPr/>
      </dsp:nvSpPr>
      <dsp:spPr>
        <a:xfrm rot="21300000">
          <a:off x="12086" y="1152948"/>
          <a:ext cx="3914321" cy="448248"/>
        </a:xfrm>
        <a:prstGeom prst="mathMinus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DCF7EC-3490-449A-B638-A978E75039D8}">
      <dsp:nvSpPr>
        <dsp:cNvPr id="0" name=""/>
        <dsp:cNvSpPr/>
      </dsp:nvSpPr>
      <dsp:spPr>
        <a:xfrm>
          <a:off x="472619" y="303600"/>
          <a:ext cx="1181548" cy="780064"/>
        </a:xfrm>
        <a:prstGeom prst="downArrow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650FC6-4290-4E53-BFB5-C298E9B592CB}">
      <dsp:nvSpPr>
        <dsp:cNvPr id="0" name=""/>
        <dsp:cNvSpPr/>
      </dsp:nvSpPr>
      <dsp:spPr>
        <a:xfrm>
          <a:off x="1227115" y="0"/>
          <a:ext cx="2980891" cy="1165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  <a:t>Потенциал системы </a:t>
          </a:r>
          <a:br>
            <a:rPr lang="ru-RU" sz="1800" kern="12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</a:br>
          <a:r>
            <a:rPr lang="ru-RU" sz="1800" kern="12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  <a:t>профессионального  </a:t>
          </a:r>
          <a:br>
            <a:rPr lang="ru-RU" sz="1800" kern="12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</a:br>
          <a:r>
            <a:rPr lang="ru-RU" sz="1800" kern="12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  <a:t>образования</a:t>
          </a:r>
          <a:endParaRPr lang="ru-RU" sz="1800" kern="1200" dirty="0"/>
        </a:p>
      </dsp:txBody>
      <dsp:txXfrm>
        <a:off x="1227115" y="0"/>
        <a:ext cx="2980891" cy="1165303"/>
      </dsp:txXfrm>
    </dsp:sp>
    <dsp:sp modelId="{F3183309-5887-4DBC-ACCE-E8425FD3020A}">
      <dsp:nvSpPr>
        <dsp:cNvPr id="0" name=""/>
        <dsp:cNvSpPr/>
      </dsp:nvSpPr>
      <dsp:spPr>
        <a:xfrm>
          <a:off x="2284326" y="1666288"/>
          <a:ext cx="1181548" cy="829218"/>
        </a:xfrm>
        <a:prstGeom prst="up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5AB189-06B9-4E1F-9953-7392B08E6B6C}">
      <dsp:nvSpPr>
        <dsp:cNvPr id="0" name=""/>
        <dsp:cNvSpPr/>
      </dsp:nvSpPr>
      <dsp:spPr>
        <a:xfrm>
          <a:off x="-570174" y="1609227"/>
          <a:ext cx="3582214" cy="1165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  <a:t>Стратегия социально-экономического</a:t>
          </a:r>
          <a:br>
            <a:rPr lang="ru-RU" sz="1800" kern="12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</a:br>
          <a:r>
            <a:rPr lang="ru-RU" sz="1800" kern="12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  <a:t>развития Челябинской области </a:t>
          </a:r>
          <a:endParaRPr lang="ru-RU" sz="1800" kern="1200" dirty="0"/>
        </a:p>
      </dsp:txBody>
      <dsp:txXfrm>
        <a:off x="-570174" y="1609227"/>
        <a:ext cx="3582214" cy="1165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F6F0B-83D4-468A-8ED5-0D13DC87E9B5}">
      <dsp:nvSpPr>
        <dsp:cNvPr id="0" name=""/>
        <dsp:cNvSpPr/>
      </dsp:nvSpPr>
      <dsp:spPr>
        <a:xfrm rot="5400000">
          <a:off x="-208446" y="220179"/>
          <a:ext cx="1389640" cy="9727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I</a:t>
          </a:r>
          <a:endParaRPr lang="ru-RU" sz="2700" kern="1200" dirty="0"/>
        </a:p>
      </dsp:txBody>
      <dsp:txXfrm rot="-5400000">
        <a:off x="0" y="498107"/>
        <a:ext cx="972748" cy="416892"/>
      </dsp:txXfrm>
    </dsp:sp>
    <dsp:sp modelId="{29BE84F8-EC4F-4823-9415-9D8B6666E39C}">
      <dsp:nvSpPr>
        <dsp:cNvPr id="0" name=""/>
        <dsp:cNvSpPr/>
      </dsp:nvSpPr>
      <dsp:spPr>
        <a:xfrm rot="5400000">
          <a:off x="2179312" y="-1191190"/>
          <a:ext cx="903266" cy="3316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профессиональной ориентации и самоопределения обучающихся и молодежи</a:t>
          </a:r>
          <a:endParaRPr lang="ru-RU" sz="1800" kern="1200" dirty="0"/>
        </a:p>
      </dsp:txBody>
      <dsp:txXfrm rot="-5400000">
        <a:off x="972748" y="59468"/>
        <a:ext cx="3272300" cy="815078"/>
      </dsp:txXfrm>
    </dsp:sp>
    <dsp:sp modelId="{2D6AA6A8-516B-416B-AE83-D318C1FCA3B6}">
      <dsp:nvSpPr>
        <dsp:cNvPr id="0" name=""/>
        <dsp:cNvSpPr/>
      </dsp:nvSpPr>
      <dsp:spPr>
        <a:xfrm rot="5400000">
          <a:off x="-208446" y="1306026"/>
          <a:ext cx="1389640" cy="9727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II</a:t>
          </a:r>
          <a:endParaRPr lang="ru-RU" sz="2700" kern="1200" dirty="0"/>
        </a:p>
      </dsp:txBody>
      <dsp:txXfrm rot="-5400000">
        <a:off x="0" y="1583954"/>
        <a:ext cx="972748" cy="416892"/>
      </dsp:txXfrm>
    </dsp:sp>
    <dsp:sp modelId="{C624CBA2-A7D8-486D-966C-6704A96460A7}">
      <dsp:nvSpPr>
        <dsp:cNvPr id="0" name=""/>
        <dsp:cNvSpPr/>
      </dsp:nvSpPr>
      <dsp:spPr>
        <a:xfrm rot="5400000">
          <a:off x="2179312" y="-133064"/>
          <a:ext cx="903266" cy="3316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выявления и развития научно-технического потенциала детей и молодежи</a:t>
          </a:r>
          <a:endParaRPr lang="ru-RU" sz="1800" kern="1200" dirty="0"/>
        </a:p>
      </dsp:txBody>
      <dsp:txXfrm rot="-5400000">
        <a:off x="972748" y="1117594"/>
        <a:ext cx="3272300" cy="815078"/>
      </dsp:txXfrm>
    </dsp:sp>
    <dsp:sp modelId="{95EEA319-28D9-431B-B4BD-3C4CD413FEE2}">
      <dsp:nvSpPr>
        <dsp:cNvPr id="0" name=""/>
        <dsp:cNvSpPr/>
      </dsp:nvSpPr>
      <dsp:spPr>
        <a:xfrm rot="5400000">
          <a:off x="-208446" y="2393540"/>
          <a:ext cx="1389640" cy="9727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III</a:t>
          </a:r>
          <a:endParaRPr lang="ru-RU" sz="2700" kern="1200" dirty="0"/>
        </a:p>
      </dsp:txBody>
      <dsp:txXfrm rot="-5400000">
        <a:off x="0" y="2671468"/>
        <a:ext cx="972748" cy="416892"/>
      </dsp:txXfrm>
    </dsp:sp>
    <dsp:sp modelId="{597CD002-B3B0-4C5F-B2AB-DC779BD78257}">
      <dsp:nvSpPr>
        <dsp:cNvPr id="0" name=""/>
        <dsp:cNvSpPr/>
      </dsp:nvSpPr>
      <dsp:spPr>
        <a:xfrm rot="5400000">
          <a:off x="2060930" y="1052900"/>
          <a:ext cx="1140030" cy="3316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внедрения практико-ориентированных знаний и навыков по рабочим и инженерным специальностям. </a:t>
          </a:r>
          <a:endParaRPr lang="ru-RU" sz="1800" kern="1200" dirty="0"/>
        </a:p>
      </dsp:txBody>
      <dsp:txXfrm rot="-5400000">
        <a:off x="972748" y="2196734"/>
        <a:ext cx="3260742" cy="1028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A0309-74E3-4F29-BE8C-1E978D0C2B28}">
      <dsp:nvSpPr>
        <dsp:cNvPr id="0" name=""/>
        <dsp:cNvSpPr/>
      </dsp:nvSpPr>
      <dsp:spPr>
        <a:xfrm rot="5400000">
          <a:off x="2391985" y="-825544"/>
          <a:ext cx="598742" cy="320381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программа подготовки специалистов среднего звена</a:t>
          </a:r>
          <a:endParaRPr lang="ru-RU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89449" y="506220"/>
        <a:ext cx="3174586" cy="540286"/>
      </dsp:txXfrm>
    </dsp:sp>
    <dsp:sp modelId="{AC30DD4B-D205-4645-AD83-5B8F79AA7085}">
      <dsp:nvSpPr>
        <dsp:cNvPr id="0" name=""/>
        <dsp:cNvSpPr/>
      </dsp:nvSpPr>
      <dsp:spPr>
        <a:xfrm>
          <a:off x="223128" y="321878"/>
          <a:ext cx="854235" cy="8982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91</a:t>
          </a:r>
          <a:endParaRPr lang="ru-RU" sz="2400" kern="1200" dirty="0"/>
        </a:p>
      </dsp:txBody>
      <dsp:txXfrm>
        <a:off x="264828" y="363578"/>
        <a:ext cx="770835" cy="814847"/>
      </dsp:txXfrm>
    </dsp:sp>
    <dsp:sp modelId="{709239E2-E09D-4A7B-991A-ACDF918A71B7}">
      <dsp:nvSpPr>
        <dsp:cNvPr id="0" name=""/>
        <dsp:cNvSpPr/>
      </dsp:nvSpPr>
      <dsp:spPr>
        <a:xfrm rot="5400000">
          <a:off x="2406560" y="166660"/>
          <a:ext cx="598742" cy="3203814"/>
        </a:xfrm>
        <a:prstGeom prst="round2SameRect">
          <a:avLst/>
        </a:prstGeom>
        <a:solidFill>
          <a:schemeClr val="accent4">
            <a:tint val="40000"/>
            <a:alpha val="90000"/>
            <a:hueOff val="10892175"/>
            <a:satOff val="-57311"/>
            <a:lumOff val="205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0892175"/>
              <a:satOff val="-57311"/>
              <a:lumOff val="20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программы  подготовки квалифицированных рабочих и служащих</a:t>
          </a:r>
          <a:endParaRPr lang="ru-RU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04024" y="1498424"/>
        <a:ext cx="3174586" cy="540286"/>
      </dsp:txXfrm>
    </dsp:sp>
    <dsp:sp modelId="{6B479D8F-0C45-473E-A101-7E90F721FBA6}">
      <dsp:nvSpPr>
        <dsp:cNvPr id="0" name=""/>
        <dsp:cNvSpPr/>
      </dsp:nvSpPr>
      <dsp:spPr>
        <a:xfrm>
          <a:off x="223128" y="1316284"/>
          <a:ext cx="854235" cy="898247"/>
        </a:xfrm>
        <a:prstGeom prst="roundRect">
          <a:avLst/>
        </a:prstGeom>
        <a:gradFill rotWithShape="0">
          <a:gsLst>
            <a:gs pos="0">
              <a:schemeClr val="accent4">
                <a:hueOff val="10412346"/>
                <a:satOff val="-59202"/>
                <a:lumOff val="19020"/>
                <a:alphaOff val="0"/>
                <a:tint val="50000"/>
                <a:satMod val="300000"/>
              </a:schemeClr>
            </a:gs>
            <a:gs pos="35000">
              <a:schemeClr val="accent4">
                <a:hueOff val="10412346"/>
                <a:satOff val="-59202"/>
                <a:lumOff val="19020"/>
                <a:alphaOff val="0"/>
                <a:tint val="37000"/>
                <a:satMod val="300000"/>
              </a:schemeClr>
            </a:gs>
            <a:gs pos="100000">
              <a:schemeClr val="accent4">
                <a:hueOff val="10412346"/>
                <a:satOff val="-59202"/>
                <a:lumOff val="190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64</a:t>
          </a:r>
          <a:endParaRPr lang="ru-RU" sz="2400" kern="1200" dirty="0"/>
        </a:p>
      </dsp:txBody>
      <dsp:txXfrm>
        <a:off x="264828" y="1357984"/>
        <a:ext cx="770835" cy="8148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1C21D-6624-4F00-B7A8-D3F0341FF07A}">
      <dsp:nvSpPr>
        <dsp:cNvPr id="0" name=""/>
        <dsp:cNvSpPr/>
      </dsp:nvSpPr>
      <dsp:spPr>
        <a:xfrm>
          <a:off x="2548355" y="44877"/>
          <a:ext cx="4345990" cy="233364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54005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ГБОУ ДПО ЧИРПО</a:t>
          </a:r>
          <a:endParaRPr lang="ru-RU" sz="1800" b="1" kern="1200" dirty="0">
            <a:solidFill>
              <a:srgbClr val="54005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9815" y="359021"/>
        <a:ext cx="3343069" cy="740482"/>
      </dsp:txXfrm>
    </dsp:sp>
    <dsp:sp modelId="{84FAD126-511A-416C-A815-981C6EFF76E6}">
      <dsp:nvSpPr>
        <dsp:cNvPr id="0" name=""/>
        <dsp:cNvSpPr/>
      </dsp:nvSpPr>
      <dsp:spPr>
        <a:xfrm>
          <a:off x="3369803" y="1087380"/>
          <a:ext cx="5117329" cy="233364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Методическая и инновационная деятельность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5288" y="1356647"/>
        <a:ext cx="1968203" cy="1795110"/>
      </dsp:txXfrm>
    </dsp:sp>
    <dsp:sp modelId="{140BC82F-572B-4BC4-BA91-9341B75267E8}">
      <dsp:nvSpPr>
        <dsp:cNvPr id="0" name=""/>
        <dsp:cNvSpPr/>
      </dsp:nvSpPr>
      <dsp:spPr>
        <a:xfrm>
          <a:off x="2548355" y="2109254"/>
          <a:ext cx="4345990" cy="233364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Всероссийские и международные мероприятия</a:t>
          </a:r>
          <a:endParaRPr lang="ru-RU" sz="1800" kern="1200" dirty="0">
            <a:solidFill>
              <a:srgbClr val="0033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9815" y="3388270"/>
        <a:ext cx="3343069" cy="740482"/>
      </dsp:txXfrm>
    </dsp:sp>
    <dsp:sp modelId="{F8CCBF79-54B4-4861-9A79-62F19D0B9D36}">
      <dsp:nvSpPr>
        <dsp:cNvPr id="0" name=""/>
        <dsp:cNvSpPr/>
      </dsp:nvSpPr>
      <dsp:spPr>
        <a:xfrm>
          <a:off x="947388" y="1098045"/>
          <a:ext cx="4961698" cy="233364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E8D0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5C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Конкурсы </a:t>
          </a:r>
          <a:r>
            <a:rPr lang="ru-RU" sz="1800" b="0" kern="1200" dirty="0" err="1" smtClean="0">
              <a:solidFill>
                <a:srgbClr val="5C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профмастерства</a:t>
          </a:r>
          <a:endParaRPr lang="ru-RU" sz="1800" b="0" kern="1200" dirty="0">
            <a:solidFill>
              <a:srgbClr val="5C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9057" y="1367311"/>
        <a:ext cx="1908345" cy="17951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F4556-3626-4F79-A131-CB1971B1CDA1}">
      <dsp:nvSpPr>
        <dsp:cNvPr id="0" name=""/>
        <dsp:cNvSpPr/>
      </dsp:nvSpPr>
      <dsp:spPr>
        <a:xfrm>
          <a:off x="1532911" y="201704"/>
          <a:ext cx="1476300" cy="1022008"/>
        </a:xfrm>
        <a:prstGeom prst="roundRect">
          <a:avLst>
            <a:gd name="adj" fmla="val 10000"/>
          </a:avLst>
        </a:prstGeom>
        <a:solidFill>
          <a:srgbClr val="0033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содержания конкурсных заданий </a:t>
          </a:r>
          <a:endParaRPr lang="ru-RU" sz="1400" kern="1200" dirty="0"/>
        </a:p>
      </dsp:txBody>
      <dsp:txXfrm>
        <a:off x="1562845" y="231638"/>
        <a:ext cx="1416432" cy="962140"/>
      </dsp:txXfrm>
    </dsp:sp>
    <dsp:sp modelId="{728D7E09-2709-443C-9408-0F25CDCCBE4F}">
      <dsp:nvSpPr>
        <dsp:cNvPr id="0" name=""/>
        <dsp:cNvSpPr/>
      </dsp:nvSpPr>
      <dsp:spPr>
        <a:xfrm rot="3352502">
          <a:off x="3119417" y="918385"/>
          <a:ext cx="318911" cy="23925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191195" y="966237"/>
        <a:ext cx="175355" cy="143555"/>
      </dsp:txXfrm>
    </dsp:sp>
    <dsp:sp modelId="{87D8673B-306E-4EFB-8E6F-CEF8B0369DC4}">
      <dsp:nvSpPr>
        <dsp:cNvPr id="0" name=""/>
        <dsp:cNvSpPr/>
      </dsp:nvSpPr>
      <dsp:spPr>
        <a:xfrm>
          <a:off x="2964830" y="1284037"/>
          <a:ext cx="1476300" cy="102200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материально-технических условий</a:t>
          </a:r>
          <a:endParaRPr lang="ru-RU" sz="1400" kern="1200" dirty="0"/>
        </a:p>
      </dsp:txBody>
      <dsp:txXfrm>
        <a:off x="2994764" y="1313971"/>
        <a:ext cx="1416432" cy="962140"/>
      </dsp:txXfrm>
    </dsp:sp>
    <dsp:sp modelId="{B7C79E46-93FD-4E8D-9893-65AE3337DAAF}">
      <dsp:nvSpPr>
        <dsp:cNvPr id="0" name=""/>
        <dsp:cNvSpPr/>
      </dsp:nvSpPr>
      <dsp:spPr>
        <a:xfrm rot="6449110">
          <a:off x="3338013" y="2327801"/>
          <a:ext cx="318911" cy="23925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3158839"/>
            <a:satOff val="5324"/>
            <a:lumOff val="-652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09791" y="2375653"/>
        <a:ext cx="175355" cy="143555"/>
      </dsp:txXfrm>
    </dsp:sp>
    <dsp:sp modelId="{0BFD8E0C-8A64-496C-B5DF-D9F27E3B7967}">
      <dsp:nvSpPr>
        <dsp:cNvPr id="0" name=""/>
        <dsp:cNvSpPr/>
      </dsp:nvSpPr>
      <dsp:spPr>
        <a:xfrm>
          <a:off x="2553806" y="2588816"/>
          <a:ext cx="1476300" cy="1022008"/>
        </a:xfrm>
        <a:prstGeom prst="roundRect">
          <a:avLst>
            <a:gd name="adj" fmla="val 10000"/>
          </a:avLst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экспертного сообщества </a:t>
          </a:r>
          <a:endParaRPr lang="ru-RU" sz="1400" kern="1200" dirty="0"/>
        </a:p>
      </dsp:txBody>
      <dsp:txXfrm>
        <a:off x="2583740" y="2618750"/>
        <a:ext cx="1416432" cy="962140"/>
      </dsp:txXfrm>
    </dsp:sp>
    <dsp:sp modelId="{04E11D9F-35C4-47D2-8327-E7A469791BDD}">
      <dsp:nvSpPr>
        <dsp:cNvPr id="0" name=""/>
        <dsp:cNvSpPr/>
      </dsp:nvSpPr>
      <dsp:spPr>
        <a:xfrm rot="10808777">
          <a:off x="2068439" y="2977473"/>
          <a:ext cx="318911" cy="23925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140217" y="3025325"/>
        <a:ext cx="175355" cy="143555"/>
      </dsp:txXfrm>
    </dsp:sp>
    <dsp:sp modelId="{191967F8-DD55-4A93-8463-6CB98D1609E1}">
      <dsp:nvSpPr>
        <dsp:cNvPr id="0" name=""/>
        <dsp:cNvSpPr/>
      </dsp:nvSpPr>
      <dsp:spPr>
        <a:xfrm>
          <a:off x="425683" y="2583382"/>
          <a:ext cx="1476300" cy="1022008"/>
        </a:xfrm>
        <a:prstGeom prst="roundRect">
          <a:avLst>
            <a:gd name="adj" fmla="val 10000"/>
          </a:avLst>
        </a:prstGeom>
        <a:solidFill>
          <a:srgbClr val="66006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Подготовка участников</a:t>
          </a:r>
          <a:endParaRPr lang="ru-RU" sz="1400" kern="1200" dirty="0"/>
        </a:p>
      </dsp:txBody>
      <dsp:txXfrm>
        <a:off x="455617" y="2613316"/>
        <a:ext cx="1416432" cy="962140"/>
      </dsp:txXfrm>
    </dsp:sp>
    <dsp:sp modelId="{20376DE5-55CC-49F4-B37D-5F6A9BACE59E}">
      <dsp:nvSpPr>
        <dsp:cNvPr id="0" name=""/>
        <dsp:cNvSpPr/>
      </dsp:nvSpPr>
      <dsp:spPr>
        <a:xfrm rot="14762072">
          <a:off x="728303" y="2350265"/>
          <a:ext cx="318911" cy="23925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9476516"/>
            <a:satOff val="15973"/>
            <a:lumOff val="-195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800081" y="2398117"/>
        <a:ext cx="175355" cy="143555"/>
      </dsp:txXfrm>
    </dsp:sp>
    <dsp:sp modelId="{00B0644E-3CC3-4AE5-86C2-A7856973CF2F}">
      <dsp:nvSpPr>
        <dsp:cNvPr id="0" name=""/>
        <dsp:cNvSpPr/>
      </dsp:nvSpPr>
      <dsp:spPr>
        <a:xfrm>
          <a:off x="-153851" y="1279611"/>
          <a:ext cx="1476300" cy="1022008"/>
        </a:xfrm>
        <a:prstGeom prst="roundRect">
          <a:avLst>
            <a:gd name="adj" fmla="val 1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конкурсных испытаний</a:t>
          </a:r>
          <a:endParaRPr lang="ru-RU" sz="1400" kern="1200" dirty="0"/>
        </a:p>
      </dsp:txBody>
      <dsp:txXfrm>
        <a:off x="-123917" y="1309545"/>
        <a:ext cx="1416432" cy="962140"/>
      </dsp:txXfrm>
    </dsp:sp>
    <dsp:sp modelId="{29FEA23C-8BE6-48D0-9EC9-9219B7D73A2E}">
      <dsp:nvSpPr>
        <dsp:cNvPr id="0" name=""/>
        <dsp:cNvSpPr/>
      </dsp:nvSpPr>
      <dsp:spPr>
        <a:xfrm rot="17952083">
          <a:off x="1120165" y="867862"/>
          <a:ext cx="318911" cy="23925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191943" y="915714"/>
        <a:ext cx="175355" cy="143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F0652-CDCC-42D4-80AF-B6570ADE6E96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A8593-3D85-414C-9E2C-04482802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9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F8842-3A7A-4F5E-88CB-16AB3956F7E3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747AF-FC22-498F-81F8-2790DC1E7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8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нацеленных на развитие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F4DE-7949-4935-816A-469E21173328}" type="slidenum">
              <a:rPr lang="ru-RU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25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0AD6AE-39DE-4C54-82A7-58C4F3407594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41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3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E8FCD6-E747-43C1-A65E-8384655C3747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46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2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1FE757-C67A-4E46-ADBD-1652D82CD0DE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7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C7A911-20E9-4E9C-8F97-369C9B3EBAA6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25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1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E8B20C-E5AD-4049-B16A-D084B9ED3C1B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26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3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DACF41-95BC-4B96-97AB-6A811D6189BC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27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97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DACF41-95BC-4B96-97AB-6A811D6189BC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28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64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10D75A-6A58-4412-8C6A-2F03AF23CF44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38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81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872EA5-8C20-4DAF-97D6-4E3F9D572447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39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3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0AD6AE-39DE-4C54-82A7-58C4F3407594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40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5A50-09AC-46A2-9162-FEFF22A5500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5832-1F5F-47DD-83F3-57987F5886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79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E3947-11DA-472B-9905-F5BC550D0C3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A744-475B-4C9E-9C66-DF34B54F27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08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EC3D-0E0A-42B6-A462-F516820A2D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DFF4E-D82F-47DE-A24A-FB7BF4A1F7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5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945C-FE7E-4CFF-81FD-080010F1E1D3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6C40B-41CB-4823-8891-C4683536B0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33982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22990-F41D-4BD6-A7E9-CF11E9016C0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DDDD4-5624-43CE-B8E3-C16B35D642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1003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E6DC-F873-4324-8124-ECE0650ABF95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56950-F63C-4EF9-96C5-6905BF3F0D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8067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2D33-B573-4ABD-A5EC-6AEF15E9F966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555D4-5F5E-4F1E-AA3E-D9D845C712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0407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4E0F-89E7-44E4-AB5E-AFFB62E1D08F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2210A-ED4D-47BE-9277-795FCBD9B7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9688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EF42-73A1-4030-9847-FC52D87B0D8D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07212-3F10-46A4-AB81-E1BF1A2E7C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2835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BD7BA-0920-4B84-AC02-B95E798E649D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928E-7CF2-4A66-8776-72E29E6A20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5987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FAC1-5D94-4FEB-B852-8BE60FCA2F8B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8F1B2-104D-4D2D-9144-D354E914EF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1877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E0B3-700B-4E84-A06D-722F6236E0B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CD64-A4FC-4032-A8EA-358F4D1FE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2C6F-F59C-451F-B9E6-54F763D84483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C2DF5-11C7-42C8-BDAC-1182BE5116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3745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2E0B-C29A-4765-B501-D6ADCD06395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9D0C5-3DFB-4CEB-848C-EF62AED149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13194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7E45-BDAC-49C4-9A9B-D1D10BCFB3C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7C1EC-3DCB-4D88-94CB-1FBDAA9DEF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134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945C-FE7E-4CFF-81FD-080010F1E1D3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6C40B-41CB-4823-8891-C4683536B0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48454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22990-F41D-4BD6-A7E9-CF11E9016C0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DDDD4-5624-43CE-B8E3-C16B35D642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0529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E6DC-F873-4324-8124-ECE0650ABF95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56950-F63C-4EF9-96C5-6905BF3F0D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06526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2D33-B573-4ABD-A5EC-6AEF15E9F966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555D4-5F5E-4F1E-AA3E-D9D845C712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36740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4E0F-89E7-44E4-AB5E-AFFB62E1D08F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2210A-ED4D-47BE-9277-795FCBD9B7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61302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EF42-73A1-4030-9847-FC52D87B0D8D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07212-3F10-46A4-AB81-E1BF1A2E7C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86722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BD7BA-0920-4B84-AC02-B95E798E649D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928E-7CF2-4A66-8776-72E29E6A20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6304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15E65-BD9F-4E03-AFE2-33AD7CCC10D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E0248-A2F9-4D58-B680-D749AB6148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61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FAC1-5D94-4FEB-B852-8BE60FCA2F8B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8F1B2-104D-4D2D-9144-D354E914EF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81420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2C6F-F59C-451F-B9E6-54F763D84483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C2DF5-11C7-42C8-BDAC-1182BE5116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18342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2E0B-C29A-4765-B501-D6ADCD06395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9D0C5-3DFB-4CEB-848C-EF62AED149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66335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7E45-BDAC-49C4-9A9B-D1D10BCFB3C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7C1EC-3DCB-4D88-94CB-1FBDAA9DEF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95042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945C-FE7E-4CFF-81FD-080010F1E1D3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6C40B-41CB-4823-8891-C4683536B0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846324"/>
      </p:ext>
    </p:extLst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22990-F41D-4BD6-A7E9-CF11E9016C0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DDDD4-5624-43CE-B8E3-C16B35D642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45099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E6DC-F873-4324-8124-ECE0650ABF95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56950-F63C-4EF9-96C5-6905BF3F0D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79490"/>
      </p:ext>
    </p:extLst>
  </p:cSld>
  <p:clrMapOvr>
    <a:masterClrMapping/>
  </p:clrMapOvr>
  <p:transition spd="slow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2D33-B573-4ABD-A5EC-6AEF15E9F966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555D4-5F5E-4F1E-AA3E-D9D845C712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9430"/>
      </p:ext>
    </p:extLst>
  </p:cSld>
  <p:clrMapOvr>
    <a:masterClrMapping/>
  </p:clrMapOvr>
  <p:transition spd="slow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4E0F-89E7-44E4-AB5E-AFFB62E1D08F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2210A-ED4D-47BE-9277-795FCBD9B7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80406"/>
      </p:ext>
    </p:extLst>
  </p:cSld>
  <p:clrMapOvr>
    <a:masterClrMapping/>
  </p:clrMapOvr>
  <p:transition spd="slow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EF42-73A1-4030-9847-FC52D87B0D8D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07212-3F10-46A4-AB81-E1BF1A2E7C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1527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55643-1EE0-4620-8576-A5B7C227FE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A382-9A2B-47F2-99CF-AF727C8078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5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BD7BA-0920-4B84-AC02-B95E798E649D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928E-7CF2-4A66-8776-72E29E6A20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56427"/>
      </p:ext>
    </p:extLst>
  </p:cSld>
  <p:clrMapOvr>
    <a:masterClrMapping/>
  </p:clrMapOvr>
  <p:transition spd="slow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FAC1-5D94-4FEB-B852-8BE60FCA2F8B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8F1B2-104D-4D2D-9144-D354E914EF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1074"/>
      </p:ext>
    </p:extLst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2C6F-F59C-451F-B9E6-54F763D84483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C2DF5-11C7-42C8-BDAC-1182BE5116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18268"/>
      </p:ext>
    </p:extLst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2E0B-C29A-4765-B501-D6ADCD06395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9D0C5-3DFB-4CEB-848C-EF62AED149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1672"/>
      </p:ext>
    </p:extLst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7E45-BDAC-49C4-9A9B-D1D10BCFB3C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7C1EC-3DCB-4D88-94CB-1FBDAA9DEF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72710"/>
      </p:ext>
    </p:extLst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EE78-03EA-4F10-8F58-7759CD3511F0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F78B9-1628-4807-9BC4-D7FA95411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71000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4C14-853C-4298-A277-D2B5F618C07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4509-45AA-478F-8449-DF02D448E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73177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972F-8C99-4F15-8948-83D4C9F40B2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227F-CE3A-4098-871A-4FF32C1A1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548131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44CBE-958E-4348-869F-0317BAFD0ECC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6A69-6298-4E5D-93E0-DA224853A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7635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3693-E6C0-4D10-9A14-2E8568DA6A67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F97D-349E-49B5-96CA-20D6FE31E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9137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B260-8F51-4954-9AFF-01959FE0144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7F31-8654-40EA-BB26-1DA2239979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8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009F-F14C-4F0E-B6A1-9E693325A7B2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888E-BA4E-4626-91D8-985DD7055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37682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B72F5-13E4-4811-84EA-90FD585508C9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3273-AD74-4AFC-8FD1-3B687FE43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722131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6128-E04B-414C-986A-DBB8B34B62C0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6078-ED41-4ED5-9915-C83FE64DB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4268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AA8B-F730-4051-8FB3-8F612F4A4854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5672F-04B4-4FEA-9F7D-22FD0FD03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1502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9EEC-0809-40EB-BC33-8CE84C4AD139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A42F-EE05-46D6-B886-4F982C866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41599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D1C03-433C-4D2F-B8A8-D6A8BB31D8A3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1EED-3964-4401-BA66-20779F593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77642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BFC4-D5EA-4869-B46D-5F3D2B5FDEB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1917-63C6-4569-ABF3-25A5BBD480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8634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C18A-39D9-45AA-BCA0-FE7431E9F33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8F76-918D-4553-AE5D-2D4DD29B07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56638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C186-3274-4CE7-A0F0-187AF23349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7568-308C-4BDC-A3BF-233127392F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33969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6D0C-76C7-4738-8A17-ED087D8D625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D207-3792-4FB5-9A34-A76BCF610B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8148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9E3B-3DFC-4659-B39F-CD018FDD72A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D2E77-F282-48BA-AF23-4FF28AB6C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6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5893-4BCC-467A-8D41-460449B9DB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120B-4D86-451C-BD41-DB9BDA72CE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13821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5272-391F-495D-9FDB-800252735D9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3D285-B0F6-4EFD-8518-CE6D1D9A30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60865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8DE2C-5FBF-421A-BA23-F8C2F4092B3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0799-8BCA-47FD-86DE-097812106C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32254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F90E-0A08-480D-AA23-DB320E293F3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3A8F-8E86-4C89-8D57-E388DB4E06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9056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C30A-C9AF-45B7-B16B-288D8DAAB6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9A3E-F3A7-4AAA-A52C-5C1A72FE75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67021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4C98-2113-4143-BB56-6E3AC08B9A4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EB3E-C049-4407-9690-C74DC52D37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65679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2E86-88AB-438A-8C2D-2081A6622C0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C240-FC38-4645-B44E-4E490C6BA5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92430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945C-FE7E-4CFF-81FD-080010F1E1D3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6C40B-41CB-4823-8891-C4683536B0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49386"/>
      </p:ext>
    </p:extLst>
  </p:cSld>
  <p:clrMapOvr>
    <a:masterClrMapping/>
  </p:clrMapOvr>
  <p:transition spd="slow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22990-F41D-4BD6-A7E9-CF11E9016C0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DDDD4-5624-43CE-B8E3-C16B35D642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100"/>
      </p:ext>
    </p:extLst>
  </p:cSld>
  <p:clrMapOvr>
    <a:masterClrMapping/>
  </p:clrMapOvr>
  <p:transition spd="slow"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E6DC-F873-4324-8124-ECE0650ABF95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56950-F63C-4EF9-96C5-6905BF3F0D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1131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4F09-D1D8-47A7-8890-7788126D3D2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F350-5334-4B4B-BFB4-AD3A7B5D5D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20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2D33-B573-4ABD-A5EC-6AEF15E9F966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555D4-5F5E-4F1E-AA3E-D9D845C712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83842"/>
      </p:ext>
    </p:extLst>
  </p:cSld>
  <p:clrMapOvr>
    <a:masterClrMapping/>
  </p:clrMapOvr>
  <p:transition spd="slow"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4E0F-89E7-44E4-AB5E-AFFB62E1D08F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2210A-ED4D-47BE-9277-795FCBD9B7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37448"/>
      </p:ext>
    </p:extLst>
  </p:cSld>
  <p:clrMapOvr>
    <a:masterClrMapping/>
  </p:clrMapOvr>
  <p:transition spd="slow"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EF42-73A1-4030-9847-FC52D87B0D8D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07212-3F10-46A4-AB81-E1BF1A2E7C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2594"/>
      </p:ext>
    </p:extLst>
  </p:cSld>
  <p:clrMapOvr>
    <a:masterClrMapping/>
  </p:clrMapOvr>
  <p:transition spd="slow"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BD7BA-0920-4B84-AC02-B95E798E649D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928E-7CF2-4A66-8776-72E29E6A20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98599"/>
      </p:ext>
    </p:extLst>
  </p:cSld>
  <p:clrMapOvr>
    <a:masterClrMapping/>
  </p:clrMapOvr>
  <p:transition spd="slow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FAC1-5D94-4FEB-B852-8BE60FCA2F8B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8F1B2-104D-4D2D-9144-D354E914EF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67474"/>
      </p:ext>
    </p:extLst>
  </p:cSld>
  <p:clrMapOvr>
    <a:masterClrMapping/>
  </p:clrMapOvr>
  <p:transition spd="slow"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2C6F-F59C-451F-B9E6-54F763D84483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C2DF5-11C7-42C8-BDAC-1182BE5116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32905"/>
      </p:ext>
    </p:extLst>
  </p:cSld>
  <p:clrMapOvr>
    <a:masterClrMapping/>
  </p:clrMapOvr>
  <p:transition spd="slow"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2E0B-C29A-4765-B501-D6ADCD06395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9D0C5-3DFB-4CEB-848C-EF62AED149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40407"/>
      </p:ext>
    </p:extLst>
  </p:cSld>
  <p:clrMapOvr>
    <a:masterClrMapping/>
  </p:clrMapOvr>
  <p:transition spd="slow"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7E45-BDAC-49C4-9A9B-D1D10BCFB3C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7C1EC-3DCB-4D88-94CB-1FBDAA9DEF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56319"/>
      </p:ext>
    </p:extLst>
  </p:cSld>
  <p:clrMapOvr>
    <a:masterClrMapping/>
  </p:clrMapOvr>
  <p:transition spd="slow"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C5E6-D9DE-4F3B-B01E-5A1DE2801FBA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5D3F-77AE-4C38-8C64-2A3254A1D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99876"/>
      </p:ext>
    </p:extLst>
  </p:cSld>
  <p:clrMapOvr>
    <a:masterClrMapping/>
  </p:clrMapOvr>
  <p:transition spd="slow">
    <p:cover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43F1-3542-4516-A216-F89027CFA875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5059-F4EE-429F-87DE-4B361194D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3276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B81C8-DD22-42C8-B382-97A57FC97A9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7226-B806-4EB5-B039-4851683755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00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A955-3A64-48B9-932C-FA87EEB21732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9DE3F-39A9-4BF8-B9B2-A094DC308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80641"/>
      </p:ext>
    </p:extLst>
  </p:cSld>
  <p:clrMapOvr>
    <a:masterClrMapping/>
  </p:clrMapOvr>
  <p:transition spd="slow">
    <p:cover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52A9-4AC3-4091-8CA6-4474015C0D6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7A7B8-674D-40A5-A64A-E8A666172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61748"/>
      </p:ext>
    </p:extLst>
  </p:cSld>
  <p:clrMapOvr>
    <a:masterClrMapping/>
  </p:clrMapOvr>
  <p:transition spd="slow">
    <p:cove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5E5C0-8A96-45CF-9D2D-48300A221E32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C4C8-70C9-45C0-AF98-3B03F880A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98716"/>
      </p:ext>
    </p:extLst>
  </p:cSld>
  <p:clrMapOvr>
    <a:masterClrMapping/>
  </p:clrMapOvr>
  <p:transition spd="slow">
    <p:cove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D1B31-09FD-4CA0-B442-5E78DD38C686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E7B2D-D35B-4537-81BB-871F9D909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45003"/>
      </p:ext>
    </p:extLst>
  </p:cSld>
  <p:clrMapOvr>
    <a:masterClrMapping/>
  </p:clrMapOvr>
  <p:transition spd="slow">
    <p:cove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A8CA-A499-4CC4-88E9-A8097431C935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1E91-8E11-4891-8647-4BF13AE24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05523"/>
      </p:ext>
    </p:extLst>
  </p:cSld>
  <p:clrMapOvr>
    <a:masterClrMapping/>
  </p:clrMapOvr>
  <p:transition spd="slow">
    <p:cove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72233-4E4B-4AFE-AA1F-1425F7937078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AA4CA-5ED5-48AA-A6F8-06E70018A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77910"/>
      </p:ext>
    </p:extLst>
  </p:cSld>
  <p:clrMapOvr>
    <a:masterClrMapping/>
  </p:clrMapOvr>
  <p:transition spd="slow">
    <p:cove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2940-A126-42D4-B437-7BD6ACFD4EA1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4E28D-F956-4692-BE79-8FC6C272A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6197"/>
      </p:ext>
    </p:extLst>
  </p:cSld>
  <p:clrMapOvr>
    <a:masterClrMapping/>
  </p:clrMapOvr>
  <p:transition spd="slow">
    <p:cover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7BA96-4337-4F3D-80AD-88090224B3E9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534-7017-482F-80ED-7A25C0EF5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36397"/>
      </p:ext>
    </p:extLst>
  </p:cSld>
  <p:clrMapOvr>
    <a:masterClrMapping/>
  </p:clrMapOvr>
  <p:transition spd="slow">
    <p:cover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24DD-5F59-4F95-94EC-501ED386516F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4A12-0237-41FA-BED0-C4DA40465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9259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456D-7B41-410E-9EDB-AA7016AF3F3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9E28-58FD-4AA8-820A-7E4400AD18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58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E1060D-76FA-4973-A542-4A93F6BFC3A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C6187-1F37-4101-908D-E97E6FF1EB9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79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BB93A-039F-48AE-BCAB-C14E22214BB5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B0121-D994-45D4-9ECD-6AD470FB36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8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BB93A-039F-48AE-BCAB-C14E22214BB5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B0121-D994-45D4-9ECD-6AD470FB36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8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BB93A-039F-48AE-BCAB-C14E22214BB5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B0121-D994-45D4-9ECD-6AD470FB36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8DE66E-D2D9-4E9D-8E61-083B1051E3F3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A64E63-A1CF-4692-A54B-7A3D79FCE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7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E2FD72-DCD7-45BF-84D7-757B424BA1A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D91B2D-387D-4298-BAB9-21AC852C83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0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BB93A-039F-48AE-BCAB-C14E22214BB5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B0121-D994-45D4-9ECD-6AD470FB36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8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7038C-974F-4D31-A091-437B46C07D23}" type="datetime1">
              <a:rPr lang="ru-RU"/>
              <a:pPr>
                <a:defRPr/>
              </a:pPr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9C8E79-716E-42BB-AFF5-C79809C8E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3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ov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inobr74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ta.gov.ru/" TargetMode="External"/><Relationship Id="rId5" Type="http://schemas.openxmlformats.org/officeDocument/2006/relationships/hyperlink" Target="http://bus.gov.ru/" TargetMode="External"/><Relationship Id="rId4" Type="http://schemas.openxmlformats.org/officeDocument/2006/relationships/hyperlink" Target="https://gosuslugi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4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43.png"/><Relationship Id="rId3" Type="http://schemas.openxmlformats.org/officeDocument/2006/relationships/oleObject" Target="../embeddings/_____Microsoft_Excel_97-20031.xls"/><Relationship Id="rId7" Type="http://schemas.openxmlformats.org/officeDocument/2006/relationships/diagramData" Target="../diagrams/data6.xml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11" Type="http://schemas.microsoft.com/office/2007/relationships/diagramDrawing" Target="../diagrams/drawing6.xml"/><Relationship Id="rId5" Type="http://schemas.openxmlformats.org/officeDocument/2006/relationships/image" Target="../media/image40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39.png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oleObject" Target="../embeddings/_____Microsoft_Excel_97-20032.xls"/><Relationship Id="rId9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60259F-52C4-4B63-91FD-4ADC18A745F9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589338" y="5068006"/>
            <a:ext cx="7993062" cy="11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000" b="1" i="1" dirty="0" smtClean="0">
                <a:latin typeface="Arial" panose="020B0604020202020204" pitchFamily="34" charset="0"/>
              </a:rPr>
              <a:t>Елена Михайловна Зайко,</a:t>
            </a:r>
          </a:p>
          <a:p>
            <a:pPr algn="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000" b="1" i="1" dirty="0" smtClean="0">
                <a:latin typeface="Arial" panose="020B0604020202020204" pitchFamily="34" charset="0"/>
              </a:rPr>
              <a:t>    </a:t>
            </a:r>
            <a:r>
              <a:rPr lang="ru-RU" altLang="ru-RU" sz="2000" i="1" dirty="0" smtClean="0">
                <a:latin typeface="Arial" panose="020B0604020202020204" pitchFamily="34" charset="0"/>
              </a:rPr>
              <a:t>заместитель    Министра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11251" y="2092017"/>
            <a:ext cx="7388225" cy="195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Региональный стандарт кадрового обеспечения промышленного роста Челябинской области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7528" y="550412"/>
            <a:ext cx="8515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Челябинской области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9375" y="4918176"/>
            <a:ext cx="11303696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44117" y="1223513"/>
            <a:ext cx="994554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457" y="233552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9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7507" y="112730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14123" y="260423"/>
            <a:ext cx="10119936" cy="674612"/>
            <a:chOff x="681925" y="1205105"/>
            <a:chExt cx="11063334" cy="471298"/>
          </a:xfrm>
        </p:grpSpPr>
        <p:sp>
          <p:nvSpPr>
            <p:cNvPr id="6" name="Пятиугольник 5"/>
            <p:cNvSpPr/>
            <p:nvPr/>
          </p:nvSpPr>
          <p:spPr>
            <a:xfrm>
              <a:off x="681925" y="1205105"/>
              <a:ext cx="11063334" cy="471298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91001" y="1338150"/>
              <a:ext cx="10900475" cy="205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Наличие координатора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17330" y="1299398"/>
            <a:ext cx="83107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775" indent="-269875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формирование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консолидированного заказа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подготовку кадров региональной системе образования.</a:t>
            </a:r>
          </a:p>
          <a:p>
            <a:pPr marL="342900" indent="-3429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взаимодействия социальных партнеров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реализации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дуального) обучения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Курирование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вопросов независимой оценки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качества подготовки кадров в субъекте Российской Федерации.</a:t>
            </a:r>
          </a:p>
          <a:p>
            <a:pPr marL="342900" indent="-3429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аудита материально-технической базы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учебных площадок предприятий, участвующих в практическом обучении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студентов, 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учебных площадок образовательных организаций</a:t>
            </a:r>
          </a:p>
          <a:p>
            <a:pPr marL="342900" indent="-3429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мониторинга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обучения студентов 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выпускников образовательных организаций, при необходимости координация процесса трудоустройства.</a:t>
            </a:r>
          </a:p>
          <a:p>
            <a:pPr marL="342900" indent="-34290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процесса подготовки кадров в регионе, подготовка аналитических отчетов о развитие системы образования в регионе и качестве подготовки кадров.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17330" y="1454353"/>
            <a:ext cx="1609857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ФУНКЦИИ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507" y="1460945"/>
            <a:ext cx="3496235" cy="48320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SzPct val="150000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субъект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ответственный за межведомственное взаимодействие по вопросам подготовки кадров, обеспечивающий вовлечение всех основных участников в процесс подготовки кадров как со стороны заказчиков, так и со стороны исполнителей, а также оперативную координацию процесса взаимодействия между ними. </a:t>
            </a:r>
            <a:endParaRPr lang="ru-RU" sz="20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  <a:buSzPct val="150000"/>
            </a:pPr>
            <a:endParaRPr lang="ru-RU" sz="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7688" y="187956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200000" flipH="1">
            <a:off x="8012906" y="-157445"/>
            <a:ext cx="2755900" cy="5602288"/>
          </a:xfrm>
          <a:prstGeom prst="triangle">
            <a:avLst>
              <a:gd name="adj" fmla="val 51330"/>
            </a:avLst>
          </a:prstGeom>
          <a:gradFill>
            <a:gsLst>
              <a:gs pos="0">
                <a:srgbClr val="E1F4FF"/>
              </a:gs>
              <a:gs pos="100000">
                <a:srgbClr val="C1D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1520031" y="-254283"/>
            <a:ext cx="2755900" cy="5795963"/>
          </a:xfrm>
          <a:prstGeom prst="triangle">
            <a:avLst>
              <a:gd name="adj" fmla="val 51330"/>
            </a:avLst>
          </a:prstGeom>
          <a:gradFill>
            <a:gsLst>
              <a:gs pos="0">
                <a:srgbClr val="FFFFCD"/>
              </a:gs>
              <a:gs pos="100000">
                <a:srgbClr val="FFFF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57150" y="1895987"/>
            <a:ext cx="3378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ЮУТПП</a:t>
            </a:r>
            <a:endParaRPr lang="ru-RU" alt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ЧРОР РСПП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Опора России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Отраслевые объединения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</a:p>
        </p:txBody>
      </p:sp>
      <p:sp>
        <p:nvSpPr>
          <p:cNvPr id="24" name="Объект 10"/>
          <p:cNvSpPr txBox="1">
            <a:spLocks/>
          </p:cNvSpPr>
          <p:nvPr/>
        </p:nvSpPr>
        <p:spPr bwMode="auto">
          <a:xfrm>
            <a:off x="6846888" y="1784023"/>
            <a:ext cx="536575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000099"/>
              </a:buClr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Clr>
                <a:srgbClr val="000099"/>
              </a:buClr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ректоров вузов</a:t>
            </a: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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spcBef>
                <a:spcPct val="0"/>
              </a:spcBef>
              <a:buClr>
                <a:srgbClr val="000099"/>
              </a:buClr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директоров ПОО</a:t>
            </a: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</a:t>
            </a:r>
          </a:p>
          <a:p>
            <a:pPr algn="r">
              <a:spcBef>
                <a:spcPct val="0"/>
              </a:spcBef>
              <a:buClr>
                <a:srgbClr val="000099"/>
              </a:buClr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по примерным ОПОП</a:t>
            </a:r>
            <a:r>
              <a:rPr lang="ru-RU" alt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</a:t>
            </a: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Clr>
                <a:srgbClr val="000099"/>
              </a:buClr>
              <a:buNone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Совет молодых ученых</a:t>
            </a:r>
            <a:r>
              <a:rPr lang="ru-RU" alt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</a:t>
            </a: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ПОО</a:t>
            </a: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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spcBef>
                <a:spcPct val="0"/>
              </a:spcBef>
              <a:buClr>
                <a:srgbClr val="000099"/>
              </a:buClr>
              <a:buFont typeface="Arial" panose="020B0604020202020204" pitchFamily="34" charset="0"/>
              <a:buNone/>
            </a:pP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Clr>
                <a:srgbClr val="000099"/>
              </a:buClr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 rot="20787107">
            <a:off x="5954002" y="1811542"/>
            <a:ext cx="63754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8000"/>
                </a:solidFill>
                <a:latin typeface="Arial" charset="0"/>
                <a:cs typeface="Arial" charset="0"/>
              </a:rPr>
              <a:t>РЕГИОНАЛЬНЫЕ ОРГАНЫ </a:t>
            </a:r>
            <a:br>
              <a:rPr lang="ru-RU" sz="1600" b="1" i="1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r>
              <a:rPr lang="ru-RU" sz="1600" b="1" i="1" dirty="0">
                <a:solidFill>
                  <a:srgbClr val="008000"/>
                </a:solidFill>
                <a:latin typeface="Arial" charset="0"/>
                <a:cs typeface="Arial" charset="0"/>
              </a:rPr>
              <a:t>ГОСУДАРСТВЕННО-ОБЩЕСТВЕННОГО УПРАВЛЕНИЯ</a:t>
            </a:r>
            <a:endParaRPr lang="ru-RU" sz="1600" b="1" i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775584">
            <a:off x="-73100" y="1795345"/>
            <a:ext cx="5756276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8000"/>
                </a:solidFill>
                <a:latin typeface="Arial" charset="0"/>
                <a:cs typeface="Arial" charset="0"/>
              </a:rPr>
              <a:t>РЕГИОНАЛЬНЫЕ ОБЪЕДИНЕНИЯ РАБОТОДАТЕЛЕЙ</a:t>
            </a:r>
            <a:endParaRPr lang="ru-RU" sz="1600" b="1" i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 flipV="1">
            <a:off x="-9526" y="2645287"/>
            <a:ext cx="12157076" cy="1390650"/>
          </a:xfrm>
          <a:custGeom>
            <a:avLst/>
            <a:gdLst>
              <a:gd name="connsiteX0" fmla="*/ 0 w 12156141"/>
              <a:gd name="connsiteY0" fmla="*/ 0 h 1452282"/>
              <a:gd name="connsiteX1" fmla="*/ 6172200 w 12156141"/>
              <a:gd name="connsiteY1" fmla="*/ 1452282 h 1452282"/>
              <a:gd name="connsiteX2" fmla="*/ 12156141 w 12156141"/>
              <a:gd name="connsiteY2" fmla="*/ 13447 h 14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56141" h="1452282">
                <a:moveTo>
                  <a:pt x="0" y="0"/>
                </a:moveTo>
                <a:lnTo>
                  <a:pt x="6172200" y="1452282"/>
                </a:lnTo>
                <a:lnTo>
                  <a:pt x="12156141" y="13447"/>
                </a:lnTo>
              </a:path>
            </a:pathLst>
          </a:cu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3"/>
          <p:cNvSpPr>
            <a:spLocks noChangeArrowheads="1"/>
          </p:cNvSpPr>
          <p:nvPr/>
        </p:nvSpPr>
        <p:spPr bwMode="auto">
          <a:xfrm>
            <a:off x="36512" y="2937387"/>
            <a:ext cx="121554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ru-RU" alt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НАПРАВЛЕНИЯ:</a:t>
            </a: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ru-RU" alt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объемов и содержания подготовки кадров</a:t>
            </a:r>
            <a:r>
              <a:rPr lang="ru-RU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ru-RU" altLang="ru-RU" sz="1800" i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материально-технической базы СПО;</a:t>
            </a: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ru-RU" alt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качества профессионального образования;</a:t>
            </a: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ru-RU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профориентационная работа, повышение престижа рабочих профессий в обществе.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1277" y="1511737"/>
            <a:ext cx="5983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ОБЛАСТНОЙ СОВЕТ </a:t>
            </a:r>
            <a:b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КАДРОВОЙ ПОЛИТИКЕ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136512" y="1076261"/>
            <a:ext cx="9970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Межведомственное взаимодействие и государственно-частное партнерство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688" y="4450438"/>
            <a:ext cx="2811439" cy="101566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Общественный совет по образованию при </a:t>
            </a:r>
            <a:r>
              <a:rPr 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ЧО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2229" y="4450438"/>
            <a:ext cx="8290494" cy="92333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 представителей общественных, профессиональных и иных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НКО к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разработке основных направлений региональной политики в сфере образования, проведение независимой оценки качества образования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52230" y="5466101"/>
            <a:ext cx="829049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предложений по формированию методологических основ совершенствования государственного управления, стратегического планирования и прогнозирования, а также мониторинг и анализ социально-экономического развития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 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социально-трудовых отношений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150" y="5567126"/>
            <a:ext cx="281143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Общественный совет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Минэконом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ЧО</a:t>
            </a:r>
          </a:p>
          <a:p>
            <a:pPr algn="just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201277" y="4790364"/>
            <a:ext cx="360789" cy="2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3201277" y="5950259"/>
            <a:ext cx="360789" cy="2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914123" y="260423"/>
            <a:ext cx="10119936" cy="674612"/>
            <a:chOff x="681925" y="1205105"/>
            <a:chExt cx="11063334" cy="471298"/>
          </a:xfrm>
        </p:grpSpPr>
        <p:sp>
          <p:nvSpPr>
            <p:cNvPr id="28" name="Пятиугольник 27"/>
            <p:cNvSpPr/>
            <p:nvPr/>
          </p:nvSpPr>
          <p:spPr>
            <a:xfrm>
              <a:off x="681925" y="1205105"/>
              <a:ext cx="11063334" cy="471298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91001" y="1338150"/>
              <a:ext cx="10900475" cy="205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Наличие координатора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43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52827"/>
            <a:ext cx="12192000" cy="705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914122" y="264653"/>
            <a:ext cx="10119937" cy="620020"/>
            <a:chOff x="681925" y="1205105"/>
            <a:chExt cx="11063334" cy="473416"/>
          </a:xfrm>
        </p:grpSpPr>
        <p:sp>
          <p:nvSpPr>
            <p:cNvPr id="6" name="Пятиугольник 5"/>
            <p:cNvSpPr/>
            <p:nvPr/>
          </p:nvSpPr>
          <p:spPr>
            <a:xfrm>
              <a:off x="681925" y="1205105"/>
              <a:ext cx="11063334" cy="471298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02589" y="1296558"/>
              <a:ext cx="10900475" cy="381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Принятие нормативно-правовых актов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92558" y="1314049"/>
            <a:ext cx="119221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Документы</a:t>
            </a:r>
            <a:r>
              <a:rPr lang="ru-RU" sz="2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обеспечивающие реализацию </a:t>
            </a:r>
            <a:r>
              <a:rPr lang="ru-RU" sz="20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мероприятий WorldSkills в субъекте </a:t>
            </a:r>
            <a:r>
              <a:rPr lang="ru-RU" sz="20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РФ;</a:t>
            </a: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ru-RU" sz="2000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ru-RU" sz="2000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Clr>
                <a:srgbClr val="C00000"/>
              </a:buClr>
              <a:buSzPct val="150000"/>
            </a:pPr>
            <a:endParaRPr lang="ru-RU" sz="20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Документы, обеспечивающие реализацию </a:t>
            </a:r>
            <a:r>
              <a:rPr lang="ru-RU" sz="20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практико-ориентированной (дуальной) </a:t>
            </a:r>
            <a:r>
              <a:rPr lang="ru-RU" sz="2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модели обучения в субъекте </a:t>
            </a:r>
            <a:r>
              <a:rPr lang="ru-RU" sz="20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РФ:</a:t>
            </a:r>
          </a:p>
          <a:p>
            <a:pPr marL="3859213" indent="-342900"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О порядке организации дуального </a:t>
            </a:r>
            <a:r>
              <a:rPr lang="ru-RU" sz="20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обучения; </a:t>
            </a:r>
            <a:endParaRPr lang="ru-RU" sz="20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859213" indent="-342900"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Об утверждении типовых форм соглашений и </a:t>
            </a:r>
            <a:r>
              <a:rPr lang="ru-RU" sz="20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договоров;</a:t>
            </a:r>
            <a:endParaRPr lang="ru-RU" sz="20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859213" indent="-342900"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Об утверждении типового положения о </a:t>
            </a:r>
            <a:r>
              <a:rPr lang="ru-RU" sz="20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наставничестве;</a:t>
            </a:r>
            <a:endParaRPr lang="ru-RU" sz="20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ru-RU" sz="2000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ru-RU" sz="20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ru-RU" sz="2000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ru-RU" sz="20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ru-RU" sz="2000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ru-RU" sz="2000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Документы</a:t>
            </a:r>
            <a:r>
              <a:rPr lang="ru-RU" sz="2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обеспечивающие </a:t>
            </a:r>
            <a:r>
              <a:rPr lang="ru-RU" sz="20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мониторинг оценки качества </a:t>
            </a:r>
            <a:r>
              <a:rPr lang="ru-RU" sz="2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подготовки кадров в субъекте </a:t>
            </a:r>
            <a:r>
              <a:rPr lang="ru-RU" sz="20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РФ;</a:t>
            </a:r>
            <a:endParaRPr lang="ru-RU" sz="20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Документы об участниках проекта в субъекте </a:t>
            </a:r>
            <a:r>
              <a:rPr lang="ru-RU" sz="20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РФ и </a:t>
            </a:r>
            <a:r>
              <a:rPr lang="ru-RU" sz="20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утвержденные соглашения о взаимодействии</a:t>
            </a:r>
            <a:r>
              <a:rPr lang="ru-RU" sz="2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между ними</a:t>
            </a:r>
            <a:endParaRPr lang="ru-RU" sz="2000" dirty="0"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70" y="136275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35333" y="4188012"/>
            <a:ext cx="4094244" cy="1545043"/>
            <a:chOff x="363080" y="2797096"/>
            <a:chExt cx="5866211" cy="817732"/>
          </a:xfrm>
        </p:grpSpPr>
        <p:sp>
          <p:nvSpPr>
            <p:cNvPr id="20" name="Нашивка 19"/>
            <p:cNvSpPr/>
            <p:nvPr/>
          </p:nvSpPr>
          <p:spPr>
            <a:xfrm>
              <a:off x="363080" y="2797096"/>
              <a:ext cx="5866211" cy="817732"/>
            </a:xfrm>
            <a:prstGeom prst="chevron">
              <a:avLst/>
            </a:prstGeom>
            <a:solidFill>
              <a:srgbClr val="FE8D0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10412346"/>
                <a:satOff val="-59202"/>
                <a:lumOff val="190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771946" y="2797096"/>
              <a:ext cx="5048479" cy="817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Типовое трехстороннее соглашение о сотрудничестве с Правительством Челябинской области</a:t>
              </a:r>
              <a:endParaRPr lang="ru-RU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66762" y="4188013"/>
            <a:ext cx="3879221" cy="1413714"/>
            <a:chOff x="6023561" y="2848711"/>
            <a:chExt cx="5793776" cy="678718"/>
          </a:xfrm>
        </p:grpSpPr>
        <p:sp>
          <p:nvSpPr>
            <p:cNvPr id="18" name="Нашивка 17"/>
            <p:cNvSpPr/>
            <p:nvPr/>
          </p:nvSpPr>
          <p:spPr>
            <a:xfrm>
              <a:off x="6023561" y="2848711"/>
              <a:ext cx="5793776" cy="678718"/>
            </a:xfrm>
            <a:prstGeom prst="chevron">
              <a:avLst/>
            </a:prstGeom>
            <a:solidFill>
              <a:srgbClr val="FEB966">
                <a:alpha val="89804"/>
              </a:srgbClr>
            </a:solidFill>
          </p:spPr>
          <p:style>
            <a:lnRef idx="1">
              <a:schemeClr val="accent4">
                <a:tint val="40000"/>
                <a:alpha val="90000"/>
                <a:hueOff val="10892175"/>
                <a:satOff val="-57311"/>
                <a:lumOff val="205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40000"/>
                <a:alpha val="90000"/>
                <a:hueOff val="10892175"/>
                <a:satOff val="-57311"/>
                <a:lumOff val="205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Нашивка 6"/>
            <p:cNvSpPr/>
            <p:nvPr/>
          </p:nvSpPr>
          <p:spPr>
            <a:xfrm>
              <a:off x="6362920" y="2848711"/>
              <a:ext cx="5115058" cy="678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10795" rIns="0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рекомендации Министерства образования и науки Челябинской области от 12.12.2013 №01/10064</a:t>
              </a:r>
              <a:endParaRPr lang="ru-RU" sz="1700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707292" y="931091"/>
            <a:ext cx="11037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ТИПОВОЙ СОСТАВ НОРМАТИВНО-ПРАВОВЫХ ДОКУМЕНТОВ: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707292" y="1811772"/>
            <a:ext cx="4094244" cy="628491"/>
            <a:chOff x="363080" y="2797096"/>
            <a:chExt cx="5866211" cy="817732"/>
          </a:xfrm>
        </p:grpSpPr>
        <p:sp>
          <p:nvSpPr>
            <p:cNvPr id="24" name="Нашивка 23"/>
            <p:cNvSpPr/>
            <p:nvPr/>
          </p:nvSpPr>
          <p:spPr>
            <a:xfrm>
              <a:off x="363080" y="2797096"/>
              <a:ext cx="5866211" cy="817732"/>
            </a:xfrm>
            <a:prstGeom prst="chevron">
              <a:avLst/>
            </a:prstGeom>
            <a:solidFill>
              <a:srgbClr val="FE8D0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10412346"/>
                <a:satOff val="-59202"/>
                <a:lumOff val="190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771946" y="2797096"/>
              <a:ext cx="5048479" cy="817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Дорожная карта</a:t>
              </a:r>
              <a:endParaRPr lang="ru-RU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699381" y="1865193"/>
            <a:ext cx="3879221" cy="521648"/>
            <a:chOff x="6023561" y="2848711"/>
            <a:chExt cx="5793776" cy="678718"/>
          </a:xfrm>
        </p:grpSpPr>
        <p:sp>
          <p:nvSpPr>
            <p:cNvPr id="27" name="Нашивка 26"/>
            <p:cNvSpPr/>
            <p:nvPr/>
          </p:nvSpPr>
          <p:spPr>
            <a:xfrm>
              <a:off x="6023561" y="2848711"/>
              <a:ext cx="5793776" cy="678718"/>
            </a:xfrm>
            <a:prstGeom prst="chevron">
              <a:avLst/>
            </a:prstGeom>
            <a:solidFill>
              <a:srgbClr val="FEB966">
                <a:alpha val="89804"/>
              </a:srgbClr>
            </a:solidFill>
          </p:spPr>
          <p:style>
            <a:lnRef idx="1">
              <a:schemeClr val="accent4">
                <a:tint val="40000"/>
                <a:alpha val="90000"/>
                <a:hueOff val="10892175"/>
                <a:satOff val="-57311"/>
                <a:lumOff val="205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40000"/>
                <a:alpha val="90000"/>
                <a:hueOff val="10892175"/>
                <a:satOff val="-57311"/>
                <a:lumOff val="205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Нашивка 6"/>
            <p:cNvSpPr/>
            <p:nvPr/>
          </p:nvSpPr>
          <p:spPr>
            <a:xfrm>
              <a:off x="6692953" y="2848711"/>
              <a:ext cx="5115059" cy="678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10795" rIns="0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Ассоциированное членство</a:t>
              </a:r>
              <a:endParaRPr lang="ru-RU" sz="1700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458200" y="1865193"/>
            <a:ext cx="3428378" cy="521648"/>
            <a:chOff x="6023561" y="2848711"/>
            <a:chExt cx="5793776" cy="678718"/>
          </a:xfrm>
          <a:solidFill>
            <a:schemeClr val="bg1"/>
          </a:solidFill>
        </p:grpSpPr>
        <p:sp>
          <p:nvSpPr>
            <p:cNvPr id="30" name="Нашивка 29"/>
            <p:cNvSpPr/>
            <p:nvPr/>
          </p:nvSpPr>
          <p:spPr>
            <a:xfrm>
              <a:off x="6023561" y="2848711"/>
              <a:ext cx="5793776" cy="678718"/>
            </a:xfrm>
            <a:prstGeom prst="chevron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4">
                <a:tint val="40000"/>
                <a:alpha val="90000"/>
                <a:hueOff val="10892175"/>
                <a:satOff val="-57311"/>
                <a:lumOff val="205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40000"/>
                <a:alpha val="90000"/>
                <a:hueOff val="10892175"/>
                <a:satOff val="-57311"/>
                <a:lumOff val="205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Нашивка 6"/>
            <p:cNvSpPr/>
            <p:nvPr/>
          </p:nvSpPr>
          <p:spPr>
            <a:xfrm>
              <a:off x="6801264" y="2950521"/>
              <a:ext cx="3683673" cy="47509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10795" rIns="0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РКЦ, 22 СЦК</a:t>
              </a:r>
              <a:endParaRPr lang="ru-RU" sz="17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064061" y="4188012"/>
            <a:ext cx="5050691" cy="1374385"/>
            <a:chOff x="6023561" y="2848711"/>
            <a:chExt cx="5793776" cy="678718"/>
          </a:xfrm>
        </p:grpSpPr>
        <p:sp>
          <p:nvSpPr>
            <p:cNvPr id="33" name="Нашивка 32"/>
            <p:cNvSpPr/>
            <p:nvPr/>
          </p:nvSpPr>
          <p:spPr>
            <a:xfrm>
              <a:off x="6023561" y="2848711"/>
              <a:ext cx="5793776" cy="678718"/>
            </a:xfrm>
            <a:prstGeom prst="chevron">
              <a:avLst/>
            </a:prstGeom>
            <a:solidFill>
              <a:schemeClr val="bg1">
                <a:alpha val="89804"/>
              </a:schemeClr>
            </a:solidFill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4">
                <a:tint val="40000"/>
                <a:alpha val="90000"/>
                <a:hueOff val="10892175"/>
                <a:satOff val="-57311"/>
                <a:lumOff val="205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40000"/>
                <a:alpha val="90000"/>
                <a:hueOff val="10892175"/>
                <a:satOff val="-57311"/>
                <a:lumOff val="205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Нашивка 6"/>
            <p:cNvSpPr/>
            <p:nvPr/>
          </p:nvSpPr>
          <p:spPr>
            <a:xfrm>
              <a:off x="6362920" y="2848711"/>
              <a:ext cx="5115058" cy="67871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10795" rIns="0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21 трехстороннее соглашение</a:t>
              </a:r>
              <a:br>
                <a:rPr lang="ru-RU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«ПОО - Правительство - предприятие»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38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1050880" y="112604"/>
            <a:ext cx="9908274" cy="928444"/>
            <a:chOff x="681925" y="1284764"/>
            <a:chExt cx="11063334" cy="797594"/>
          </a:xfrm>
        </p:grpSpPr>
        <p:sp>
          <p:nvSpPr>
            <p:cNvPr id="10" name="Пятиугольник 9"/>
            <p:cNvSpPr/>
            <p:nvPr/>
          </p:nvSpPr>
          <p:spPr>
            <a:xfrm>
              <a:off x="681925" y="1357836"/>
              <a:ext cx="11063334" cy="724522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1925" y="1284764"/>
              <a:ext cx="9616407" cy="734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endParaRPr lang="ru-RU" sz="20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2000" dirty="0" smtClean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Обеспечение </a:t>
              </a: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информационной прозрачности региональной модели кадрового обеспечения промышленного </a:t>
              </a:r>
              <a:r>
                <a:rPr lang="ru-RU" sz="2000" dirty="0" smtClean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роста</a:t>
              </a:r>
              <a:endParaRPr lang="ru-RU" sz="2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7591" y="218742"/>
            <a:ext cx="914317" cy="82230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91908" y="1480264"/>
            <a:ext cx="5696435" cy="1477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свободного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удобного доступа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заинтересованных лиц к основной информации 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модели кадрового обеспечения промышленного роста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9289" y="1502722"/>
            <a:ext cx="5090616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268288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портал, содержащий:</a:t>
            </a:r>
          </a:p>
          <a:p>
            <a:pPr marL="363538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НПА</a:t>
            </a:r>
          </a:p>
          <a:p>
            <a:pPr marL="363538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 потребности рынка труда</a:t>
            </a:r>
          </a:p>
          <a:p>
            <a:pPr marL="363538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Механизмы участия в дуальном обучении</a:t>
            </a:r>
          </a:p>
          <a:p>
            <a:pPr marL="363538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качества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0747" y="1067355"/>
            <a:ext cx="32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0108" y="1141224"/>
            <a:ext cx="32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ИНСТРУМЕНТЫ: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011" y="3070563"/>
            <a:ext cx="11604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ГОСУДАРСТВЕННЫЕ И ВЕДОМСТВЕННЫЕ ИНФОРМАЦИОННЫЕ СИСТЕМЫ ПОЛУЧЕНИЯ, ПЕРЕДАЧИ, ПРОИЗВОДСТВА И РАСПРОСТРАНЕНИЯ ИНФОРМАЦИИ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5010" y="3768309"/>
            <a:ext cx="116048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531813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Официальный сайт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Министерства образования и науки Челябинской области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sz="20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ru-RU" sz="2000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minobr74.ru</a:t>
            </a:r>
            <a:r>
              <a:rPr lang="ru-RU" sz="2000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1813" indent="-531813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Единый портал государственных и муниципальных услуг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https://gosuslugi.ru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31813" indent="-531813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Официальный сайт для размещения информации о государственных и муниципальных учреждениях (</a:t>
            </a:r>
            <a:r>
              <a:rPr lang="ru-RU" sz="20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http://bus.gov.ru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31813" indent="-531813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открытых данных Российской Федерации (</a:t>
            </a:r>
            <a:r>
              <a:rPr lang="ru-RU" sz="20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http://data.gov.ru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31813" indent="-531813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Сайты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профессиональных образовательных организаций, ГБУ ДО «ДУМ «Смена»,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ГБУ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ДПО ЧИРПО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377266" y="5922786"/>
            <a:ext cx="11750723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41277" y="3247468"/>
            <a:ext cx="11750723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1091821" y="230504"/>
            <a:ext cx="9942238" cy="935071"/>
            <a:chOff x="681925" y="1205104"/>
            <a:chExt cx="11063334" cy="949969"/>
          </a:xfrm>
        </p:grpSpPr>
        <p:sp>
          <p:nvSpPr>
            <p:cNvPr id="7" name="Пятиугольник 6"/>
            <p:cNvSpPr/>
            <p:nvPr/>
          </p:nvSpPr>
          <p:spPr>
            <a:xfrm>
              <a:off x="681925" y="1205104"/>
              <a:ext cx="11063334" cy="877254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20983" y="1352962"/>
              <a:ext cx="9895031" cy="802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Обеспечение качественной материально-технической и методической базой для реализации образовательного процесса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091822" y="1606357"/>
            <a:ext cx="4735772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обеспечение доступа учащихся и преподавателей к высокотехнологичному современному оборудованию на любой из доступных </a:t>
            </a:r>
            <a:r>
              <a:rPr lang="ru-RU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площадок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908" y="1186514"/>
            <a:ext cx="32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3641" y="1134815"/>
            <a:ext cx="32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ИНСТРУМЕНТЫ: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7718" y="1599327"/>
            <a:ext cx="5767541" cy="120032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Периодический аудит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Учебные лаборатории на базе ПОО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Учебные площадки на базе предприятий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Ресурсные центры коллективного пользования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591" y="205094"/>
            <a:ext cx="914317" cy="82230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0137" y="3556100"/>
            <a:ext cx="11918791" cy="621860"/>
          </a:xfrm>
          <a:prstGeom prst="roundRect">
            <a:avLst/>
          </a:prstGeom>
          <a:solidFill>
            <a:srgbClr val="BFFF9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«СОВЕРШЕНСТВОВАНИЕ КОМПЛЕКСНЫХ РЕГИОНАЛЬНЫХ ПРОГРАММ РАЗВИТИЯ ПРОФЕССИОНАЛЬНОГО ОБРАЗОВАНИЯ, С УЧЕТОМ ОПЫТА ИХ РЕАЛИЗАЦИИ»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80386" y="2930166"/>
            <a:ext cx="9985489" cy="32622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ЦЕЛЕВАЯ ПРОГРАММА РАЗВИТИЯ ОБРАЗОВАНИЯ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534749" y="4262161"/>
            <a:ext cx="2576941" cy="798909"/>
            <a:chOff x="1122271" y="3394350"/>
            <a:chExt cx="2307432" cy="798909"/>
          </a:xfrm>
        </p:grpSpPr>
        <p:sp>
          <p:nvSpPr>
            <p:cNvPr id="27" name="Нашивка 26"/>
            <p:cNvSpPr/>
            <p:nvPr/>
          </p:nvSpPr>
          <p:spPr bwMode="auto">
            <a:xfrm rot="5400000">
              <a:off x="1847047" y="2669574"/>
              <a:ext cx="798909" cy="2248462"/>
            </a:xfrm>
            <a:prstGeom prst="chevron">
              <a:avLst>
                <a:gd name="adj" fmla="val 31910"/>
              </a:avLst>
            </a:prstGeom>
            <a:gradFill flip="none"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4"/>
            <p:cNvSpPr txBox="1">
              <a:spLocks noChangeArrowheads="1"/>
            </p:cNvSpPr>
            <p:nvPr/>
          </p:nvSpPr>
          <p:spPr bwMode="auto">
            <a:xfrm>
              <a:off x="1122271" y="3623939"/>
              <a:ext cx="23074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МАШИНОСТРОЕНИЕ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27302" y="3039572"/>
            <a:ext cx="1886367" cy="909020"/>
            <a:chOff x="1385116" y="1626946"/>
            <a:chExt cx="1534987" cy="687490"/>
          </a:xfrm>
        </p:grpSpPr>
        <p:sp>
          <p:nvSpPr>
            <p:cNvPr id="30" name="Нашивка 29"/>
            <p:cNvSpPr/>
            <p:nvPr/>
          </p:nvSpPr>
          <p:spPr bwMode="auto">
            <a:xfrm rot="5400000">
              <a:off x="1844698" y="1167364"/>
              <a:ext cx="389334" cy="1308497"/>
            </a:xfrm>
            <a:prstGeom prst="chevron">
              <a:avLst>
                <a:gd name="adj" fmla="val 31910"/>
              </a:avLst>
            </a:prstGeom>
            <a:solidFill>
              <a:schemeClr val="bg1"/>
            </a:solidFill>
            <a:ln>
              <a:solidFill>
                <a:srgbClr val="B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31" name="TextBox 54"/>
            <p:cNvSpPr txBox="1">
              <a:spLocks noChangeArrowheads="1"/>
            </p:cNvSpPr>
            <p:nvPr/>
          </p:nvSpPr>
          <p:spPr bwMode="auto">
            <a:xfrm flipH="1">
              <a:off x="1497306" y="1729661"/>
              <a:ext cx="14227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2014-2015 гг.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010432" y="4475549"/>
            <a:ext cx="2152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78417,1 тыс. р.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75370" y="4310404"/>
            <a:ext cx="20716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ежегодно 50000,0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 р.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0136" y="5092754"/>
            <a:ext cx="11918375" cy="504745"/>
          </a:xfrm>
          <a:prstGeom prst="roundRect">
            <a:avLst/>
          </a:prstGeom>
          <a:solidFill>
            <a:srgbClr val="BFFF9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ПРОФЕССИОНАЛЬНОГО ОБРАЗОВАНИЯ В ЧЕЛЯБИНСКОЙ ОБЛАСТИ»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16788" y="5922786"/>
            <a:ext cx="9985489" cy="32622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ЧЕЛЯБИНСКОЙ ОБЛАСТИ </a:t>
            </a:r>
          </a:p>
        </p:txBody>
      </p:sp>
      <p:grpSp>
        <p:nvGrpSpPr>
          <p:cNvPr id="37" name="Группа 36"/>
          <p:cNvGrpSpPr/>
          <p:nvPr/>
        </p:nvGrpSpPr>
        <p:grpSpPr>
          <a:xfrm flipV="1">
            <a:off x="9999681" y="5476455"/>
            <a:ext cx="2068756" cy="662094"/>
            <a:chOff x="1385116" y="1527745"/>
            <a:chExt cx="1564463" cy="488535"/>
          </a:xfrm>
        </p:grpSpPr>
        <p:sp>
          <p:nvSpPr>
            <p:cNvPr id="38" name="Нашивка 37"/>
            <p:cNvSpPr/>
            <p:nvPr/>
          </p:nvSpPr>
          <p:spPr bwMode="auto">
            <a:xfrm rot="5400000">
              <a:off x="1844698" y="1167364"/>
              <a:ext cx="389334" cy="1308497"/>
            </a:xfrm>
            <a:prstGeom prst="chevron">
              <a:avLst>
                <a:gd name="adj" fmla="val 31910"/>
              </a:avLst>
            </a:prstGeom>
            <a:solidFill>
              <a:schemeClr val="bg1"/>
            </a:solidFill>
            <a:ln>
              <a:solidFill>
                <a:srgbClr val="B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 flipH="1" flipV="1">
              <a:off x="1526782" y="1527745"/>
              <a:ext cx="1422797" cy="43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2014-2017 гг.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Нашивка 39"/>
          <p:cNvSpPr/>
          <p:nvPr/>
        </p:nvSpPr>
        <p:spPr bwMode="auto">
          <a:xfrm rot="16200000" flipV="1">
            <a:off x="10060761" y="3348525"/>
            <a:ext cx="798909" cy="2570086"/>
          </a:xfrm>
          <a:prstGeom prst="chevron">
            <a:avLst>
              <a:gd name="adj" fmla="val 31910"/>
            </a:avLst>
          </a:prstGeom>
          <a:gradFill flip="none" rotWithShape="1">
            <a:gsLst>
              <a:gs pos="0">
                <a:srgbClr val="FFFF99"/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9207819" y="4465163"/>
            <a:ext cx="25304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600" b="1" dirty="0">
                <a:solidFill>
                  <a:prstClr val="black"/>
                </a:solidFill>
              </a:rPr>
              <a:t>ЦЕЛЕВЫЕ СУБСИДИИ</a:t>
            </a:r>
          </a:p>
        </p:txBody>
      </p:sp>
    </p:spTree>
    <p:extLst>
      <p:ext uri="{BB962C8B-B14F-4D97-AF65-F5344CB8AC3E}">
        <p14:creationId xmlns:p14="http://schemas.microsoft.com/office/powerpoint/2010/main" val="38169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08" y="4645956"/>
            <a:ext cx="3045282" cy="210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08" y="1220188"/>
            <a:ext cx="2902687" cy="193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8" y="1204629"/>
            <a:ext cx="2999727" cy="200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"/>
          <a:stretch>
            <a:fillRect/>
          </a:stretch>
        </p:blipFill>
        <p:spPr bwMode="auto">
          <a:xfrm>
            <a:off x="374025" y="4645956"/>
            <a:ext cx="3025130" cy="210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r="9453"/>
          <a:stretch>
            <a:fillRect/>
          </a:stretch>
        </p:blipFill>
        <p:spPr bwMode="auto">
          <a:xfrm>
            <a:off x="6547281" y="4637020"/>
            <a:ext cx="2579872" cy="207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/>
          <a:stretch>
            <a:fillRect/>
          </a:stretch>
        </p:blipFill>
        <p:spPr bwMode="auto">
          <a:xfrm>
            <a:off x="6535157" y="1206298"/>
            <a:ext cx="2525300" cy="197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2733" b="3650"/>
          <a:stretch/>
        </p:blipFill>
        <p:spPr>
          <a:xfrm>
            <a:off x="9203272" y="1206298"/>
            <a:ext cx="2845364" cy="1851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8221" r="7726"/>
          <a:stretch/>
        </p:blipFill>
        <p:spPr>
          <a:xfrm>
            <a:off x="9225887" y="4637021"/>
            <a:ext cx="2822749" cy="2071836"/>
          </a:xfrm>
          <a:prstGeom prst="rect">
            <a:avLst/>
          </a:prstGeom>
        </p:spPr>
      </p:pic>
      <p:sp>
        <p:nvSpPr>
          <p:cNvPr id="26" name="Прямоугольник 4"/>
          <p:cNvSpPr>
            <a:spLocks noChangeArrowheads="1"/>
          </p:cNvSpPr>
          <p:nvPr/>
        </p:nvSpPr>
        <p:spPr bwMode="auto">
          <a:xfrm>
            <a:off x="1230419" y="3509939"/>
            <a:ext cx="4106225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машиностроение,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сфера обслуживания,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строительные, монтажные и ремонтно-строительные работы,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общественное питание,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2377" y="3502673"/>
            <a:ext cx="130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ПРОФИЛИ</a:t>
            </a:r>
          </a:p>
        </p:txBody>
      </p:sp>
      <p:pic>
        <p:nvPicPr>
          <p:cNvPr id="36" name="Рисунок 35" descr="celyabinsky_oblast_gerb-600x824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Группа 36"/>
          <p:cNvGrpSpPr/>
          <p:nvPr/>
        </p:nvGrpSpPr>
        <p:grpSpPr>
          <a:xfrm>
            <a:off x="1091821" y="230504"/>
            <a:ext cx="9942238" cy="935071"/>
            <a:chOff x="681925" y="1205104"/>
            <a:chExt cx="11063334" cy="949969"/>
          </a:xfrm>
        </p:grpSpPr>
        <p:sp>
          <p:nvSpPr>
            <p:cNvPr id="38" name="Пятиугольник 37"/>
            <p:cNvSpPr/>
            <p:nvPr/>
          </p:nvSpPr>
          <p:spPr>
            <a:xfrm>
              <a:off x="681925" y="1205104"/>
              <a:ext cx="11063334" cy="877254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20983" y="1352962"/>
              <a:ext cx="9895031" cy="802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Обеспечение качественной материально-технической и методической базой для реализации образовательного процесса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7591" y="205094"/>
            <a:ext cx="914317" cy="82230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584442" y="2815034"/>
            <a:ext cx="3464194" cy="6332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65426" y="2839775"/>
            <a:ext cx="4014453" cy="6332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095" y="2837649"/>
            <a:ext cx="4012449" cy="6332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537107" y="2960827"/>
            <a:ext cx="2087341" cy="405028"/>
            <a:chOff x="4248809" y="5346365"/>
            <a:chExt cx="2087341" cy="405028"/>
          </a:xfrm>
        </p:grpSpPr>
        <p:sp>
          <p:nvSpPr>
            <p:cNvPr id="15" name="TextBox 9"/>
            <p:cNvSpPr txBox="1">
              <a:spLocks noChangeArrowheads="1"/>
            </p:cNvSpPr>
            <p:nvPr/>
          </p:nvSpPr>
          <p:spPr bwMode="auto">
            <a:xfrm>
              <a:off x="5136000" y="5346365"/>
              <a:ext cx="12001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МЦПК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248809" y="5351283"/>
              <a:ext cx="9797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8 ПОО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66244" y="2850408"/>
            <a:ext cx="2568044" cy="611629"/>
            <a:chOff x="2947031" y="4336587"/>
            <a:chExt cx="1532552" cy="61162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467024" y="4336587"/>
              <a:ext cx="5687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25 ПОО</a:t>
              </a:r>
            </a:p>
          </p:txBody>
        </p:sp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>
              <a:off x="2947031" y="4609662"/>
              <a:ext cx="15325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ru-RU" sz="16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РЕСУРСНЫЕ ЦЕНТРЫ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693993" y="2789404"/>
            <a:ext cx="3198759" cy="634077"/>
            <a:chOff x="5667350" y="3737105"/>
            <a:chExt cx="3198759" cy="63407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705669" y="3737105"/>
              <a:ext cx="11224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0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22 ПОО</a:t>
              </a:r>
            </a:p>
          </p:txBody>
        </p:sp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5667350" y="4001850"/>
              <a:ext cx="3198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ru-RU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СЦК </a:t>
              </a:r>
              <a:r>
                <a:rPr lang="en-US" altLang="ru-RU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WorldSkills Russia</a:t>
              </a:r>
              <a:endParaRPr lang="ru-RU" alt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Прямоугольник 20"/>
          <p:cNvSpPr>
            <a:spLocks noChangeArrowheads="1"/>
          </p:cNvSpPr>
          <p:nvPr/>
        </p:nvSpPr>
        <p:spPr bwMode="auto">
          <a:xfrm>
            <a:off x="6607271" y="3515698"/>
            <a:ext cx="4426788" cy="1477328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дорожно-строительные работы,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автотранспорт,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жилищно-коммунальное хозяйство,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сельское хозяйство;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торговля</a:t>
            </a:r>
          </a:p>
        </p:txBody>
      </p:sp>
    </p:spTree>
    <p:extLst>
      <p:ext uri="{BB962C8B-B14F-4D97-AF65-F5344CB8AC3E}">
        <p14:creationId xmlns:p14="http://schemas.microsoft.com/office/powerpoint/2010/main" val="245268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509588" y="1349375"/>
            <a:ext cx="401955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ДОЛГОСРОЧНЫЙ ПРОГНОЗ ПОТРЕБНОСТЕЙ РЫНКА ТРУДА до 2032 года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7356890"/>
              </p:ext>
            </p:extLst>
          </p:nvPr>
        </p:nvGraphicFramePr>
        <p:xfrm>
          <a:off x="590770" y="2461022"/>
          <a:ext cx="3938494" cy="277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5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888" y="1455738"/>
            <a:ext cx="1409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Прямоугольник 36"/>
          <p:cNvSpPr>
            <a:spLocks noChangeArrowheads="1"/>
          </p:cNvSpPr>
          <p:nvPr/>
        </p:nvSpPr>
        <p:spPr bwMode="auto">
          <a:xfrm>
            <a:off x="4476750" y="1050925"/>
            <a:ext cx="52212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Прогнозирование развития региональной экономики и ее кадровых потребностей в том числе с учетом интересов инвесторов на базе автоматизированной информационной системы, поддерживающей стандарт АСИ по созданию благоприятного инвестиционного климата в регионе. </a:t>
            </a:r>
          </a:p>
        </p:txBody>
      </p:sp>
      <p:sp>
        <p:nvSpPr>
          <p:cNvPr id="22537" name="Содержимое 2"/>
          <p:cNvSpPr txBox="1">
            <a:spLocks/>
          </p:cNvSpPr>
          <p:nvPr/>
        </p:nvSpPr>
        <p:spPr bwMode="auto">
          <a:xfrm>
            <a:off x="4476750" y="3967163"/>
            <a:ext cx="53213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Проект Минобрнауки РФ: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«Апробация и ввод в эксплуатацию экспертно-аналитической системы прогнозирования потребностей в профессиональном кадровом обеспечении социально-экономического развития РФ в целях проведения экспертизы формирования контрольных цифр приема в учреждения профессионального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образования РФ»</a:t>
            </a:r>
            <a:b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2538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13" y="4608513"/>
            <a:ext cx="1387475" cy="143668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9" name="TextBox 6"/>
          <p:cNvSpPr txBox="1">
            <a:spLocks noChangeArrowheads="1"/>
          </p:cNvSpPr>
          <p:nvPr/>
        </p:nvSpPr>
        <p:spPr bwMode="auto">
          <a:xfrm>
            <a:off x="4789488" y="3490913"/>
            <a:ext cx="6045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Челябинская область – пилотный регион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29138" y="3421063"/>
            <a:ext cx="7312025" cy="546100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0375900" y="3092450"/>
            <a:ext cx="1309688" cy="266700"/>
          </a:xfrm>
          <a:prstGeom prst="triangle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 flipV="1">
            <a:off x="10375900" y="4073525"/>
            <a:ext cx="1309688" cy="265113"/>
          </a:xfrm>
          <a:prstGeom prst="triangle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 descr="celyabinsky_oblast_gerb-600x824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965536" y="232621"/>
            <a:ext cx="9997978" cy="796662"/>
            <a:chOff x="681925" y="1205105"/>
            <a:chExt cx="11063334" cy="751209"/>
          </a:xfrm>
        </p:grpSpPr>
        <p:sp>
          <p:nvSpPr>
            <p:cNvPr id="22" name="Пятиугольник 21"/>
            <p:cNvSpPr/>
            <p:nvPr/>
          </p:nvSpPr>
          <p:spPr>
            <a:xfrm>
              <a:off x="681925" y="1205105"/>
              <a:ext cx="11063334" cy="669528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02589" y="1296559"/>
              <a:ext cx="10900475" cy="659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механизмов прогнозирования потребности в кадрах по перспективным и востребованным профессиям 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45000" y="6134100"/>
            <a:ext cx="77470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7513" y="1114425"/>
            <a:ext cx="654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ЭТАПЫ ПРОГНОЗИРОВАНИЯ: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7513" y="1454150"/>
            <a:ext cx="1142365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 информационный: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макроэкономическая статистика по видам экономической деятельности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рынка труда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естественного движения населения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сферы образования Челябинской области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социально-экономического развития Уральского федерального округа на период до 2020 года;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краткосрочный прогноз социально-экономического развития Челябинской области на текущий год и плановый период;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экспертных опросов работодателей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 анализ и предварительный прогноз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базовый (наиболее вероятный),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инерционный,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пессимистический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8738" y="4494213"/>
            <a:ext cx="7053262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2525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 корректировка проекта Прогноза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 Главным управлением по труду и занятости населения Челябинской области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 объединениями работодателей и предпринимателей Челябинской области, ЮУТПП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на областном Совете по кадровой политике и Клубе кадровиков</a:t>
            </a:r>
          </a:p>
        </p:txBody>
      </p:sp>
      <p:pic>
        <p:nvPicPr>
          <p:cNvPr id="9" name="Рисунок 8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965536" y="232621"/>
            <a:ext cx="9997978" cy="796662"/>
            <a:chOff x="681925" y="1205105"/>
            <a:chExt cx="11063334" cy="751209"/>
          </a:xfrm>
        </p:grpSpPr>
        <p:sp>
          <p:nvSpPr>
            <p:cNvPr id="11" name="Пятиугольник 10"/>
            <p:cNvSpPr/>
            <p:nvPr/>
          </p:nvSpPr>
          <p:spPr>
            <a:xfrm>
              <a:off x="681925" y="1205105"/>
              <a:ext cx="11063334" cy="669528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02589" y="1296559"/>
              <a:ext cx="10900475" cy="659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механизмов прогнозирования потребности в кадрах по перспективным и востребованным профессиям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6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7513" y="1114425"/>
            <a:ext cx="654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РЕЗУЛЬТАТЫ ПРОГНОЗИРОВАНИЯ:</a:t>
            </a:r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3" y="1468438"/>
            <a:ext cx="7162800" cy="260985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3" y="4127500"/>
            <a:ext cx="7143750" cy="113347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88" y="5310188"/>
            <a:ext cx="7162800" cy="112395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5609" name="Прямоугольник 8"/>
          <p:cNvSpPr>
            <a:spLocks noChangeArrowheads="1"/>
          </p:cNvSpPr>
          <p:nvPr/>
        </p:nvSpPr>
        <p:spPr bwMode="auto">
          <a:xfrm>
            <a:off x="8085138" y="3571875"/>
            <a:ext cx="42799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ru-RU" altLang="ru-RU" sz="2000" i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</a:t>
            </a:r>
          </a:p>
          <a:p>
            <a:pPr eaLnBrk="1" hangingPunct="1">
              <a:spcBef>
                <a:spcPct val="0"/>
              </a:spcBef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ru-RU" altLang="ru-RU" sz="2000" i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инерционный </a:t>
            </a:r>
          </a:p>
          <a:p>
            <a:pPr eaLnBrk="1" hangingPunct="1">
              <a:spcBef>
                <a:spcPct val="0"/>
              </a:spcBef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ru-RU" altLang="ru-RU" sz="2000" i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пессимистический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83538" y="2940050"/>
            <a:ext cx="3978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СЦЕНАРИИ: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celyabinsky_oblast_gerb-600x82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965536" y="232621"/>
            <a:ext cx="9997978" cy="796662"/>
            <a:chOff x="681925" y="1205105"/>
            <a:chExt cx="11063334" cy="751209"/>
          </a:xfrm>
        </p:grpSpPr>
        <p:sp>
          <p:nvSpPr>
            <p:cNvPr id="13" name="Пятиугольник 12"/>
            <p:cNvSpPr/>
            <p:nvPr/>
          </p:nvSpPr>
          <p:spPr>
            <a:xfrm>
              <a:off x="681925" y="1205105"/>
              <a:ext cx="11063334" cy="669528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02589" y="1296559"/>
              <a:ext cx="10900475" cy="659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механизмов прогнозирования потребности в кадрах по перспективным и востребованным профессиям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0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7513" y="1114425"/>
            <a:ext cx="654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РЕЗУЛЬТАТЫ ПРОГНОЗИРОВАНИЯ:</a:t>
            </a:r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266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16"/>
          <a:stretch>
            <a:fillRect/>
          </a:stretch>
        </p:blipFill>
        <p:spPr bwMode="auto">
          <a:xfrm>
            <a:off x="227013" y="1514475"/>
            <a:ext cx="109093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7825" y="2997200"/>
            <a:ext cx="9274175" cy="4000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+mn-lt"/>
              </a:rPr>
              <a:t>в разделе «Деятельность» по направлению «Профессиональное образование»</a:t>
            </a:r>
          </a:p>
        </p:txBody>
      </p:sp>
      <p:pic>
        <p:nvPicPr>
          <p:cNvPr id="2663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27390" r="6937" b="14278"/>
          <a:stretch>
            <a:fillRect/>
          </a:stretch>
        </p:blipFill>
        <p:spPr bwMode="auto">
          <a:xfrm>
            <a:off x="3424238" y="3489325"/>
            <a:ext cx="848995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600" y="5080000"/>
            <a:ext cx="5897563" cy="4000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http://minobr74.eps74.ru/LegalActs/Show/3628</a:t>
            </a:r>
            <a:endParaRPr lang="ru-RU" sz="2000" b="1" u="sng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celyabinsky_oblast_gerb-600x82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965536" y="232621"/>
            <a:ext cx="9997978" cy="796662"/>
            <a:chOff x="681925" y="1205105"/>
            <a:chExt cx="11063334" cy="751209"/>
          </a:xfrm>
        </p:grpSpPr>
        <p:sp>
          <p:nvSpPr>
            <p:cNvPr id="12" name="Пятиугольник 11"/>
            <p:cNvSpPr/>
            <p:nvPr/>
          </p:nvSpPr>
          <p:spPr>
            <a:xfrm>
              <a:off x="681925" y="1205105"/>
              <a:ext cx="11063334" cy="669528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02589" y="1296559"/>
              <a:ext cx="10900475" cy="659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механизмов прогнозирования потребности в кадрах по перспективным и востребованным профессиям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0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DF350-5334-4B4B-BFB4-AD3A7B5D5D45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1365" y="1048533"/>
            <a:ext cx="11032565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61365" y="509133"/>
            <a:ext cx="6338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-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ЧЕЛЯБИНСКАЯ ОБЛАСТЬ – ПИЛОТНЫЙ РЕГИОН</a:t>
            </a:r>
            <a:endParaRPr lang="ru-RU" sz="2000" b="1" spc="-2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4844" y="1259643"/>
            <a:ext cx="5074024" cy="3416320"/>
          </a:xfrm>
          <a:prstGeom prst="rect">
            <a:avLst/>
          </a:prstGeom>
          <a:solidFill>
            <a:srgbClr val="E7F6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СОГЛАШЕНИЕ 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сотрудничестве между автономной некоммерческой организацией «Агентство стратегических инициатив по продвижению новых проектов», Союзом «Агентство развития профессиональных 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сообществ и рабочих кадров 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Ворлдскиллс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Россия» 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Правительством Челябинской области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 Санкт-Петербург	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«17» июня 2016 г.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0870" r="24848" b="33862"/>
          <a:stretch/>
        </p:blipFill>
        <p:spPr>
          <a:xfrm>
            <a:off x="124828" y="4898694"/>
            <a:ext cx="1909482" cy="18111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24203" t="2873" r="23679" b="35539"/>
          <a:stretch/>
        </p:blipFill>
        <p:spPr>
          <a:xfrm>
            <a:off x="6354844" y="4898694"/>
            <a:ext cx="1940735" cy="1797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78" y="2973614"/>
            <a:ext cx="1854182" cy="186521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315821" y="3001638"/>
            <a:ext cx="3852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Союз «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Агентство</a:t>
            </a:r>
            <a:b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развития профессиональных сообществ и рабочих кадров «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Ворлдскиллс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Россия»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40" y="1183228"/>
            <a:ext cx="1850120" cy="16618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91826" y="1131460"/>
            <a:ext cx="3976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АНО «Агентство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стратегических инициатив по продвижению новых проектов»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55202" y="2176659"/>
            <a:ext cx="3455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Никитин Андрей Сергеевич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94000" y="4315399"/>
            <a:ext cx="3172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Уразов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Роберт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Наилевич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72901" y="5896214"/>
            <a:ext cx="4359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Дубровский Борис Александрович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34170" y="5094026"/>
            <a:ext cx="3899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Сторонами Соглашения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Челябинской области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95579" y="5943686"/>
            <a:ext cx="3879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Редин Евгений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Владимирович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61012" y="4889958"/>
            <a:ext cx="454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Правительство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Челябинской области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/>
        </p:nvGraphicFramePr>
        <p:xfrm>
          <a:off x="5122051" y="4208166"/>
          <a:ext cx="6608583" cy="228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5859463" y="3860800"/>
            <a:ext cx="5741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latin typeface="Arial" panose="020B0604020202020204" pitchFamily="34" charset="0"/>
              </a:rPr>
              <a:t>Динамика изменения общего объема КЦП </a:t>
            </a:r>
          </a:p>
        </p:txBody>
      </p:sp>
      <p:grpSp>
        <p:nvGrpSpPr>
          <p:cNvPr id="27655" name="Группа 3"/>
          <p:cNvGrpSpPr>
            <a:grpSpLocks/>
          </p:cNvGrpSpPr>
          <p:nvPr/>
        </p:nvGrpSpPr>
        <p:grpSpPr bwMode="auto">
          <a:xfrm>
            <a:off x="5799138" y="1222375"/>
            <a:ext cx="5254625" cy="2338388"/>
            <a:chOff x="-157781" y="1087748"/>
            <a:chExt cx="5255207" cy="2337566"/>
          </a:xfrm>
        </p:grpSpPr>
        <p:sp>
          <p:nvSpPr>
            <p:cNvPr id="40" name="Овал 39"/>
            <p:cNvSpPr/>
            <p:nvPr/>
          </p:nvSpPr>
          <p:spPr>
            <a:xfrm>
              <a:off x="1583830" y="2400082"/>
              <a:ext cx="703080" cy="7030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-157781" y="1087748"/>
              <a:ext cx="5253619" cy="1199728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КРАТКОСРОЧНЫЙ ПРОГНОЗ ПОТРЕБНОСТЕЙ РЫНКА ТРУДА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ежегодно</a:t>
              </a:r>
              <a:endPara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43" name="Стрелка вправо 42"/>
            <p:cNvSpPr/>
            <p:nvPr/>
          </p:nvSpPr>
          <p:spPr>
            <a:xfrm rot="2552045" flipH="1" flipV="1">
              <a:off x="2160133" y="3062659"/>
              <a:ext cx="371255" cy="250195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Стрелка вправо 43"/>
            <p:cNvSpPr/>
            <p:nvPr/>
          </p:nvSpPr>
          <p:spPr>
            <a:xfrm flipH="1" flipV="1">
              <a:off x="1137230" y="2667932"/>
              <a:ext cx="371255" cy="250195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674" name="TextBox 1"/>
            <p:cNvSpPr txBox="1">
              <a:spLocks noChangeArrowheads="1"/>
            </p:cNvSpPr>
            <p:nvPr/>
          </p:nvSpPr>
          <p:spPr bwMode="auto">
            <a:xfrm>
              <a:off x="2567115" y="1998587"/>
              <a:ext cx="25303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latin typeface="Arial" panose="020B0604020202020204" pitchFamily="34" charset="0"/>
                  <a:cs typeface="Arial" panose="020B0604020202020204" pitchFamily="34" charset="0"/>
                </a:rPr>
                <a:t>службы занятости</a:t>
              </a:r>
            </a:p>
          </p:txBody>
        </p:sp>
        <p:sp>
          <p:nvSpPr>
            <p:cNvPr id="27675" name="TextBox 27"/>
            <p:cNvSpPr txBox="1">
              <a:spLocks noChangeArrowheads="1"/>
            </p:cNvSpPr>
            <p:nvPr/>
          </p:nvSpPr>
          <p:spPr bwMode="auto">
            <a:xfrm>
              <a:off x="309808" y="2572741"/>
              <a:ext cx="7897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latin typeface="Arial" panose="020B0604020202020204" pitchFamily="34" charset="0"/>
                  <a:cs typeface="Arial" panose="020B0604020202020204" pitchFamily="34" charset="0"/>
                </a:rPr>
                <a:t>ПОО</a:t>
              </a:r>
            </a:p>
          </p:txBody>
        </p:sp>
        <p:sp>
          <p:nvSpPr>
            <p:cNvPr id="29" name="Стрелка вправо 28"/>
            <p:cNvSpPr/>
            <p:nvPr/>
          </p:nvSpPr>
          <p:spPr>
            <a:xfrm flipH="1" flipV="1">
              <a:off x="2362255" y="2659359"/>
              <a:ext cx="371255" cy="250195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 rot="19047955" flipH="1">
              <a:off x="2228621" y="2229971"/>
              <a:ext cx="371255" cy="250195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682" name="TextBox 31"/>
            <p:cNvSpPr txBox="1">
              <a:spLocks noChangeArrowheads="1"/>
            </p:cNvSpPr>
            <p:nvPr/>
          </p:nvSpPr>
          <p:spPr bwMode="auto">
            <a:xfrm>
              <a:off x="2547882" y="3025204"/>
              <a:ext cx="223978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latin typeface="Arial" panose="020B0604020202020204" pitchFamily="34" charset="0"/>
                  <a:cs typeface="Arial" panose="020B0604020202020204" pitchFamily="34" charset="0"/>
                </a:rPr>
                <a:t>муниципалитеты</a:t>
              </a:r>
            </a:p>
          </p:txBody>
        </p:sp>
        <p:sp>
          <p:nvSpPr>
            <p:cNvPr id="27683" name="TextBox 32"/>
            <p:cNvSpPr txBox="1">
              <a:spLocks noChangeArrowheads="1"/>
            </p:cNvSpPr>
            <p:nvPr/>
          </p:nvSpPr>
          <p:spPr bwMode="auto">
            <a:xfrm>
              <a:off x="2819629" y="2516880"/>
              <a:ext cx="183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latin typeface="Arial" panose="020B0604020202020204" pitchFamily="34" charset="0"/>
                  <a:cs typeface="Arial" panose="020B0604020202020204" pitchFamily="34" charset="0"/>
                </a:rPr>
                <a:t>предприятия</a:t>
              </a:r>
            </a:p>
          </p:txBody>
        </p:sp>
      </p:grpSp>
      <p:grpSp>
        <p:nvGrpSpPr>
          <p:cNvPr id="27656" name="Группа 5"/>
          <p:cNvGrpSpPr>
            <a:grpSpLocks/>
          </p:cNvGrpSpPr>
          <p:nvPr/>
        </p:nvGrpSpPr>
        <p:grpSpPr bwMode="auto">
          <a:xfrm>
            <a:off x="-231775" y="882650"/>
            <a:ext cx="7966075" cy="4994275"/>
            <a:chOff x="4127416" y="1441245"/>
            <a:chExt cx="7965795" cy="499375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4127416" y="1441245"/>
              <a:ext cx="6221322" cy="4993756"/>
              <a:chOff x="4823100" y="911098"/>
              <a:chExt cx="6795462" cy="5490445"/>
            </a:xfrm>
            <a:scene3d>
              <a:camera prst="perspectiveContrastingRightFacing" zoom="91000"/>
              <a:lightRig rig="threePt" dir="t">
                <a:rot lat="0" lon="0" rev="20640000"/>
              </a:lightRig>
            </a:scene3d>
          </p:grpSpPr>
          <p:sp>
            <p:nvSpPr>
              <p:cNvPr id="45" name="Равнобедренный треугольник 44"/>
              <p:cNvSpPr/>
              <p:nvPr/>
            </p:nvSpPr>
            <p:spPr>
              <a:xfrm flipH="1">
                <a:off x="4823100" y="911098"/>
                <a:ext cx="2956000" cy="5490445"/>
              </a:xfrm>
              <a:prstGeom prst="triangle">
                <a:avLst/>
              </a:prstGeom>
              <a:solidFill>
                <a:srgbClr val="C00000"/>
              </a:solid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46" name="Полилиния 45"/>
              <p:cNvSpPr/>
              <p:nvPr/>
            </p:nvSpPr>
            <p:spPr>
              <a:xfrm>
                <a:off x="6118844" y="1724348"/>
                <a:ext cx="5499718" cy="649845"/>
              </a:xfrm>
              <a:custGeom>
                <a:avLst/>
                <a:gdLst>
                  <a:gd name="connsiteX0" fmla="*/ 0 w 5499718"/>
                  <a:gd name="connsiteY0" fmla="*/ 108310 h 649845"/>
                  <a:gd name="connsiteX1" fmla="*/ 108310 w 5499718"/>
                  <a:gd name="connsiteY1" fmla="*/ 0 h 649845"/>
                  <a:gd name="connsiteX2" fmla="*/ 5391408 w 5499718"/>
                  <a:gd name="connsiteY2" fmla="*/ 0 h 649845"/>
                  <a:gd name="connsiteX3" fmla="*/ 5499718 w 5499718"/>
                  <a:gd name="connsiteY3" fmla="*/ 108310 h 649845"/>
                  <a:gd name="connsiteX4" fmla="*/ 5499718 w 5499718"/>
                  <a:gd name="connsiteY4" fmla="*/ 541535 h 649845"/>
                  <a:gd name="connsiteX5" fmla="*/ 5391408 w 5499718"/>
                  <a:gd name="connsiteY5" fmla="*/ 649845 h 649845"/>
                  <a:gd name="connsiteX6" fmla="*/ 108310 w 5499718"/>
                  <a:gd name="connsiteY6" fmla="*/ 649845 h 649845"/>
                  <a:gd name="connsiteX7" fmla="*/ 0 w 5499718"/>
                  <a:gd name="connsiteY7" fmla="*/ 541535 h 649845"/>
                  <a:gd name="connsiteX8" fmla="*/ 0 w 5499718"/>
                  <a:gd name="connsiteY8" fmla="*/ 108310 h 64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9718" h="649845">
                    <a:moveTo>
                      <a:pt x="0" y="108310"/>
                    </a:moveTo>
                    <a:cubicBezTo>
                      <a:pt x="0" y="48492"/>
                      <a:pt x="48492" y="0"/>
                      <a:pt x="108310" y="0"/>
                    </a:cubicBezTo>
                    <a:lnTo>
                      <a:pt x="5391408" y="0"/>
                    </a:lnTo>
                    <a:cubicBezTo>
                      <a:pt x="5451226" y="0"/>
                      <a:pt x="5499718" y="48492"/>
                      <a:pt x="5499718" y="108310"/>
                    </a:cubicBezTo>
                    <a:lnTo>
                      <a:pt x="5499718" y="541535"/>
                    </a:lnTo>
                    <a:cubicBezTo>
                      <a:pt x="5499718" y="601353"/>
                      <a:pt x="5451226" y="649845"/>
                      <a:pt x="5391408" y="649845"/>
                    </a:cubicBezTo>
                    <a:lnTo>
                      <a:pt x="108310" y="649845"/>
                    </a:lnTo>
                    <a:cubicBezTo>
                      <a:pt x="48492" y="649845"/>
                      <a:pt x="0" y="601353"/>
                      <a:pt x="0" y="541535"/>
                    </a:cubicBezTo>
                    <a:lnTo>
                      <a:pt x="0" y="108310"/>
                    </a:lnTo>
                    <a:close/>
                  </a:path>
                </a:pathLst>
              </a:custGeom>
              <a:sp3d z="57200" extrusionH="600" contourW="3000">
                <a:bevelT w="48600" h="18600" prst="relaxedInset"/>
                <a:bevelB w="48600" h="8600" prst="relaxedInset"/>
              </a:sp3d>
            </p:spPr>
            <p:style>
              <a:lnRef idx="1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4593" tIns="134593" rIns="134593" bIns="134593" spcCol="1270" anchor="ctr"/>
              <a:lstStyle/>
              <a:p>
                <a:pPr algn="ctr" defTabSz="12001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700"/>
              </a:p>
            </p:txBody>
          </p:sp>
          <p:sp>
            <p:nvSpPr>
              <p:cNvPr id="47" name="Полилиния 46"/>
              <p:cNvSpPr/>
              <p:nvPr/>
            </p:nvSpPr>
            <p:spPr>
              <a:xfrm>
                <a:off x="6118844" y="2455425"/>
                <a:ext cx="5499718" cy="649845"/>
              </a:xfrm>
              <a:custGeom>
                <a:avLst/>
                <a:gdLst>
                  <a:gd name="connsiteX0" fmla="*/ 0 w 5499718"/>
                  <a:gd name="connsiteY0" fmla="*/ 108310 h 649845"/>
                  <a:gd name="connsiteX1" fmla="*/ 108310 w 5499718"/>
                  <a:gd name="connsiteY1" fmla="*/ 0 h 649845"/>
                  <a:gd name="connsiteX2" fmla="*/ 5391408 w 5499718"/>
                  <a:gd name="connsiteY2" fmla="*/ 0 h 649845"/>
                  <a:gd name="connsiteX3" fmla="*/ 5499718 w 5499718"/>
                  <a:gd name="connsiteY3" fmla="*/ 108310 h 649845"/>
                  <a:gd name="connsiteX4" fmla="*/ 5499718 w 5499718"/>
                  <a:gd name="connsiteY4" fmla="*/ 541535 h 649845"/>
                  <a:gd name="connsiteX5" fmla="*/ 5391408 w 5499718"/>
                  <a:gd name="connsiteY5" fmla="*/ 649845 h 649845"/>
                  <a:gd name="connsiteX6" fmla="*/ 108310 w 5499718"/>
                  <a:gd name="connsiteY6" fmla="*/ 649845 h 649845"/>
                  <a:gd name="connsiteX7" fmla="*/ 0 w 5499718"/>
                  <a:gd name="connsiteY7" fmla="*/ 541535 h 649845"/>
                  <a:gd name="connsiteX8" fmla="*/ 0 w 5499718"/>
                  <a:gd name="connsiteY8" fmla="*/ 108310 h 64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9718" h="649845">
                    <a:moveTo>
                      <a:pt x="0" y="108310"/>
                    </a:moveTo>
                    <a:cubicBezTo>
                      <a:pt x="0" y="48492"/>
                      <a:pt x="48492" y="0"/>
                      <a:pt x="108310" y="0"/>
                    </a:cubicBezTo>
                    <a:lnTo>
                      <a:pt x="5391408" y="0"/>
                    </a:lnTo>
                    <a:cubicBezTo>
                      <a:pt x="5451226" y="0"/>
                      <a:pt x="5499718" y="48492"/>
                      <a:pt x="5499718" y="108310"/>
                    </a:cubicBezTo>
                    <a:lnTo>
                      <a:pt x="5499718" y="541535"/>
                    </a:lnTo>
                    <a:cubicBezTo>
                      <a:pt x="5499718" y="601353"/>
                      <a:pt x="5451226" y="649845"/>
                      <a:pt x="5391408" y="649845"/>
                    </a:cubicBezTo>
                    <a:lnTo>
                      <a:pt x="108310" y="649845"/>
                    </a:lnTo>
                    <a:cubicBezTo>
                      <a:pt x="48492" y="649845"/>
                      <a:pt x="0" y="601353"/>
                      <a:pt x="0" y="541535"/>
                    </a:cubicBezTo>
                    <a:lnTo>
                      <a:pt x="0" y="108310"/>
                    </a:lnTo>
                    <a:close/>
                  </a:path>
                </a:pathLst>
              </a:custGeom>
              <a:sp3d z="57200" extrusionH="600" contourW="3000">
                <a:bevelT w="48600" h="18600" prst="relaxedInset"/>
                <a:bevelB w="48600" h="8600" prst="relaxedInset"/>
              </a:sp3d>
            </p:spPr>
            <p:style>
              <a:lnRef idx="1">
                <a:schemeClr val="accent2">
                  <a:shade val="80000"/>
                  <a:hueOff val="-7174"/>
                  <a:satOff val="-805"/>
                  <a:lumOff val="5136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4593" tIns="134593" rIns="134593" bIns="134593" spcCol="1270" anchor="ctr"/>
              <a:lstStyle/>
              <a:p>
                <a:pPr algn="ctr" defTabSz="12001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700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6118844" y="3186501"/>
                <a:ext cx="5499718" cy="649845"/>
              </a:xfrm>
              <a:custGeom>
                <a:avLst/>
                <a:gdLst>
                  <a:gd name="connsiteX0" fmla="*/ 0 w 5499718"/>
                  <a:gd name="connsiteY0" fmla="*/ 108310 h 649845"/>
                  <a:gd name="connsiteX1" fmla="*/ 108310 w 5499718"/>
                  <a:gd name="connsiteY1" fmla="*/ 0 h 649845"/>
                  <a:gd name="connsiteX2" fmla="*/ 5391408 w 5499718"/>
                  <a:gd name="connsiteY2" fmla="*/ 0 h 649845"/>
                  <a:gd name="connsiteX3" fmla="*/ 5499718 w 5499718"/>
                  <a:gd name="connsiteY3" fmla="*/ 108310 h 649845"/>
                  <a:gd name="connsiteX4" fmla="*/ 5499718 w 5499718"/>
                  <a:gd name="connsiteY4" fmla="*/ 541535 h 649845"/>
                  <a:gd name="connsiteX5" fmla="*/ 5391408 w 5499718"/>
                  <a:gd name="connsiteY5" fmla="*/ 649845 h 649845"/>
                  <a:gd name="connsiteX6" fmla="*/ 108310 w 5499718"/>
                  <a:gd name="connsiteY6" fmla="*/ 649845 h 649845"/>
                  <a:gd name="connsiteX7" fmla="*/ 0 w 5499718"/>
                  <a:gd name="connsiteY7" fmla="*/ 541535 h 649845"/>
                  <a:gd name="connsiteX8" fmla="*/ 0 w 5499718"/>
                  <a:gd name="connsiteY8" fmla="*/ 108310 h 64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9718" h="649845">
                    <a:moveTo>
                      <a:pt x="0" y="108310"/>
                    </a:moveTo>
                    <a:cubicBezTo>
                      <a:pt x="0" y="48492"/>
                      <a:pt x="48492" y="0"/>
                      <a:pt x="108310" y="0"/>
                    </a:cubicBezTo>
                    <a:lnTo>
                      <a:pt x="5391408" y="0"/>
                    </a:lnTo>
                    <a:cubicBezTo>
                      <a:pt x="5451226" y="0"/>
                      <a:pt x="5499718" y="48492"/>
                      <a:pt x="5499718" y="108310"/>
                    </a:cubicBezTo>
                    <a:lnTo>
                      <a:pt x="5499718" y="541535"/>
                    </a:lnTo>
                    <a:cubicBezTo>
                      <a:pt x="5499718" y="601353"/>
                      <a:pt x="5451226" y="649845"/>
                      <a:pt x="5391408" y="649845"/>
                    </a:cubicBezTo>
                    <a:lnTo>
                      <a:pt x="108310" y="649845"/>
                    </a:lnTo>
                    <a:cubicBezTo>
                      <a:pt x="48492" y="649845"/>
                      <a:pt x="0" y="601353"/>
                      <a:pt x="0" y="541535"/>
                    </a:cubicBezTo>
                    <a:lnTo>
                      <a:pt x="0" y="108310"/>
                    </a:lnTo>
                    <a:close/>
                  </a:path>
                </a:pathLst>
              </a:custGeom>
              <a:sp3d z="57200" extrusionH="600" contourW="3000">
                <a:bevelT w="48600" h="18600" prst="relaxedInset"/>
                <a:bevelB w="48600" h="8600" prst="relaxedInset"/>
              </a:sp3d>
            </p:spPr>
            <p:style>
              <a:lnRef idx="1">
                <a:schemeClr val="accent2">
                  <a:shade val="80000"/>
                  <a:hueOff val="-14349"/>
                  <a:satOff val="-1610"/>
                  <a:lumOff val="1027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4593" tIns="134593" rIns="134593" bIns="134593" spcCol="1270" anchor="ctr"/>
              <a:lstStyle/>
              <a:p>
                <a:pPr algn="ctr" defTabSz="12001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700" dirty="0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6123698" y="3917577"/>
                <a:ext cx="5494864" cy="649845"/>
              </a:xfrm>
              <a:custGeom>
                <a:avLst/>
                <a:gdLst>
                  <a:gd name="connsiteX0" fmla="*/ 0 w 5494864"/>
                  <a:gd name="connsiteY0" fmla="*/ 108310 h 649845"/>
                  <a:gd name="connsiteX1" fmla="*/ 108310 w 5494864"/>
                  <a:gd name="connsiteY1" fmla="*/ 0 h 649845"/>
                  <a:gd name="connsiteX2" fmla="*/ 5386554 w 5494864"/>
                  <a:gd name="connsiteY2" fmla="*/ 0 h 649845"/>
                  <a:gd name="connsiteX3" fmla="*/ 5494864 w 5494864"/>
                  <a:gd name="connsiteY3" fmla="*/ 108310 h 649845"/>
                  <a:gd name="connsiteX4" fmla="*/ 5494864 w 5494864"/>
                  <a:gd name="connsiteY4" fmla="*/ 541535 h 649845"/>
                  <a:gd name="connsiteX5" fmla="*/ 5386554 w 5494864"/>
                  <a:gd name="connsiteY5" fmla="*/ 649845 h 649845"/>
                  <a:gd name="connsiteX6" fmla="*/ 108310 w 5494864"/>
                  <a:gd name="connsiteY6" fmla="*/ 649845 h 649845"/>
                  <a:gd name="connsiteX7" fmla="*/ 0 w 5494864"/>
                  <a:gd name="connsiteY7" fmla="*/ 541535 h 649845"/>
                  <a:gd name="connsiteX8" fmla="*/ 0 w 5494864"/>
                  <a:gd name="connsiteY8" fmla="*/ 108310 h 64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4864" h="649845">
                    <a:moveTo>
                      <a:pt x="0" y="108310"/>
                    </a:moveTo>
                    <a:cubicBezTo>
                      <a:pt x="0" y="48492"/>
                      <a:pt x="48492" y="0"/>
                      <a:pt x="108310" y="0"/>
                    </a:cubicBezTo>
                    <a:lnTo>
                      <a:pt x="5386554" y="0"/>
                    </a:lnTo>
                    <a:cubicBezTo>
                      <a:pt x="5446372" y="0"/>
                      <a:pt x="5494864" y="48492"/>
                      <a:pt x="5494864" y="108310"/>
                    </a:cubicBezTo>
                    <a:lnTo>
                      <a:pt x="5494864" y="541535"/>
                    </a:lnTo>
                    <a:cubicBezTo>
                      <a:pt x="5494864" y="601353"/>
                      <a:pt x="5446372" y="649845"/>
                      <a:pt x="5386554" y="649845"/>
                    </a:cubicBezTo>
                    <a:lnTo>
                      <a:pt x="108310" y="649845"/>
                    </a:lnTo>
                    <a:cubicBezTo>
                      <a:pt x="48492" y="649845"/>
                      <a:pt x="0" y="601353"/>
                      <a:pt x="0" y="541535"/>
                    </a:cubicBezTo>
                    <a:lnTo>
                      <a:pt x="0" y="108310"/>
                    </a:lnTo>
                    <a:close/>
                  </a:path>
                </a:pathLst>
              </a:custGeom>
              <a:sp3d z="57200" extrusionH="600" contourW="3000">
                <a:bevelT w="48600" h="18600" prst="relaxedInset"/>
                <a:bevelB w="48600" h="8600" prst="relaxedInset"/>
              </a:sp3d>
            </p:spPr>
            <p:style>
              <a:lnRef idx="1">
                <a:schemeClr val="accent2">
                  <a:shade val="80000"/>
                  <a:hueOff val="-21523"/>
                  <a:satOff val="-2414"/>
                  <a:lumOff val="1540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4593" tIns="134593" rIns="134593" bIns="134593" spcCol="1270" anchor="ctr"/>
              <a:lstStyle/>
              <a:p>
                <a:pPr algn="ctr" defTabSz="12001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700" dirty="0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6123698" y="4648654"/>
                <a:ext cx="5494864" cy="649845"/>
              </a:xfrm>
              <a:custGeom>
                <a:avLst/>
                <a:gdLst>
                  <a:gd name="connsiteX0" fmla="*/ 0 w 5494864"/>
                  <a:gd name="connsiteY0" fmla="*/ 108310 h 649845"/>
                  <a:gd name="connsiteX1" fmla="*/ 108310 w 5494864"/>
                  <a:gd name="connsiteY1" fmla="*/ 0 h 649845"/>
                  <a:gd name="connsiteX2" fmla="*/ 5386554 w 5494864"/>
                  <a:gd name="connsiteY2" fmla="*/ 0 h 649845"/>
                  <a:gd name="connsiteX3" fmla="*/ 5494864 w 5494864"/>
                  <a:gd name="connsiteY3" fmla="*/ 108310 h 649845"/>
                  <a:gd name="connsiteX4" fmla="*/ 5494864 w 5494864"/>
                  <a:gd name="connsiteY4" fmla="*/ 541535 h 649845"/>
                  <a:gd name="connsiteX5" fmla="*/ 5386554 w 5494864"/>
                  <a:gd name="connsiteY5" fmla="*/ 649845 h 649845"/>
                  <a:gd name="connsiteX6" fmla="*/ 108310 w 5494864"/>
                  <a:gd name="connsiteY6" fmla="*/ 649845 h 649845"/>
                  <a:gd name="connsiteX7" fmla="*/ 0 w 5494864"/>
                  <a:gd name="connsiteY7" fmla="*/ 541535 h 649845"/>
                  <a:gd name="connsiteX8" fmla="*/ 0 w 5494864"/>
                  <a:gd name="connsiteY8" fmla="*/ 108310 h 64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4864" h="649845">
                    <a:moveTo>
                      <a:pt x="0" y="108310"/>
                    </a:moveTo>
                    <a:cubicBezTo>
                      <a:pt x="0" y="48492"/>
                      <a:pt x="48492" y="0"/>
                      <a:pt x="108310" y="0"/>
                    </a:cubicBezTo>
                    <a:lnTo>
                      <a:pt x="5386554" y="0"/>
                    </a:lnTo>
                    <a:cubicBezTo>
                      <a:pt x="5446372" y="0"/>
                      <a:pt x="5494864" y="48492"/>
                      <a:pt x="5494864" y="108310"/>
                    </a:cubicBezTo>
                    <a:lnTo>
                      <a:pt x="5494864" y="541535"/>
                    </a:lnTo>
                    <a:cubicBezTo>
                      <a:pt x="5494864" y="601353"/>
                      <a:pt x="5446372" y="649845"/>
                      <a:pt x="5386554" y="649845"/>
                    </a:cubicBezTo>
                    <a:lnTo>
                      <a:pt x="108310" y="649845"/>
                    </a:lnTo>
                    <a:cubicBezTo>
                      <a:pt x="48492" y="649845"/>
                      <a:pt x="0" y="601353"/>
                      <a:pt x="0" y="541535"/>
                    </a:cubicBezTo>
                    <a:lnTo>
                      <a:pt x="0" y="108310"/>
                    </a:lnTo>
                    <a:close/>
                  </a:path>
                </a:pathLst>
              </a:custGeom>
              <a:sp3d z="57200" extrusionH="600" contourW="3000">
                <a:bevelT w="48600" h="18600" prst="relaxedInset"/>
                <a:bevelB w="48600" h="8600" prst="relaxedInset"/>
              </a:sp3d>
            </p:spPr>
            <p:style>
              <a:lnRef idx="1">
                <a:schemeClr val="accent2">
                  <a:shade val="80000"/>
                  <a:hueOff val="-28698"/>
                  <a:satOff val="-3219"/>
                  <a:lumOff val="20544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4593" tIns="134593" rIns="134593" bIns="134593" spcCol="1270" anchor="ctr"/>
              <a:lstStyle/>
              <a:p>
                <a:pPr algn="ctr" defTabSz="12001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700" dirty="0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6123698" y="5379730"/>
                <a:ext cx="5494864" cy="649845"/>
              </a:xfrm>
              <a:custGeom>
                <a:avLst/>
                <a:gdLst>
                  <a:gd name="connsiteX0" fmla="*/ 0 w 5494864"/>
                  <a:gd name="connsiteY0" fmla="*/ 108310 h 649845"/>
                  <a:gd name="connsiteX1" fmla="*/ 108310 w 5494864"/>
                  <a:gd name="connsiteY1" fmla="*/ 0 h 649845"/>
                  <a:gd name="connsiteX2" fmla="*/ 5386554 w 5494864"/>
                  <a:gd name="connsiteY2" fmla="*/ 0 h 649845"/>
                  <a:gd name="connsiteX3" fmla="*/ 5494864 w 5494864"/>
                  <a:gd name="connsiteY3" fmla="*/ 108310 h 649845"/>
                  <a:gd name="connsiteX4" fmla="*/ 5494864 w 5494864"/>
                  <a:gd name="connsiteY4" fmla="*/ 541535 h 649845"/>
                  <a:gd name="connsiteX5" fmla="*/ 5386554 w 5494864"/>
                  <a:gd name="connsiteY5" fmla="*/ 649845 h 649845"/>
                  <a:gd name="connsiteX6" fmla="*/ 108310 w 5494864"/>
                  <a:gd name="connsiteY6" fmla="*/ 649845 h 649845"/>
                  <a:gd name="connsiteX7" fmla="*/ 0 w 5494864"/>
                  <a:gd name="connsiteY7" fmla="*/ 541535 h 649845"/>
                  <a:gd name="connsiteX8" fmla="*/ 0 w 5494864"/>
                  <a:gd name="connsiteY8" fmla="*/ 108310 h 64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4864" h="649845">
                    <a:moveTo>
                      <a:pt x="0" y="108310"/>
                    </a:moveTo>
                    <a:cubicBezTo>
                      <a:pt x="0" y="48492"/>
                      <a:pt x="48492" y="0"/>
                      <a:pt x="108310" y="0"/>
                    </a:cubicBezTo>
                    <a:lnTo>
                      <a:pt x="5386554" y="0"/>
                    </a:lnTo>
                    <a:cubicBezTo>
                      <a:pt x="5446372" y="0"/>
                      <a:pt x="5494864" y="48492"/>
                      <a:pt x="5494864" y="108310"/>
                    </a:cubicBezTo>
                    <a:lnTo>
                      <a:pt x="5494864" y="541535"/>
                    </a:lnTo>
                    <a:cubicBezTo>
                      <a:pt x="5494864" y="601353"/>
                      <a:pt x="5446372" y="649845"/>
                      <a:pt x="5386554" y="649845"/>
                    </a:cubicBezTo>
                    <a:lnTo>
                      <a:pt x="108310" y="649845"/>
                    </a:lnTo>
                    <a:cubicBezTo>
                      <a:pt x="48492" y="649845"/>
                      <a:pt x="0" y="601353"/>
                      <a:pt x="0" y="541535"/>
                    </a:cubicBezTo>
                    <a:lnTo>
                      <a:pt x="0" y="108310"/>
                    </a:lnTo>
                    <a:close/>
                  </a:path>
                </a:pathLst>
              </a:custGeom>
              <a:sp3d z="57200" extrusionH="600" contourW="3000">
                <a:bevelT w="48600" h="18600" prst="relaxedInset"/>
                <a:bevelB w="48600" h="8600" prst="relaxedInset"/>
              </a:sp3d>
            </p:spPr>
            <p:style>
              <a:lnRef idx="1">
                <a:schemeClr val="accent2">
                  <a:shade val="80000"/>
                  <a:hueOff val="-35872"/>
                  <a:satOff val="-4024"/>
                  <a:lumOff val="2568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4593" tIns="134593" rIns="134593" bIns="134593" spcCol="1270" anchor="ctr"/>
              <a:lstStyle/>
              <a:p>
                <a:pPr algn="ctr" defTabSz="12001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700" dirty="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 rot="21217227">
              <a:off x="5544922" y="5245365"/>
              <a:ext cx="4195483" cy="40011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Объявление о конкурсе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21337258">
              <a:off x="5511274" y="4628035"/>
              <a:ext cx="4195483" cy="584775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Прием заявок ПОО, допуск к участию в конкурсе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21413092">
              <a:off x="5483424" y="4060057"/>
              <a:ext cx="4195483" cy="584775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Оценка заявок на возможность реализации ГЗ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39372" y="3460967"/>
              <a:ext cx="4195483" cy="584775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Учет качества и эффективности реализации предыдущих ГЗ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309524">
              <a:off x="5263803" y="2173389"/>
              <a:ext cx="6829408" cy="40011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Решение о распределении КЦП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187143">
              <a:off x="5418430" y="2871115"/>
              <a:ext cx="4195483" cy="584775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Учет результатов участия в конкурсах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профмастерства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Рисунок 32" descr="celyabinsky_oblast_gerb-600x8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965536" y="232621"/>
            <a:ext cx="9997978" cy="796662"/>
            <a:chOff x="681925" y="1205105"/>
            <a:chExt cx="11063334" cy="751209"/>
          </a:xfrm>
        </p:grpSpPr>
        <p:sp>
          <p:nvSpPr>
            <p:cNvPr id="35" name="Пятиугольник 34"/>
            <p:cNvSpPr/>
            <p:nvPr/>
          </p:nvSpPr>
          <p:spPr>
            <a:xfrm>
              <a:off x="681925" y="1205105"/>
              <a:ext cx="11063334" cy="669528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02589" y="1296559"/>
              <a:ext cx="10900475" cy="659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механизмов прогнозирования потребности в кадрах по перспективным и востребованным профессиям 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6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Группа 25"/>
          <p:cNvGrpSpPr>
            <a:grpSpLocks/>
          </p:cNvGrpSpPr>
          <p:nvPr/>
        </p:nvGrpSpPr>
        <p:grpSpPr bwMode="auto">
          <a:xfrm rot="17698093" flipH="1">
            <a:off x="7342188" y="1939925"/>
            <a:ext cx="2178050" cy="1638300"/>
            <a:chOff x="497540" y="1304277"/>
            <a:chExt cx="2620682" cy="1637926"/>
          </a:xfrm>
        </p:grpSpPr>
        <p:sp>
          <p:nvSpPr>
            <p:cNvPr id="28" name="Shape 27"/>
            <p:cNvSpPr/>
            <p:nvPr/>
          </p:nvSpPr>
          <p:spPr>
            <a:xfrm>
              <a:off x="497540" y="1304277"/>
              <a:ext cx="2620682" cy="1637926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олилиния 28"/>
            <p:cNvSpPr/>
            <p:nvPr/>
          </p:nvSpPr>
          <p:spPr>
            <a:xfrm>
              <a:off x="782722" y="2437579"/>
              <a:ext cx="448878" cy="390436"/>
            </a:xfrm>
            <a:custGeom>
              <a:avLst/>
              <a:gdLst>
                <a:gd name="connsiteX0" fmla="*/ 0 w 448136"/>
                <a:gd name="connsiteY0" fmla="*/ 0 h 389826"/>
                <a:gd name="connsiteX1" fmla="*/ 448136 w 448136"/>
                <a:gd name="connsiteY1" fmla="*/ 0 h 389826"/>
                <a:gd name="connsiteX2" fmla="*/ 448136 w 448136"/>
                <a:gd name="connsiteY2" fmla="*/ 389826 h 389826"/>
                <a:gd name="connsiteX3" fmla="*/ 0 w 448136"/>
                <a:gd name="connsiteY3" fmla="*/ 389826 h 389826"/>
                <a:gd name="connsiteX4" fmla="*/ 0 w 448136"/>
                <a:gd name="connsiteY4" fmla="*/ 0 h 38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136" h="389826">
                  <a:moveTo>
                    <a:pt x="0" y="0"/>
                  </a:moveTo>
                  <a:lnTo>
                    <a:pt x="448136" y="0"/>
                  </a:lnTo>
                  <a:lnTo>
                    <a:pt x="448136" y="389826"/>
                  </a:lnTo>
                  <a:lnTo>
                    <a:pt x="0" y="38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1939" tIns="0" rIns="0" bIns="0" spcCol="1270"/>
            <a:lstStyle/>
            <a:p>
              <a:pPr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100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234639" y="2081503"/>
              <a:ext cx="550114" cy="749129"/>
            </a:xfrm>
            <a:custGeom>
              <a:avLst/>
              <a:gdLst>
                <a:gd name="connsiteX0" fmla="*/ 0 w 550343"/>
                <a:gd name="connsiteY0" fmla="*/ 0 h 748532"/>
                <a:gd name="connsiteX1" fmla="*/ 550343 w 550343"/>
                <a:gd name="connsiteY1" fmla="*/ 0 h 748532"/>
                <a:gd name="connsiteX2" fmla="*/ 550343 w 550343"/>
                <a:gd name="connsiteY2" fmla="*/ 748532 h 748532"/>
                <a:gd name="connsiteX3" fmla="*/ 0 w 550343"/>
                <a:gd name="connsiteY3" fmla="*/ 748532 h 748532"/>
                <a:gd name="connsiteX4" fmla="*/ 0 w 550343"/>
                <a:gd name="connsiteY4" fmla="*/ 0 h 74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343" h="748532">
                  <a:moveTo>
                    <a:pt x="0" y="0"/>
                  </a:moveTo>
                  <a:lnTo>
                    <a:pt x="550343" y="0"/>
                  </a:lnTo>
                  <a:lnTo>
                    <a:pt x="550343" y="748532"/>
                  </a:lnTo>
                  <a:lnTo>
                    <a:pt x="0" y="7485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5546" tIns="0" rIns="0" bIns="0" spcCol="1270"/>
            <a:lstStyle/>
            <a:p>
              <a:pPr defTabSz="6223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1792433" y="1815428"/>
              <a:ext cx="550114" cy="1012594"/>
            </a:xfrm>
            <a:custGeom>
              <a:avLst/>
              <a:gdLst>
                <a:gd name="connsiteX0" fmla="*/ 0 w 550343"/>
                <a:gd name="connsiteY0" fmla="*/ 0 h 1012238"/>
                <a:gd name="connsiteX1" fmla="*/ 550343 w 550343"/>
                <a:gd name="connsiteY1" fmla="*/ 0 h 1012238"/>
                <a:gd name="connsiteX2" fmla="*/ 550343 w 550343"/>
                <a:gd name="connsiteY2" fmla="*/ 1012238 h 1012238"/>
                <a:gd name="connsiteX3" fmla="*/ 0 w 550343"/>
                <a:gd name="connsiteY3" fmla="*/ 1012238 h 1012238"/>
                <a:gd name="connsiteX4" fmla="*/ 0 w 550343"/>
                <a:gd name="connsiteY4" fmla="*/ 0 h 101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343" h="1012238">
                  <a:moveTo>
                    <a:pt x="0" y="0"/>
                  </a:moveTo>
                  <a:lnTo>
                    <a:pt x="550343" y="0"/>
                  </a:lnTo>
                  <a:lnTo>
                    <a:pt x="550343" y="1012238"/>
                  </a:lnTo>
                  <a:lnTo>
                    <a:pt x="0" y="10122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3598" tIns="0" rIns="0" bIns="0" spcCol="1270"/>
            <a:lstStyle/>
            <a:p>
              <a:pPr defTabSz="5778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2410981" y="1653410"/>
              <a:ext cx="550114" cy="1174482"/>
            </a:xfrm>
            <a:custGeom>
              <a:avLst/>
              <a:gdLst>
                <a:gd name="connsiteX0" fmla="*/ 0 w 550343"/>
                <a:gd name="connsiteY0" fmla="*/ 0 h 1174393"/>
                <a:gd name="connsiteX1" fmla="*/ 550343 w 550343"/>
                <a:gd name="connsiteY1" fmla="*/ 0 h 1174393"/>
                <a:gd name="connsiteX2" fmla="*/ 550343 w 550343"/>
                <a:gd name="connsiteY2" fmla="*/ 1174393 h 1174393"/>
                <a:gd name="connsiteX3" fmla="*/ 0 w 550343"/>
                <a:gd name="connsiteY3" fmla="*/ 1174393 h 1174393"/>
                <a:gd name="connsiteX4" fmla="*/ 0 w 550343"/>
                <a:gd name="connsiteY4" fmla="*/ 0 h 117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343" h="1174393">
                  <a:moveTo>
                    <a:pt x="0" y="0"/>
                  </a:moveTo>
                  <a:lnTo>
                    <a:pt x="550343" y="0"/>
                  </a:lnTo>
                  <a:lnTo>
                    <a:pt x="550343" y="1174393"/>
                  </a:lnTo>
                  <a:lnTo>
                    <a:pt x="0" y="11743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98594" tIns="0" rIns="0" bIns="0" spcCol="1270"/>
            <a:lstStyle/>
            <a:p>
              <a:pPr defTabSz="2889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770563" y="1938338"/>
            <a:ext cx="6421437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95675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«Мастер по обработке</a:t>
            </a:r>
          </a:p>
          <a:p>
            <a:pPr marL="30527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цифровой информации»</a:t>
            </a:r>
          </a:p>
          <a:p>
            <a:pPr marL="2595563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«Делопроизводитель»</a:t>
            </a:r>
          </a:p>
          <a:p>
            <a:pPr marL="2325688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«Бухгалтер»</a:t>
            </a:r>
          </a:p>
          <a:p>
            <a:pPr marL="2151063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«Секретарь»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7135" y="3402430"/>
            <a:ext cx="33676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РАСПРЕДЕЛЕНИЕ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КЦП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Прямоугольник 3"/>
          <p:cNvSpPr>
            <a:spLocks noChangeArrowheads="1"/>
          </p:cNvSpPr>
          <p:nvPr/>
        </p:nvSpPr>
        <p:spPr bwMode="auto">
          <a:xfrm>
            <a:off x="241300" y="1193800"/>
            <a:ext cx="5648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УВЕЛИЧЕНЫ ОБЪЕМЫ ПОДГОТОВКИ ПО НАПРАВЛЕНИЯМ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  <a:endParaRPr lang="ru-RU" alt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Shape 4"/>
          <p:cNvSpPr/>
          <p:nvPr/>
        </p:nvSpPr>
        <p:spPr>
          <a:xfrm>
            <a:off x="395288" y="1903413"/>
            <a:ext cx="2178050" cy="1638300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C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/>
          <p:cNvSpPr txBox="1"/>
          <p:nvPr/>
        </p:nvSpPr>
        <p:spPr>
          <a:xfrm>
            <a:off x="404813" y="2247900"/>
            <a:ext cx="41322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519238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Металлургия</a:t>
            </a:r>
          </a:p>
          <a:p>
            <a:pPr marL="9017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Металлообработка</a:t>
            </a:r>
          </a:p>
          <a:p>
            <a:pPr marL="538163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Машиностроение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Транспортные средства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375" y="1798638"/>
            <a:ext cx="12477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23" name="Овал 22"/>
          <p:cNvSpPr/>
          <p:nvPr/>
        </p:nvSpPr>
        <p:spPr>
          <a:xfrm>
            <a:off x="2295525" y="2232025"/>
            <a:ext cx="95250" cy="96838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"/>
          <p:cNvSpPr>
            <a:spLocks noChangeArrowheads="1"/>
          </p:cNvSpPr>
          <p:nvPr/>
        </p:nvSpPr>
        <p:spPr bwMode="auto">
          <a:xfrm>
            <a:off x="7042150" y="1193800"/>
            <a:ext cx="4906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УМЕНЬШЕНЫ ОБЪЕМЫ ПОДГОТОВКИ ПО ПРОФЕССИЯМ:</a:t>
            </a:r>
            <a:endParaRPr lang="ru-RU" altLang="ru-RU" sz="2000" b="1" dirty="0">
              <a:solidFill>
                <a:srgbClr val="000099"/>
              </a:solidFill>
            </a:endParaRPr>
          </a:p>
        </p:txBody>
      </p:sp>
      <p:pic>
        <p:nvPicPr>
          <p:cNvPr id="19" name="Рисунок 18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965536" y="232621"/>
            <a:ext cx="9997978" cy="796662"/>
            <a:chOff x="681925" y="1205105"/>
            <a:chExt cx="11063334" cy="751209"/>
          </a:xfrm>
        </p:grpSpPr>
        <p:sp>
          <p:nvSpPr>
            <p:cNvPr id="33" name="Пятиугольник 32"/>
            <p:cNvSpPr/>
            <p:nvPr/>
          </p:nvSpPr>
          <p:spPr>
            <a:xfrm>
              <a:off x="681925" y="1205105"/>
              <a:ext cx="11063334" cy="669528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02589" y="1296559"/>
              <a:ext cx="10900475" cy="659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механизмов прогнозирования потребности в кадрах по перспективным и востребованным профессиям 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5" y="3982798"/>
            <a:ext cx="12198350" cy="252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371467" y="1723756"/>
            <a:ext cx="513219" cy="762051"/>
          </a:xfrm>
          <a:custGeom>
            <a:avLst/>
            <a:gdLst>
              <a:gd name="connsiteX0" fmla="*/ 0 w 1122972"/>
              <a:gd name="connsiteY0" fmla="*/ 0 h 786080"/>
              <a:gd name="connsiteX1" fmla="*/ 729932 w 1122972"/>
              <a:gd name="connsiteY1" fmla="*/ 0 h 786080"/>
              <a:gd name="connsiteX2" fmla="*/ 1122972 w 1122972"/>
              <a:gd name="connsiteY2" fmla="*/ 393040 h 786080"/>
              <a:gd name="connsiteX3" fmla="*/ 729932 w 1122972"/>
              <a:gd name="connsiteY3" fmla="*/ 786080 h 786080"/>
              <a:gd name="connsiteX4" fmla="*/ 0 w 1122972"/>
              <a:gd name="connsiteY4" fmla="*/ 786080 h 786080"/>
              <a:gd name="connsiteX5" fmla="*/ 393040 w 1122972"/>
              <a:gd name="connsiteY5" fmla="*/ 393040 h 786080"/>
              <a:gd name="connsiteX6" fmla="*/ 0 w 1122972"/>
              <a:gd name="connsiteY6" fmla="*/ 0 h 7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972" h="786080">
                <a:moveTo>
                  <a:pt x="1122971" y="0"/>
                </a:moveTo>
                <a:lnTo>
                  <a:pt x="1122971" y="510952"/>
                </a:lnTo>
                <a:lnTo>
                  <a:pt x="561486" y="786080"/>
                </a:lnTo>
                <a:lnTo>
                  <a:pt x="1" y="510952"/>
                </a:lnTo>
                <a:lnTo>
                  <a:pt x="1" y="0"/>
                </a:lnTo>
                <a:lnTo>
                  <a:pt x="561486" y="275128"/>
                </a:lnTo>
                <a:lnTo>
                  <a:pt x="1122971" y="0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406376" rIns="13335" bIns="40637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 rot="5400000">
            <a:off x="5412715" y="-2787917"/>
            <a:ext cx="2129156" cy="11045838"/>
          </a:xfrm>
          <a:prstGeom prst="round2SameRect">
            <a:avLst>
              <a:gd name="adj1" fmla="val 10351"/>
              <a:gd name="adj2" fmla="val 0"/>
            </a:avLst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403639" y="3690124"/>
            <a:ext cx="513219" cy="762050"/>
          </a:xfrm>
          <a:custGeom>
            <a:avLst/>
            <a:gdLst>
              <a:gd name="connsiteX0" fmla="*/ 0 w 1122972"/>
              <a:gd name="connsiteY0" fmla="*/ 0 h 786080"/>
              <a:gd name="connsiteX1" fmla="*/ 729932 w 1122972"/>
              <a:gd name="connsiteY1" fmla="*/ 0 h 786080"/>
              <a:gd name="connsiteX2" fmla="*/ 1122972 w 1122972"/>
              <a:gd name="connsiteY2" fmla="*/ 393040 h 786080"/>
              <a:gd name="connsiteX3" fmla="*/ 729932 w 1122972"/>
              <a:gd name="connsiteY3" fmla="*/ 786080 h 786080"/>
              <a:gd name="connsiteX4" fmla="*/ 0 w 1122972"/>
              <a:gd name="connsiteY4" fmla="*/ 786080 h 786080"/>
              <a:gd name="connsiteX5" fmla="*/ 393040 w 1122972"/>
              <a:gd name="connsiteY5" fmla="*/ 393040 h 786080"/>
              <a:gd name="connsiteX6" fmla="*/ 0 w 1122972"/>
              <a:gd name="connsiteY6" fmla="*/ 0 h 7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972" h="786080">
                <a:moveTo>
                  <a:pt x="1122971" y="0"/>
                </a:moveTo>
                <a:lnTo>
                  <a:pt x="1122971" y="510952"/>
                </a:lnTo>
                <a:lnTo>
                  <a:pt x="561486" y="786080"/>
                </a:lnTo>
                <a:lnTo>
                  <a:pt x="1" y="510952"/>
                </a:lnTo>
                <a:lnTo>
                  <a:pt x="1" y="0"/>
                </a:lnTo>
                <a:lnTo>
                  <a:pt x="561486" y="275128"/>
                </a:lnTo>
                <a:lnTo>
                  <a:pt x="1122971" y="0"/>
                </a:lnTo>
                <a:close/>
              </a:path>
            </a:pathLst>
          </a:custGeom>
        </p:spPr>
        <p:style>
          <a:lnRef idx="1">
            <a:schemeClr val="accent2">
              <a:hueOff val="1170380"/>
              <a:satOff val="-1460"/>
              <a:lumOff val="343"/>
              <a:alphaOff val="0"/>
            </a:schemeClr>
          </a:lnRef>
          <a:fillRef idx="3">
            <a:schemeClr val="accent2">
              <a:hueOff val="1170380"/>
              <a:satOff val="-1460"/>
              <a:lumOff val="343"/>
              <a:alphaOff val="0"/>
            </a:schemeClr>
          </a:fillRef>
          <a:effectRef idx="2">
            <a:schemeClr val="accent2">
              <a:hueOff val="1170380"/>
              <a:satOff val="-1460"/>
              <a:lumOff val="3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407010" rIns="13970" bIns="40701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 dirty="0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>
            <a:off x="6223925" y="-1430105"/>
            <a:ext cx="506736" cy="11045838"/>
          </a:xfrm>
          <a:prstGeom prst="round2SameRect">
            <a:avLst/>
          </a:prstGeom>
        </p:spPr>
        <p:style>
          <a:lnRef idx="1">
            <a:schemeClr val="accent2">
              <a:hueOff val="1170380"/>
              <a:satOff val="-1460"/>
              <a:lumOff val="34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 18"/>
          <p:cNvSpPr/>
          <p:nvPr/>
        </p:nvSpPr>
        <p:spPr>
          <a:xfrm>
            <a:off x="405040" y="4336021"/>
            <a:ext cx="513219" cy="762050"/>
          </a:xfrm>
          <a:custGeom>
            <a:avLst/>
            <a:gdLst>
              <a:gd name="connsiteX0" fmla="*/ 0 w 1122972"/>
              <a:gd name="connsiteY0" fmla="*/ 0 h 786080"/>
              <a:gd name="connsiteX1" fmla="*/ 729932 w 1122972"/>
              <a:gd name="connsiteY1" fmla="*/ 0 h 786080"/>
              <a:gd name="connsiteX2" fmla="*/ 1122972 w 1122972"/>
              <a:gd name="connsiteY2" fmla="*/ 393040 h 786080"/>
              <a:gd name="connsiteX3" fmla="*/ 729932 w 1122972"/>
              <a:gd name="connsiteY3" fmla="*/ 786080 h 786080"/>
              <a:gd name="connsiteX4" fmla="*/ 0 w 1122972"/>
              <a:gd name="connsiteY4" fmla="*/ 786080 h 786080"/>
              <a:gd name="connsiteX5" fmla="*/ 393040 w 1122972"/>
              <a:gd name="connsiteY5" fmla="*/ 393040 h 786080"/>
              <a:gd name="connsiteX6" fmla="*/ 0 w 1122972"/>
              <a:gd name="connsiteY6" fmla="*/ 0 h 7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972" h="786080">
                <a:moveTo>
                  <a:pt x="1122971" y="0"/>
                </a:moveTo>
                <a:lnTo>
                  <a:pt x="1122971" y="510952"/>
                </a:lnTo>
                <a:lnTo>
                  <a:pt x="561486" y="786080"/>
                </a:lnTo>
                <a:lnTo>
                  <a:pt x="1" y="510952"/>
                </a:lnTo>
                <a:lnTo>
                  <a:pt x="1" y="0"/>
                </a:lnTo>
                <a:lnTo>
                  <a:pt x="561486" y="275128"/>
                </a:lnTo>
                <a:lnTo>
                  <a:pt x="1122971" y="0"/>
                </a:lnTo>
                <a:close/>
              </a:path>
            </a:pathLst>
          </a:custGeom>
        </p:spPr>
        <p:style>
          <a:lnRef idx="1">
            <a:schemeClr val="accent2">
              <a:hueOff val="2340759"/>
              <a:satOff val="-2919"/>
              <a:lumOff val="686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2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407010" rIns="13970" bIns="40701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 dirty="0"/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5400000">
            <a:off x="6216391" y="-889127"/>
            <a:ext cx="526997" cy="11045838"/>
          </a:xfrm>
          <a:prstGeom prst="round2SameRect">
            <a:avLst/>
          </a:prstGeom>
        </p:spPr>
        <p:style>
          <a:lnRef idx="1">
            <a:schemeClr val="accent2">
              <a:hueOff val="2340759"/>
              <a:satOff val="-2919"/>
              <a:lumOff val="68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 20"/>
          <p:cNvSpPr/>
          <p:nvPr/>
        </p:nvSpPr>
        <p:spPr>
          <a:xfrm>
            <a:off x="403639" y="5018450"/>
            <a:ext cx="513219" cy="762050"/>
          </a:xfrm>
          <a:custGeom>
            <a:avLst/>
            <a:gdLst>
              <a:gd name="connsiteX0" fmla="*/ 0 w 1122972"/>
              <a:gd name="connsiteY0" fmla="*/ 0 h 786080"/>
              <a:gd name="connsiteX1" fmla="*/ 729932 w 1122972"/>
              <a:gd name="connsiteY1" fmla="*/ 0 h 786080"/>
              <a:gd name="connsiteX2" fmla="*/ 1122972 w 1122972"/>
              <a:gd name="connsiteY2" fmla="*/ 393040 h 786080"/>
              <a:gd name="connsiteX3" fmla="*/ 729932 w 1122972"/>
              <a:gd name="connsiteY3" fmla="*/ 786080 h 786080"/>
              <a:gd name="connsiteX4" fmla="*/ 0 w 1122972"/>
              <a:gd name="connsiteY4" fmla="*/ 786080 h 786080"/>
              <a:gd name="connsiteX5" fmla="*/ 393040 w 1122972"/>
              <a:gd name="connsiteY5" fmla="*/ 393040 h 786080"/>
              <a:gd name="connsiteX6" fmla="*/ 0 w 1122972"/>
              <a:gd name="connsiteY6" fmla="*/ 0 h 7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972" h="786080">
                <a:moveTo>
                  <a:pt x="1122971" y="0"/>
                </a:moveTo>
                <a:lnTo>
                  <a:pt x="1122971" y="510952"/>
                </a:lnTo>
                <a:lnTo>
                  <a:pt x="561486" y="786080"/>
                </a:lnTo>
                <a:lnTo>
                  <a:pt x="1" y="510952"/>
                </a:lnTo>
                <a:lnTo>
                  <a:pt x="1" y="0"/>
                </a:lnTo>
                <a:lnTo>
                  <a:pt x="561486" y="275128"/>
                </a:lnTo>
                <a:lnTo>
                  <a:pt x="1122971" y="0"/>
                </a:lnTo>
                <a:close/>
              </a:path>
            </a:pathLst>
          </a:custGeom>
        </p:spPr>
        <p:style>
          <a:lnRef idx="1">
            <a:schemeClr val="accent2">
              <a:hueOff val="3511139"/>
              <a:satOff val="-4379"/>
              <a:lumOff val="1030"/>
              <a:alphaOff val="0"/>
            </a:schemeClr>
          </a:lnRef>
          <a:fillRef idx="3">
            <a:schemeClr val="accent2">
              <a:hueOff val="3511139"/>
              <a:satOff val="-4379"/>
              <a:lumOff val="1030"/>
              <a:alphaOff val="0"/>
            </a:schemeClr>
          </a:fillRef>
          <a:effectRef idx="2">
            <a:schemeClr val="accent2">
              <a:hueOff val="3511139"/>
              <a:satOff val="-4379"/>
              <a:lumOff val="10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406375" rIns="13335" bIns="40637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/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 rot="5400000">
            <a:off x="6114924" y="-232590"/>
            <a:ext cx="729932" cy="11045838"/>
          </a:xfrm>
          <a:prstGeom prst="round2SameRect">
            <a:avLst/>
          </a:prstGeom>
        </p:spPr>
        <p:style>
          <a:lnRef idx="1">
            <a:schemeClr val="accent2">
              <a:hueOff val="3511139"/>
              <a:satOff val="-4379"/>
              <a:lumOff val="103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 22"/>
          <p:cNvSpPr/>
          <p:nvPr/>
        </p:nvSpPr>
        <p:spPr>
          <a:xfrm>
            <a:off x="403640" y="5743968"/>
            <a:ext cx="513219" cy="762050"/>
          </a:xfrm>
          <a:custGeom>
            <a:avLst/>
            <a:gdLst>
              <a:gd name="connsiteX0" fmla="*/ 0 w 1122972"/>
              <a:gd name="connsiteY0" fmla="*/ 0 h 786080"/>
              <a:gd name="connsiteX1" fmla="*/ 729932 w 1122972"/>
              <a:gd name="connsiteY1" fmla="*/ 0 h 786080"/>
              <a:gd name="connsiteX2" fmla="*/ 1122972 w 1122972"/>
              <a:gd name="connsiteY2" fmla="*/ 393040 h 786080"/>
              <a:gd name="connsiteX3" fmla="*/ 729932 w 1122972"/>
              <a:gd name="connsiteY3" fmla="*/ 786080 h 786080"/>
              <a:gd name="connsiteX4" fmla="*/ 0 w 1122972"/>
              <a:gd name="connsiteY4" fmla="*/ 786080 h 786080"/>
              <a:gd name="connsiteX5" fmla="*/ 393040 w 1122972"/>
              <a:gd name="connsiteY5" fmla="*/ 393040 h 786080"/>
              <a:gd name="connsiteX6" fmla="*/ 0 w 1122972"/>
              <a:gd name="connsiteY6" fmla="*/ 0 h 7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972" h="786080">
                <a:moveTo>
                  <a:pt x="1122971" y="0"/>
                </a:moveTo>
                <a:lnTo>
                  <a:pt x="1122971" y="510952"/>
                </a:lnTo>
                <a:lnTo>
                  <a:pt x="561486" y="786080"/>
                </a:lnTo>
                <a:lnTo>
                  <a:pt x="1" y="510952"/>
                </a:lnTo>
                <a:lnTo>
                  <a:pt x="1" y="0"/>
                </a:lnTo>
                <a:lnTo>
                  <a:pt x="561486" y="275128"/>
                </a:lnTo>
                <a:lnTo>
                  <a:pt x="1122971" y="0"/>
                </a:lnTo>
                <a:close/>
              </a:path>
            </a:pathLst>
          </a:custGeom>
        </p:spPr>
        <p:style>
          <a:lnRef idx="1">
            <a:schemeClr val="accent2">
              <a:hueOff val="4681519"/>
              <a:satOff val="-5839"/>
              <a:lumOff val="1373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406375" rIns="13335" bIns="40637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 rot="5400000">
            <a:off x="6173316" y="491788"/>
            <a:ext cx="613146" cy="11045838"/>
          </a:xfrm>
          <a:prstGeom prst="round2SameRect">
            <a:avLst/>
          </a:prstGeom>
        </p:spPr>
        <p:style>
          <a:lnRef idx="1">
            <a:schemeClr val="accent2">
              <a:hueOff val="4681519"/>
              <a:satOff val="-5839"/>
              <a:lumOff val="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03639" y="948355"/>
            <a:ext cx="11326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«КОНЦЕПЦИЯ ПРОФОРИЕНТАЦИОННОЙ РАБОТЫ ОБРАЗОВАТЕЛЬНЫХ ОРГАНИЗАЦИЙ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ЧЕЛЯБИНСКОЙ ОБЛАСТИ НА 2013-2015 ГОДЫ»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1788" y="1698791"/>
            <a:ext cx="107702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Комплексный план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реализации Концепции профориентационной работы образовательных организаций Челябинской области  на 2013-2015 годы»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методическом объединении руководителей центров (отделений), осуществляющих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профориентационную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работу в областных государственных бюджетных и автономных учреждениях – профессиональных образовательных организациях, функции и полномочия учредителя в отношении которых осуществляются Министерством образования и науки Челябинской области»  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профориентационной работы в ПОО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Научно-методическое сопровождение ЧИРПО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Интернет-ресурс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«Атлас профессий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специальностей, по которым ведется подготовка в профессиональных образовательных организациях Челябинской области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Областной центр профориентации СПО Челябинской области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«Формула успеха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984288" y="251559"/>
            <a:ext cx="10052423" cy="733141"/>
            <a:chOff x="681925" y="1205106"/>
            <a:chExt cx="11063334" cy="410692"/>
          </a:xfrm>
        </p:grpSpPr>
        <p:sp>
          <p:nvSpPr>
            <p:cNvPr id="26" name="Пятиугольник 25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Обеспечение навигации по востребованным и перспективным профессиям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702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4652963" y="6121400"/>
            <a:ext cx="7188200" cy="400050"/>
          </a:xfrm>
          <a:prstGeom prst="rect">
            <a:avLst/>
          </a:prstGeom>
          <a:solidFill>
            <a:srgbClr val="CCFFB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52963" y="4238625"/>
            <a:ext cx="7188200" cy="40005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52963" y="2700338"/>
            <a:ext cx="7188200" cy="400050"/>
          </a:xfrm>
          <a:prstGeom prst="rect">
            <a:avLst/>
          </a:prstGeom>
          <a:solidFill>
            <a:srgbClr val="CCFFB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52963" y="2268538"/>
            <a:ext cx="7188200" cy="40005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56055" y="1002461"/>
            <a:ext cx="12017376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defRPr/>
            </a:pPr>
            <a:r>
              <a:rPr lang="ru-RU" b="1" spc="-50" dirty="0">
                <a:solidFill>
                  <a:srgbClr val="26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«ФОРМУЛА УСПЕХА»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7513" y="2268538"/>
            <a:ext cx="40338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B02B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МНОГОУРОВНЕВАЯ СИСТЕМА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52963" y="2346325"/>
            <a:ext cx="718820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spcBef>
                <a:spcPts val="12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ДИАГНОСТИКИ И КОНСУЛЬТИРОВАНИЯ</a:t>
            </a:r>
            <a:r>
              <a:rPr lang="ru-RU" sz="1600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ts val="12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НАУЧНО-ТЕХНИЧЕСКОГО ТВОРЧЕСТВА МОЛОДЕЖИ</a:t>
            </a:r>
            <a:r>
              <a:rPr lang="ru-RU" sz="1600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514600" indent="-285750" algn="just" eaLnBrk="0" fontAlgn="base" hangingPunct="0">
              <a:spcBef>
                <a:spcPts val="1200"/>
              </a:spcBef>
              <a:buClr>
                <a:srgbClr val="008E40"/>
              </a:buClr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архитектуры и строительства, </a:t>
            </a:r>
          </a:p>
          <a:p>
            <a:pPr marL="2514600" indent="-285750" algn="just" eaLnBrk="0" fontAlgn="base" hangingPunct="0">
              <a:spcBef>
                <a:spcPct val="0"/>
              </a:spcBef>
              <a:buClr>
                <a:srgbClr val="008E40"/>
              </a:buClr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машиностроения и металлургии, </a:t>
            </a:r>
          </a:p>
          <a:p>
            <a:pPr marL="2514600" indent="-285750" algn="just" eaLnBrk="0" fontAlgn="base" hangingPunct="0">
              <a:spcBef>
                <a:spcPct val="0"/>
              </a:spcBef>
              <a:buClr>
                <a:srgbClr val="008E40"/>
              </a:buClr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робототехники и информационных технологий, </a:t>
            </a:r>
          </a:p>
          <a:p>
            <a:pPr marL="2514600" indent="-285750" algn="just" eaLnBrk="0" fontAlgn="base" hangingPunct="0">
              <a:spcBef>
                <a:spcPct val="0"/>
              </a:spcBef>
              <a:buClr>
                <a:srgbClr val="008E40"/>
              </a:buClr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энергетики и теплоснабжения </a:t>
            </a:r>
          </a:p>
          <a:p>
            <a:pPr algn="just" eaLnBrk="0" fontAlgn="base" hangingPunct="0">
              <a:spcBef>
                <a:spcPts val="12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МОЛОДЕЖНАЯ АКАДЕМИЯ НАУК</a:t>
            </a:r>
          </a:p>
          <a:p>
            <a:pPr marL="285750" indent="-285750" algn="just" eaLnBrk="0" fontAlgn="base" hangingPunct="0">
              <a:spcBef>
                <a:spcPts val="1200"/>
              </a:spcBef>
              <a:buClr>
                <a:srgbClr val="FE8637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научно-исследовательской, проектной и опытно-конструкторской практической работы детей и молодежи, </a:t>
            </a:r>
          </a:p>
          <a:p>
            <a:pPr marL="285750" indent="-285750" algn="just" eaLnBrk="0" fontAlgn="base" hangingPunct="0">
              <a:spcBef>
                <a:spcPct val="0"/>
              </a:spcBef>
              <a:buClr>
                <a:srgbClr val="FE8637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обучение новым ИКТ;</a:t>
            </a:r>
          </a:p>
          <a:p>
            <a:pPr marL="285750" indent="-285750" algn="just" eaLnBrk="0" fontAlgn="base" hangingPunct="0">
              <a:spcBef>
                <a:spcPct val="0"/>
              </a:spcBef>
              <a:buClr>
                <a:srgbClr val="FE8637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обучение ТРИЗ;</a:t>
            </a:r>
          </a:p>
          <a:p>
            <a:pPr marL="285750" indent="-285750" algn="just" eaLnBrk="0" fontAlgn="base" hangingPunct="0">
              <a:spcBef>
                <a:spcPct val="0"/>
              </a:spcBef>
              <a:buClr>
                <a:srgbClr val="FE8637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генерирование новых инженерных идей и их воплощение в научных проектах</a:t>
            </a:r>
          </a:p>
          <a:p>
            <a:pPr algn="just" eaLnBrk="0" fontAlgn="base" hangingPunct="0">
              <a:spcBef>
                <a:spcPct val="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МУЗЕЙ ЗАНИМАТЕЛЬНОЙ НАУКИ «ЭКСПЕРИМЕНТУМ»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859" y="1478995"/>
            <a:ext cx="11424304" cy="349805"/>
          </a:xfrm>
          <a:prstGeom prst="rect">
            <a:avLst/>
          </a:prstGeom>
          <a:solidFill>
            <a:srgbClr val="FFDA8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областной центр профориентации системы профессионального образования Челябинской области</a:t>
            </a: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859" y="1828800"/>
            <a:ext cx="11424304" cy="369332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buSzPts val="1400"/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БАЗЕ ГБУ ДО «ДВОРЕЦ УЧАЩЕЙСЯ МОЛОДЕЖИ «СМЕНА» (В 2013 ГОДУ)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61833" y="2669142"/>
          <a:ext cx="4289143" cy="394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715" name="TextBox 15"/>
          <p:cNvSpPr txBox="1">
            <a:spLocks noChangeArrowheads="1"/>
          </p:cNvSpPr>
          <p:nvPr/>
        </p:nvSpPr>
        <p:spPr bwMode="auto">
          <a:xfrm>
            <a:off x="4652963" y="3427413"/>
            <a:ext cx="211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8E40"/>
                </a:solidFill>
                <a:latin typeface="Arial" charset="0"/>
                <a:cs typeface="Arial" charset="0"/>
              </a:rPr>
              <a:t>ЛАБОРАТОРИИ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celyabinsky_oblast_gerb-600x824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984288" y="251559"/>
            <a:ext cx="10052423" cy="733141"/>
            <a:chOff x="681925" y="1205106"/>
            <a:chExt cx="11063334" cy="410692"/>
          </a:xfrm>
        </p:grpSpPr>
        <p:sp>
          <p:nvSpPr>
            <p:cNvPr id="23" name="Пятиугольник 22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Обеспечение навигации по востребованным и перспективным профессиям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8664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ятиугольник 31"/>
          <p:cNvSpPr/>
          <p:nvPr/>
        </p:nvSpPr>
        <p:spPr>
          <a:xfrm>
            <a:off x="4949584" y="4802690"/>
            <a:ext cx="6891579" cy="495929"/>
          </a:xfrm>
          <a:prstGeom prst="homePlate">
            <a:avLst/>
          </a:prstGeom>
          <a:solidFill>
            <a:srgbClr val="FFDA8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4937126" y="4329613"/>
            <a:ext cx="6891579" cy="374866"/>
          </a:xfrm>
          <a:prstGeom prst="homePlate">
            <a:avLst>
              <a:gd name="adj" fmla="val 77763"/>
            </a:avLst>
          </a:prstGeom>
          <a:solidFill>
            <a:srgbClr val="FFDA8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4937127" y="3683752"/>
            <a:ext cx="6891579" cy="579775"/>
          </a:xfrm>
          <a:prstGeom prst="homePlate">
            <a:avLst>
              <a:gd name="adj" fmla="val 49331"/>
            </a:avLst>
          </a:prstGeom>
          <a:solidFill>
            <a:srgbClr val="FFDA8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4949584" y="3003150"/>
            <a:ext cx="6891579" cy="570972"/>
          </a:xfrm>
          <a:prstGeom prst="homePlate">
            <a:avLst/>
          </a:prstGeom>
          <a:solidFill>
            <a:srgbClr val="FFDA8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4463" y="1846263"/>
            <a:ext cx="11858625" cy="6937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288" y="1043039"/>
            <a:ext cx="12017376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defRPr/>
            </a:pPr>
            <a:r>
              <a:rPr lang="ru-RU" b="1" spc="-50" dirty="0">
                <a:solidFill>
                  <a:srgbClr val="26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ПРОЕКТ «ТЕМП»</a:t>
            </a:r>
          </a:p>
        </p:txBody>
      </p:sp>
      <p:sp>
        <p:nvSpPr>
          <p:cNvPr id="18451" name="Прямоугольник 2"/>
          <p:cNvSpPr>
            <a:spLocks noChangeArrowheads="1"/>
          </p:cNvSpPr>
          <p:nvPr/>
        </p:nvSpPr>
        <p:spPr bwMode="auto">
          <a:xfrm>
            <a:off x="265113" y="1446213"/>
            <a:ext cx="11622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совершенствование естественно-математического и технологического образования </a:t>
            </a:r>
          </a:p>
        </p:txBody>
      </p:sp>
      <p:grpSp>
        <p:nvGrpSpPr>
          <p:cNvPr id="18452" name="Группа 18"/>
          <p:cNvGrpSpPr>
            <a:grpSpLocks/>
          </p:cNvGrpSpPr>
          <p:nvPr/>
        </p:nvGrpSpPr>
        <p:grpSpPr bwMode="auto">
          <a:xfrm>
            <a:off x="1109663" y="1806575"/>
            <a:ext cx="10533062" cy="733425"/>
            <a:chOff x="706199" y="1763295"/>
            <a:chExt cx="10534141" cy="73469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06199" y="1790105"/>
              <a:ext cx="444352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spc="50" dirty="0">
                  <a:ln w="11430">
                    <a:solidFill>
                      <a:srgbClr val="0070C0"/>
                    </a:solidFill>
                  </a:ln>
                  <a:solidFill>
                    <a:srgbClr val="33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Arial" charset="0"/>
                </a:rPr>
                <a:t>Т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33097" y="1763295"/>
              <a:ext cx="441146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spc="50" dirty="0">
                  <a:ln w="11430">
                    <a:solidFill>
                      <a:srgbClr val="FDBE00"/>
                    </a:solidFill>
                  </a:ln>
                  <a:solidFill>
                    <a:srgbClr val="FFC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Arial" charset="0"/>
                </a:rPr>
                <a:t>Е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191881" y="1774786"/>
              <a:ext cx="639920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spc="50" dirty="0">
                  <a:ln w="11430">
                    <a:solidFill>
                      <a:srgbClr val="B32C16"/>
                    </a:solidFill>
                  </a:ln>
                  <a:solidFill>
                    <a:srgbClr val="B32C16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Arial" charset="0"/>
                </a:rPr>
                <a:t>М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705683" y="1764680"/>
              <a:ext cx="514885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spc="50" dirty="0">
                  <a:ln w="11430">
                    <a:solidFill>
                      <a:srgbClr val="7030A0"/>
                    </a:solidFill>
                  </a:ln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Arial" charset="0"/>
                </a:rPr>
                <a:t>П</a:t>
              </a:r>
            </a:p>
          </p:txBody>
        </p:sp>
        <p:sp>
          <p:nvSpPr>
            <p:cNvPr id="18463" name="Прямоугольник 9"/>
            <p:cNvSpPr>
              <a:spLocks noChangeArrowheads="1"/>
            </p:cNvSpPr>
            <p:nvPr/>
          </p:nvSpPr>
          <p:spPr bwMode="auto">
            <a:xfrm>
              <a:off x="980141" y="1979821"/>
              <a:ext cx="23156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ехнологии</a:t>
              </a:r>
            </a:p>
          </p:txBody>
        </p:sp>
        <p:sp>
          <p:nvSpPr>
            <p:cNvPr id="18464" name="Прямоугольник 10"/>
            <p:cNvSpPr>
              <a:spLocks noChangeArrowheads="1"/>
            </p:cNvSpPr>
            <p:nvPr/>
          </p:nvSpPr>
          <p:spPr bwMode="auto">
            <a:xfrm>
              <a:off x="3298245" y="1991727"/>
              <a:ext cx="27408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стествознание</a:t>
              </a:r>
            </a:p>
          </p:txBody>
        </p:sp>
        <p:sp>
          <p:nvSpPr>
            <p:cNvPr id="18465" name="Прямоугольник 11"/>
            <p:cNvSpPr>
              <a:spLocks noChangeArrowheads="1"/>
            </p:cNvSpPr>
            <p:nvPr/>
          </p:nvSpPr>
          <p:spPr bwMode="auto">
            <a:xfrm>
              <a:off x="6655502" y="1995657"/>
              <a:ext cx="2256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атематика</a:t>
              </a:r>
            </a:p>
          </p:txBody>
        </p:sp>
        <p:sp>
          <p:nvSpPr>
            <p:cNvPr id="18466" name="Прямоугольник 12"/>
            <p:cNvSpPr>
              <a:spLocks noChangeArrowheads="1"/>
            </p:cNvSpPr>
            <p:nvPr/>
          </p:nvSpPr>
          <p:spPr bwMode="auto">
            <a:xfrm>
              <a:off x="9049620" y="1979877"/>
              <a:ext cx="21907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едагогика</a:t>
              </a:r>
            </a:p>
          </p:txBody>
        </p:sp>
        <p:sp>
          <p:nvSpPr>
            <p:cNvPr id="16" name="Плюс 15"/>
            <p:cNvSpPr/>
            <p:nvPr/>
          </p:nvSpPr>
          <p:spPr>
            <a:xfrm>
              <a:off x="2732134" y="2050241"/>
              <a:ext cx="319322" cy="288032"/>
            </a:xfrm>
            <a:prstGeom prst="mathPlus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люс 16"/>
            <p:cNvSpPr/>
            <p:nvPr/>
          </p:nvSpPr>
          <p:spPr>
            <a:xfrm>
              <a:off x="5841399" y="1999740"/>
              <a:ext cx="319322" cy="288032"/>
            </a:xfrm>
            <a:prstGeom prst="mathPlus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люс 17"/>
            <p:cNvSpPr/>
            <p:nvPr/>
          </p:nvSpPr>
          <p:spPr>
            <a:xfrm>
              <a:off x="8419107" y="1989098"/>
              <a:ext cx="319322" cy="288032"/>
            </a:xfrm>
            <a:prstGeom prst="mathPlus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903788" y="2498725"/>
            <a:ext cx="6864350" cy="2898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ru-RU" b="1" dirty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НАПРАВЛЕНИЯ</a:t>
            </a:r>
            <a:r>
              <a:rPr lang="ru-RU" sz="2000" b="1" dirty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2603BD"/>
              </a:buClr>
              <a:buFont typeface="+mj-lt"/>
              <a:buAutoNum type="arabicParenR"/>
              <a:defRPr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совершенствование преподавания в школах математики, физики, химии, биологии, информатики;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2603BD"/>
              </a:buClr>
              <a:buFont typeface="+mj-lt"/>
              <a:buAutoNum type="arabicParenR"/>
              <a:defRPr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нового содержания общего образования </a:t>
            </a:r>
            <a:b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технологий обучения;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2603BD"/>
              </a:buClr>
              <a:buFont typeface="+mj-lt"/>
              <a:buAutoNum type="arabicParenR"/>
              <a:defRPr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квалификации педагогического персонала;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2603BD"/>
              </a:buClr>
              <a:buFont typeface="+mj-lt"/>
              <a:buAutoNum type="arabicParenR"/>
              <a:defRPr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мотивации на изучение школьниками актуальных для региона учебных предметов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3200" y="2540000"/>
            <a:ext cx="4868863" cy="1684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ЦЕЛЕВОЙ ПРОЕКТ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42900" indent="-342900" eaLnBrk="0" fontAlgn="base" hangingPunct="0">
              <a:lnSpc>
                <a:spcPct val="115000"/>
              </a:lnSpc>
              <a:spcBef>
                <a:spcPct val="0"/>
              </a:spcBef>
              <a:buClr>
                <a:srgbClr val="007033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концепция, </a:t>
            </a:r>
          </a:p>
          <a:p>
            <a:pPr marL="342900" indent="-342900" eaLnBrk="0" fontAlgn="base" hangingPunct="0">
              <a:lnSpc>
                <a:spcPct val="115000"/>
              </a:lnSpc>
              <a:spcBef>
                <a:spcPct val="0"/>
              </a:spcBef>
              <a:buClr>
                <a:srgbClr val="007033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 мероприятий, </a:t>
            </a:r>
          </a:p>
          <a:p>
            <a:pPr marL="342900" indent="-342900" eaLnBrk="0" fontAlgn="base" hangingPunct="0">
              <a:lnSpc>
                <a:spcPct val="115000"/>
              </a:lnSpc>
              <a:spcBef>
                <a:spcPct val="0"/>
              </a:spcBef>
              <a:buClr>
                <a:srgbClr val="007033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сбалансированную систему показателей развития системы общего образования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144463" y="4402138"/>
            <a:ext cx="4519612" cy="417512"/>
          </a:xfrm>
          <a:prstGeom prst="homePlate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«Ресурсы в обмен на результат»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3200" y="4084638"/>
            <a:ext cx="36877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МЕХАНИЗМ УПРАВЛЕНИЯ:</a:t>
            </a:r>
          </a:p>
        </p:txBody>
      </p:sp>
      <p:sp>
        <p:nvSpPr>
          <p:cNvPr id="18457" name="Прямоугольник 1"/>
          <p:cNvSpPr>
            <a:spLocks noChangeArrowheads="1"/>
          </p:cNvSpPr>
          <p:nvPr/>
        </p:nvSpPr>
        <p:spPr bwMode="auto">
          <a:xfrm>
            <a:off x="0" y="5299075"/>
            <a:ext cx="12192000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1700" indent="-5556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2603BD"/>
              </a:buClr>
              <a:buSzPct val="200000"/>
              <a:buFont typeface="Arial" charset="0"/>
              <a:buChar char="→"/>
            </a:pPr>
            <a:r>
              <a:rPr lang="ru-RU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увеличение количества педагогических работников, обеспечивающих высокое качество естественно-математического и технологического образования</a:t>
            </a:r>
            <a:endParaRPr lang="ru-RU" sz="1100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901700" indent="-5556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2603BD"/>
              </a:buClr>
              <a:buSzPct val="200000"/>
              <a:buFont typeface="Arial" charset="0"/>
              <a:buChar char="→"/>
            </a:pPr>
            <a:r>
              <a:rPr lang="ru-RU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увеличение доли муниципальных образовательных систем, вовлеченных в популяризацию технологического и естественно-математического образования</a:t>
            </a:r>
            <a:endParaRPr lang="ru-RU" sz="1100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901700" indent="-5556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2603BD"/>
              </a:buClr>
              <a:buSzPct val="200000"/>
              <a:buFont typeface="Arial" charset="0"/>
              <a:buChar char="→"/>
            </a:pPr>
            <a:r>
              <a:rPr lang="ru-RU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положительная динамика участия в конкурсах, олимпиадах, форумах политехнической направленности</a:t>
            </a:r>
            <a:endParaRPr lang="ru-RU" sz="1100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3200" y="4864100"/>
            <a:ext cx="36877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celyabinsky_oblast_gerb-600x8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984288" y="251559"/>
            <a:ext cx="10052423" cy="733141"/>
            <a:chOff x="681925" y="1205106"/>
            <a:chExt cx="11063334" cy="410692"/>
          </a:xfrm>
        </p:grpSpPr>
        <p:sp>
          <p:nvSpPr>
            <p:cNvPr id="39" name="Пятиугольник 38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Обеспечение навигации по востребованным и перспективным профессиям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8844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82575" y="3762375"/>
            <a:ext cx="4630738" cy="2794000"/>
          </a:xfrm>
          <a:prstGeom prst="roundRect">
            <a:avLst>
              <a:gd name="adj" fmla="val 8901"/>
            </a:avLst>
          </a:prstGeom>
          <a:gradFill>
            <a:gsLst>
              <a:gs pos="0">
                <a:srgbClr val="FFFFCC"/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3825" y="1306513"/>
            <a:ext cx="11969750" cy="1025525"/>
          </a:xfrm>
          <a:prstGeom prst="roundRect">
            <a:avLst/>
          </a:prstGeom>
          <a:gradFill>
            <a:gsLst>
              <a:gs pos="0">
                <a:srgbClr val="FFDA8F"/>
              </a:gs>
              <a:gs pos="33000">
                <a:srgbClr val="FFDC96"/>
              </a:gs>
              <a:gs pos="100000">
                <a:schemeClr val="bg1"/>
              </a:gs>
            </a:gsLst>
            <a:lin ang="108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25" name="Прямоугольник 3"/>
          <p:cNvSpPr>
            <a:spLocks noChangeArrowheads="1"/>
          </p:cNvSpPr>
          <p:nvPr/>
        </p:nvSpPr>
        <p:spPr bwMode="auto">
          <a:xfrm>
            <a:off x="331788" y="1019175"/>
            <a:ext cx="63023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БАЗЕ ОБЩЕГО И ДОПОЛНИТЕЛЬНОГО ОБРАЗОВАНИЯ</a:t>
            </a:r>
            <a:r>
              <a:rPr lang="ru-RU" alt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515938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E8637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робототехника, </a:t>
            </a:r>
          </a:p>
          <a:p>
            <a:pPr marL="285750" indent="515938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E8637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авиа-, судо-, </a:t>
            </a:r>
            <a:r>
              <a:rPr lang="ru-RU" altLang="ru-RU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ракето</a:t>
            </a: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моделирование, </a:t>
            </a:r>
          </a:p>
          <a:p>
            <a:pPr marL="285750" indent="515938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E8637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авто- моделирование, картинг, </a:t>
            </a:r>
          </a:p>
          <a:p>
            <a:pPr marL="285750" indent="515938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E8637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начальное техническое творчество</a:t>
            </a:r>
            <a:endParaRPr lang="ru-RU" altLang="ru-RU" sz="16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6" name="Прямоугольник 9"/>
          <p:cNvSpPr>
            <a:spLocks noChangeArrowheads="1"/>
          </p:cNvSpPr>
          <p:nvPr/>
        </p:nvSpPr>
        <p:spPr bwMode="auto">
          <a:xfrm>
            <a:off x="258763" y="3363913"/>
            <a:ext cx="56705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ru-RU" altLang="ru-RU" sz="1600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НА БАЗЕ ПРОФЕССИОНАЛЬНОГО ОБРАЗОВАНИЯ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35888" y="1370013"/>
            <a:ext cx="2551112" cy="898525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</a:t>
            </a:r>
            <a:r>
              <a:rPr lang="ru-RU" altLang="ru-RU" sz="2000" b="1" dirty="0">
                <a:solidFill>
                  <a:srgbClr val="FE863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1400</a:t>
            </a:r>
            <a:r>
              <a:rPr lang="ru-RU" altLang="ru-RU" sz="1600" dirty="0">
                <a:solidFill>
                  <a:srgbClr val="FE8637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детских технических объединений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6538" y="1368425"/>
            <a:ext cx="1554162" cy="88741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FE863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9,2%</a:t>
            </a:r>
            <a:r>
              <a:rPr lang="ru-RU" altLang="ru-RU" dirty="0">
                <a:solidFill>
                  <a:srgbClr val="FE8637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школьников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7899" name="Прямоугольник 3"/>
          <p:cNvSpPr>
            <a:spLocks noChangeArrowheads="1"/>
          </p:cNvSpPr>
          <p:nvPr/>
        </p:nvSpPr>
        <p:spPr bwMode="auto">
          <a:xfrm>
            <a:off x="1036638" y="2305050"/>
            <a:ext cx="47402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МНОГОПРОФИЛЬНОЕ УЧРЕЖДЕНИЕ ДОПОЛНИТЕЛЬНОГО ОБРАЗОВАНИЯ ДЕТЕЙ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«СТАНЦИЯ ЮНЫХ ТЕХНИКОВ»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575" y="2374900"/>
            <a:ext cx="746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575" y="2830513"/>
            <a:ext cx="7445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38" y="3865563"/>
            <a:ext cx="2138362" cy="801687"/>
          </a:xfrm>
          <a:prstGeom prst="roundRect">
            <a:avLst>
              <a:gd name="adj" fmla="val 27504"/>
            </a:avLst>
          </a:prstGeom>
          <a:solidFill>
            <a:schemeClr val="bg1"/>
          </a:solidFill>
          <a:ln>
            <a:solidFill>
              <a:srgbClr val="008E40"/>
            </a:solidFill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225 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творческих объединений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3975" y="3865563"/>
            <a:ext cx="2138363" cy="752475"/>
          </a:xfrm>
          <a:prstGeom prst="roundRect">
            <a:avLst>
              <a:gd name="adj" fmla="val 25336"/>
            </a:avLst>
          </a:prstGeom>
          <a:solidFill>
            <a:schemeClr val="bg1"/>
          </a:solidFill>
          <a:ln>
            <a:solidFill>
              <a:srgbClr val="008E40"/>
            </a:solidFill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</a:t>
            </a:r>
            <a:r>
              <a:rPr lang="ru-RU" altLang="ru-RU" b="1" dirty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3000 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студентов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904" name="Прямоугольник 14"/>
          <p:cNvSpPr>
            <a:spLocks noChangeArrowheads="1"/>
          </p:cNvSpPr>
          <p:nvPr/>
        </p:nvSpPr>
        <p:spPr bwMode="auto">
          <a:xfrm>
            <a:off x="381000" y="4783138"/>
            <a:ext cx="4660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«НАУЧНОЕ ОБЩЕСТВО УЧАЩИХСЯ»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" y="5130800"/>
            <a:ext cx="2016125" cy="1327150"/>
          </a:xfrm>
          <a:prstGeom prst="roundRect">
            <a:avLst/>
          </a:prstGeom>
          <a:solidFill>
            <a:schemeClr val="bg1"/>
          </a:solidFill>
          <a:ln>
            <a:solidFill>
              <a:srgbClr val="008E40"/>
            </a:solidFill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секций, </a:t>
            </a:r>
            <a:b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том числе по направлению «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Техносфера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1913" y="5110163"/>
            <a:ext cx="2044700" cy="1328737"/>
          </a:xfrm>
          <a:prstGeom prst="roundRect">
            <a:avLst/>
          </a:prstGeom>
          <a:solidFill>
            <a:schemeClr val="bg1"/>
          </a:solidFill>
          <a:ln>
            <a:solidFill>
              <a:srgbClr val="008E40"/>
            </a:solidFill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</a:t>
            </a:r>
            <a:r>
              <a:rPr lang="ru-RU" altLang="ru-RU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1200 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студентов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907" name="TextBox 7"/>
          <p:cNvSpPr txBox="1">
            <a:spLocks noChangeArrowheads="1"/>
          </p:cNvSpPr>
          <p:nvPr/>
        </p:nvSpPr>
        <p:spPr bwMode="auto">
          <a:xfrm>
            <a:off x="5929313" y="2454275"/>
            <a:ext cx="6164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2603BD"/>
                </a:solidFill>
                <a:latin typeface="Arial" charset="0"/>
                <a:ea typeface="Calibri" pitchFamily="34" charset="0"/>
                <a:cs typeface="Arial" charset="0"/>
              </a:rPr>
              <a:t>СИСТЕМА ОБЛАСТНЫХ КОНКУРСОВ </a:t>
            </a:r>
            <a:br>
              <a:rPr lang="ru-RU" altLang="ru-RU" b="1">
                <a:solidFill>
                  <a:srgbClr val="2603BD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ru-RU" altLang="ru-RU" b="1">
                <a:solidFill>
                  <a:srgbClr val="2603BD"/>
                </a:solidFill>
                <a:latin typeface="Arial" charset="0"/>
                <a:ea typeface="Calibri" pitchFamily="34" charset="0"/>
                <a:cs typeface="Arial" charset="0"/>
              </a:rPr>
              <a:t>НАУЧНО- ТЕХНИЧЕСКОЙ НАПРАВЛЕННОСТИ</a:t>
            </a:r>
            <a:endParaRPr lang="ru-RU" altLang="ru-RU" b="1">
              <a:solidFill>
                <a:srgbClr val="2603BD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37908" name="TextBox 8"/>
          <p:cNvSpPr>
            <a:spLocks noChangeArrowheads="1"/>
          </p:cNvSpPr>
          <p:nvPr/>
        </p:nvSpPr>
        <p:spPr bwMode="auto">
          <a:xfrm>
            <a:off x="5099050" y="4148138"/>
            <a:ext cx="5187950" cy="2270125"/>
          </a:xfrm>
          <a:prstGeom prst="roundRect">
            <a:avLst>
              <a:gd name="adj" fmla="val 8380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2603BD"/>
              </a:buClr>
              <a:buFont typeface="Wingdings" pitchFamily="2" charset="2"/>
              <a:buChar char="q"/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Областная выставка технического творчества;</a:t>
            </a:r>
          </a:p>
          <a:p>
            <a:pPr marL="285750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2603BD"/>
              </a:buClr>
              <a:buFont typeface="Wingdings" pitchFamily="2" charset="2"/>
              <a:buChar char="q"/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Областной конкурс технического творчества;</a:t>
            </a:r>
          </a:p>
          <a:p>
            <a:pPr marL="285750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2603BD"/>
              </a:buClr>
              <a:buFont typeface="Wingdings" pitchFamily="2" charset="2"/>
              <a:buChar char="q"/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Областной конкурс ученических и студенческих научно-исследовательских работ;</a:t>
            </a:r>
          </a:p>
          <a:p>
            <a:pPr marL="285750" indent="-28575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2603BD"/>
              </a:buClr>
              <a:buFont typeface="Wingdings" pitchFamily="2" charset="2"/>
              <a:buChar char="q"/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Областной конкурс рационализации и изобретательства;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2603BD"/>
              </a:buClr>
              <a:buFont typeface="Wingdings" pitchFamily="2" charset="2"/>
              <a:buChar char="q"/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Областной конкурс ученических и студенческих дипломных работ</a:t>
            </a:r>
          </a:p>
        </p:txBody>
      </p:sp>
      <p:sp>
        <p:nvSpPr>
          <p:cNvPr id="37909" name="TextBox 15"/>
          <p:cNvSpPr txBox="1">
            <a:spLocks noChangeArrowheads="1"/>
          </p:cNvSpPr>
          <p:nvPr/>
        </p:nvSpPr>
        <p:spPr bwMode="auto">
          <a:xfrm>
            <a:off x="5754688" y="3155950"/>
            <a:ext cx="45100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q"/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научно-исследовательских работ студентов, аспирантов и молодых ученых.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q"/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фундаментальных исследований вузов.</a:t>
            </a:r>
            <a:endParaRPr lang="ru-RU" altLang="ru-RU" sz="1600">
              <a:solidFill>
                <a:prstClr val="black"/>
              </a:solidFill>
              <a:ea typeface="Calibri" pitchFamily="34" charset="0"/>
              <a:cs typeface="Arial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36575" y="2867025"/>
            <a:ext cx="5162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6575" y="3243263"/>
            <a:ext cx="5162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45738" y="3155950"/>
            <a:ext cx="1581150" cy="919163"/>
          </a:xfrm>
          <a:prstGeom prst="roundRect">
            <a:avLst/>
          </a:prstGeom>
          <a:ln w="9525">
            <a:solidFill>
              <a:srgbClr val="2603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студентов</a:t>
            </a: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96538" y="4953000"/>
            <a:ext cx="1593850" cy="919163"/>
          </a:xfrm>
          <a:prstGeom prst="roundRect">
            <a:avLst/>
          </a:prstGeom>
          <a:ln w="9525">
            <a:solidFill>
              <a:srgbClr val="2603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1550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студентов</a:t>
            </a: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 descr="celyabinsky_oblast_gerb-600x8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984288" y="251761"/>
            <a:ext cx="10052423" cy="733141"/>
            <a:chOff x="681925" y="1205106"/>
            <a:chExt cx="11063334" cy="410692"/>
          </a:xfrm>
        </p:grpSpPr>
        <p:sp>
          <p:nvSpPr>
            <p:cNvPr id="35" name="Пятиугольник 34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Обеспечение навигации по востребованным и перспективным профессиям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9799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6513" y="6183313"/>
            <a:ext cx="1681162" cy="511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29050" y="4995863"/>
            <a:ext cx="8132763" cy="334962"/>
          </a:xfrm>
          <a:prstGeom prst="rect">
            <a:avLst/>
          </a:prstGeom>
          <a:solidFill>
            <a:srgbClr val="FFFFCC"/>
          </a:solidFill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9050" y="2266950"/>
            <a:ext cx="8132763" cy="1497013"/>
          </a:xfrm>
          <a:prstGeom prst="rect">
            <a:avLst/>
          </a:prstGeom>
          <a:solidFill>
            <a:srgbClr val="FFFFCC"/>
          </a:solidFill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Рисунок 20" descr="celyabinsky_oblast_gerb-600x8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313" y="49213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750" name="Прямоугольник 1"/>
          <p:cNvSpPr>
            <a:spLocks noChangeArrowheads="1"/>
          </p:cNvSpPr>
          <p:nvPr/>
        </p:nvSpPr>
        <p:spPr bwMode="auto">
          <a:xfrm>
            <a:off x="417513" y="2703513"/>
            <a:ext cx="30511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распространение инновационных моделей развития техносферы деятельности учреждений дополнительного образования детей, направленных на развитие научно-технической и учебно-исследовательской деятельности школьников</a:t>
            </a:r>
            <a:endParaRPr lang="ru-RU" altLang="ru-RU" sz="2000">
              <a:solidFill>
                <a:prstClr val="black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14288" y="1109663"/>
            <a:ext cx="12017376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defRPr/>
            </a:pPr>
            <a:r>
              <a:rPr lang="ru-RU" b="1" spc="-50" dirty="0">
                <a:solidFill>
                  <a:srgbClr val="26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«ШКОЛА ИНЖЕНЕРНЫХ ТЕХНОЛОГИЙ И ОТКРЫТИЙ»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16859" y="1478995"/>
            <a:ext cx="11544954" cy="349805"/>
          </a:xfrm>
          <a:prstGeom prst="rect">
            <a:avLst/>
          </a:prstGeom>
          <a:solidFill>
            <a:srgbClr val="CCFFB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стажировочная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площадка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6859" y="1828800"/>
            <a:ext cx="11544954" cy="36933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buSzPts val="1400"/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БАЗЕ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МАОУ ДО «ДВОРЕЦ ПИОНЕРОВ И ШКОЛЬНИКОВ ИМ. Н.К. КРУПСКОЙ»  Г. ЧЕЛЯБИНСКА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58" name="TextBox 2"/>
          <p:cNvSpPr>
            <a:spLocks noChangeArrowheads="1"/>
          </p:cNvSpPr>
          <p:nvPr/>
        </p:nvSpPr>
        <p:spPr bwMode="auto">
          <a:xfrm>
            <a:off x="417513" y="2266950"/>
            <a:ext cx="1573212" cy="368300"/>
          </a:xfrm>
          <a:prstGeom prst="homePlate">
            <a:avLst>
              <a:gd name="adj" fmla="val 86637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t>ЦЕЛЬ:</a:t>
            </a:r>
          </a:p>
        </p:txBody>
      </p:sp>
      <p:sp>
        <p:nvSpPr>
          <p:cNvPr id="31759" name="Прямоугольник 4"/>
          <p:cNvSpPr>
            <a:spLocks noChangeArrowheads="1"/>
          </p:cNvSpPr>
          <p:nvPr/>
        </p:nvSpPr>
        <p:spPr bwMode="auto">
          <a:xfrm>
            <a:off x="6121400" y="2376488"/>
            <a:ext cx="6167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4063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q"/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Ресурсный центр «Машиностроение»;</a:t>
            </a:r>
          </a:p>
          <a:p>
            <a:pPr marL="754063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q"/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Лаборатория CAD, CAM систем и 3D-моделирования;</a:t>
            </a:r>
          </a:p>
          <a:p>
            <a:pPr marL="754063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q"/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Лаборатория инновационной электроники;</a:t>
            </a:r>
          </a:p>
          <a:p>
            <a:pPr marL="754063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q"/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Лаборатория экспериментальной робототехники;</a:t>
            </a:r>
          </a:p>
          <a:p>
            <a:pPr marL="754063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q"/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Лаборатория Авто-Авиа-Судомоделирования.</a:t>
            </a:r>
          </a:p>
        </p:txBody>
      </p:sp>
      <p:sp>
        <p:nvSpPr>
          <p:cNvPr id="26639" name="TextBox 48"/>
          <p:cNvSpPr txBox="1">
            <a:spLocks noChangeArrowheads="1"/>
          </p:cNvSpPr>
          <p:nvPr/>
        </p:nvSpPr>
        <p:spPr bwMode="auto">
          <a:xfrm>
            <a:off x="3829050" y="2384425"/>
            <a:ext cx="2927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ЛАБОРАТОРИИ</a:t>
            </a:r>
            <a:r>
              <a:rPr lang="ru-RU" alt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научно-технической и учебно-исследовательской деятельности школьников</a:t>
            </a:r>
            <a:endParaRPr lang="ru-RU" alt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1" name="Прямоугольник 5"/>
          <p:cNvSpPr>
            <a:spLocks noChangeArrowheads="1"/>
          </p:cNvSpPr>
          <p:nvPr/>
        </p:nvSpPr>
        <p:spPr bwMode="auto">
          <a:xfrm>
            <a:off x="3829050" y="3851275"/>
            <a:ext cx="8174038" cy="369888"/>
          </a:xfrm>
          <a:prstGeom prst="rect">
            <a:avLst/>
          </a:prstGeom>
          <a:solidFill>
            <a:srgbClr val="CCFF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Курсы повышения квалификации и стажировки руководителей и педагогов </a:t>
            </a:r>
          </a:p>
        </p:txBody>
      </p:sp>
      <p:sp>
        <p:nvSpPr>
          <p:cNvPr id="31762" name="Прямоугольник 6"/>
          <p:cNvSpPr>
            <a:spLocks noChangeArrowheads="1"/>
          </p:cNvSpPr>
          <p:nvPr/>
        </p:nvSpPr>
        <p:spPr bwMode="auto">
          <a:xfrm>
            <a:off x="3829050" y="4292600"/>
            <a:ext cx="702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«Теоретические и методические аспекты развития </a:t>
            </a:r>
            <a:br>
              <a:rPr lang="ru-RU" altLang="ru-RU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ru-RU" altLang="ru-RU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техносферы учреждений дополнительного образования» </a:t>
            </a:r>
          </a:p>
        </p:txBody>
      </p:sp>
      <p:sp>
        <p:nvSpPr>
          <p:cNvPr id="26642" name="Прямоугольник 7"/>
          <p:cNvSpPr>
            <a:spLocks noChangeArrowheads="1"/>
          </p:cNvSpPr>
          <p:nvPr/>
        </p:nvSpPr>
        <p:spPr bwMode="auto">
          <a:xfrm>
            <a:off x="10155238" y="4349750"/>
            <a:ext cx="184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746 педагогов</a:t>
            </a:r>
            <a:endParaRPr lang="ru-RU" alt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4" name="Прямоугольник 8"/>
          <p:cNvSpPr>
            <a:spLocks noChangeArrowheads="1"/>
          </p:cNvSpPr>
          <p:nvPr/>
        </p:nvSpPr>
        <p:spPr bwMode="auto">
          <a:xfrm>
            <a:off x="3917950" y="4960938"/>
            <a:ext cx="448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Издание  учебно-методических пособий</a:t>
            </a: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10494963" y="4960938"/>
            <a:ext cx="1417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пособий</a:t>
            </a:r>
          </a:p>
        </p:txBody>
      </p:sp>
      <p:sp>
        <p:nvSpPr>
          <p:cNvPr id="31766" name="Прямоугольник 11"/>
          <p:cNvSpPr>
            <a:spLocks noChangeArrowheads="1"/>
          </p:cNvSpPr>
          <p:nvPr/>
        </p:nvSpPr>
        <p:spPr bwMode="auto">
          <a:xfrm>
            <a:off x="5527675" y="5370513"/>
            <a:ext cx="6475413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q"/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Межрегиональный форум по обмену опытом использования образовательной робототехники в образовании среди педагогических работников.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q"/>
            </a:pPr>
            <a:r>
              <a:rPr lang="ru-RU" altLang="ru-RU" sz="16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II Всероссийский технический форум «От технического творчества к профессиональному самоопределению» </a:t>
            </a:r>
          </a:p>
        </p:txBody>
      </p:sp>
      <p:sp>
        <p:nvSpPr>
          <p:cNvPr id="31767" name="Прямоугольник 5"/>
          <p:cNvSpPr>
            <a:spLocks noChangeArrowheads="1"/>
          </p:cNvSpPr>
          <p:nvPr/>
        </p:nvSpPr>
        <p:spPr bwMode="auto">
          <a:xfrm>
            <a:off x="3829050" y="3854450"/>
            <a:ext cx="8174038" cy="369888"/>
          </a:xfrm>
          <a:prstGeom prst="rect">
            <a:avLst/>
          </a:prstGeom>
          <a:solidFill>
            <a:srgbClr val="CCFF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Курсы повышения квалификации и стажировки руководителей и педагогов </a:t>
            </a:r>
          </a:p>
        </p:txBody>
      </p:sp>
      <p:sp>
        <p:nvSpPr>
          <p:cNvPr id="24" name="Прямоугольник 7"/>
          <p:cNvSpPr>
            <a:spLocks noChangeArrowheads="1"/>
          </p:cNvSpPr>
          <p:nvPr/>
        </p:nvSpPr>
        <p:spPr bwMode="auto">
          <a:xfrm>
            <a:off x="3846513" y="5405438"/>
            <a:ext cx="1200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2014 год</a:t>
            </a:r>
            <a:endParaRPr lang="ru-RU" alt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3846513" y="6183313"/>
            <a:ext cx="1200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 год</a:t>
            </a:r>
            <a:endParaRPr lang="ru-RU" alt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celyabinsky_oblast_gerb-600x8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Группа 26"/>
          <p:cNvGrpSpPr/>
          <p:nvPr/>
        </p:nvGrpSpPr>
        <p:grpSpPr>
          <a:xfrm>
            <a:off x="984288" y="251559"/>
            <a:ext cx="10052423" cy="733141"/>
            <a:chOff x="681925" y="1205106"/>
            <a:chExt cx="11063334" cy="410692"/>
          </a:xfrm>
        </p:grpSpPr>
        <p:sp>
          <p:nvSpPr>
            <p:cNvPr id="33" name="Пятиугольник 32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Обеспечение навигации по востребованным и перспективным профессиям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0826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17513" y="4826000"/>
            <a:ext cx="5607050" cy="646113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7513" y="2740025"/>
            <a:ext cx="5805487" cy="862013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7513" y="2238375"/>
            <a:ext cx="5805487" cy="40005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288" y="1109663"/>
            <a:ext cx="12017376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defRPr/>
            </a:pPr>
            <a:r>
              <a:rPr lang="ru-RU" b="1" spc="-50" dirty="0">
                <a:solidFill>
                  <a:srgbClr val="26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«ДЕТСКАЯ ТЕХНИЧЕСКАЯ АКАДЕМИЯ»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859" y="1478995"/>
            <a:ext cx="11424304" cy="3498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Ресурсный, методический и координирующий центр робототехники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6859" y="1828800"/>
            <a:ext cx="114243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ts val="1400"/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БАЗЕ МАОУ ДО «ДОМ ЮНОШЕСКОГО ТЕХНИЧЕСКОГО ТВОРЧЕСТВА»</a:t>
            </a:r>
            <a:endParaRPr lang="ru-RU" altLang="ru-RU" sz="20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388" y="2301875"/>
            <a:ext cx="58039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850" algn="just" eaLnBrk="0" fontAlgn="base" hangingPunct="0">
              <a:spcBef>
                <a:spcPct val="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ЦЕНТРОВ ОБРАЗОВАТЕЛЬНОЙ РОБОТОТЕХНИКИ </a:t>
            </a:r>
          </a:p>
          <a:p>
            <a:pPr algn="just" eaLnBrk="0" fontAlgn="base" hangingPunct="0">
              <a:spcBef>
                <a:spcPts val="12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Методическая поддержка и повышение квалификации педагогов общеобразовательных организаций:</a:t>
            </a:r>
          </a:p>
          <a:p>
            <a:pPr marL="285750" indent="-285750" algn="just" eaLnBrk="0" fontAlgn="base" hangingPunct="0">
              <a:spcBef>
                <a:spcPts val="600"/>
              </a:spcBef>
              <a:buClr>
                <a:srgbClr val="2603BD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«Основы образовательной робототехники» </a:t>
            </a:r>
          </a:p>
          <a:p>
            <a:pPr marL="285750" indent="-285750" algn="just" eaLnBrk="0" fontAlgn="base" hangingPunct="0">
              <a:spcBef>
                <a:spcPct val="0"/>
              </a:spcBef>
              <a:buClr>
                <a:srgbClr val="2603BD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«Теоретические и методические аспекты развития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техносферы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учреждений дополнительного образования». 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региональных этапов всероссийских соревнований по робототехнике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4288" y="2301875"/>
            <a:ext cx="5294312" cy="384810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8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УСПЕХИ СБОРНОЙ КОМАНДЫ ЧЕЛЯБИНСКОЙ ОБЛАСТИ:</a:t>
            </a:r>
            <a:endParaRPr lang="ru-RU" altLang="ru-RU" sz="2000" b="1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8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Всероссийский робототехнический фестиваль «РобоФест-2015» </a:t>
            </a: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Tx/>
              <a:buNone/>
              <a:defRPr/>
            </a:pPr>
            <a:r>
              <a:rPr lang="ru-RU" altLang="ru-RU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altLang="ru-RU" sz="20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призовых мест в различных категориях, в том числе – первое в категории </a:t>
            </a:r>
            <a:r>
              <a:rPr lang="ru-RU" altLang="ru-RU" sz="18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«Инженерные кадры России»;</a:t>
            </a:r>
            <a:endParaRPr lang="ru-RU" altLang="ru-RU" sz="2000" b="1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8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Всероссийская робототехническая олимпиада – </a:t>
            </a:r>
            <a:r>
              <a:rPr lang="ru-RU" altLang="ru-RU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altLang="ru-RU" sz="18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призовых мест;</a:t>
            </a:r>
            <a:endParaRPr lang="ru-RU" altLang="ru-RU" sz="200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8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12 челябинских школьников в составе сборной РФ во Всемирной робототехнической олимпиаде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7513" y="2260600"/>
            <a:ext cx="625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513" y="5535613"/>
            <a:ext cx="1520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2014 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513" y="5943600"/>
            <a:ext cx="1260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4888" y="5754688"/>
            <a:ext cx="3365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более 300 участников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1717675" y="5630863"/>
            <a:ext cx="355600" cy="682625"/>
          </a:xfrm>
          <a:custGeom>
            <a:avLst/>
            <a:gdLst>
              <a:gd name="connsiteX0" fmla="*/ 0 w 354841"/>
              <a:gd name="connsiteY0" fmla="*/ 0 h 682388"/>
              <a:gd name="connsiteX1" fmla="*/ 354841 w 354841"/>
              <a:gd name="connsiteY1" fmla="*/ 0 h 682388"/>
              <a:gd name="connsiteX2" fmla="*/ 354841 w 354841"/>
              <a:gd name="connsiteY2" fmla="*/ 682388 h 682388"/>
              <a:gd name="connsiteX3" fmla="*/ 13647 w 354841"/>
              <a:gd name="connsiteY3" fmla="*/ 682388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841" h="682388">
                <a:moveTo>
                  <a:pt x="0" y="0"/>
                </a:moveTo>
                <a:lnTo>
                  <a:pt x="354841" y="0"/>
                </a:lnTo>
                <a:lnTo>
                  <a:pt x="354841" y="682388"/>
                </a:lnTo>
                <a:lnTo>
                  <a:pt x="13647" y="6823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 descr="celyabinsky_oblast_gerb-600x8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984288" y="251559"/>
            <a:ext cx="10052423" cy="733141"/>
            <a:chOff x="681925" y="1205106"/>
            <a:chExt cx="11063334" cy="410692"/>
          </a:xfrm>
        </p:grpSpPr>
        <p:sp>
          <p:nvSpPr>
            <p:cNvPr id="26" name="Пятиугольник 25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Обеспечение навигации по востребованным и перспективным профессиям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4645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26188" y="4733365"/>
            <a:ext cx="5805486" cy="82365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7514" y="3608551"/>
            <a:ext cx="5805486" cy="80208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7514" y="2740025"/>
            <a:ext cx="5814160" cy="476833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8938" y="2037997"/>
            <a:ext cx="5805487" cy="400050"/>
          </a:xfrm>
          <a:prstGeom prst="rect">
            <a:avLst/>
          </a:prstGeom>
          <a:solidFill>
            <a:srgbClr val="EAF4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288" y="1109663"/>
            <a:ext cx="1201737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defRPr/>
            </a:pPr>
            <a:r>
              <a:rPr lang="ru-RU" b="1" spc="-50" dirty="0" smtClean="0">
                <a:solidFill>
                  <a:srgbClr val="26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ПРОФОРИЕНТАЦИОННЫЙ ПОТЕНЦИАЛ ЧЕМПИОНАТОВ ПО ПРОФЕССИОНАЛЬНОМУ МАСТЕРСТВУ «МОЛОДЫЕ ПРОФЕССИОНАЛЫ» (WORIDSKILLS)</a:t>
            </a:r>
            <a:endParaRPr lang="ru-RU" b="1" spc="-50" dirty="0">
              <a:solidFill>
                <a:srgbClr val="2603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188" y="2048370"/>
            <a:ext cx="54636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РЕГИОНАЛЬНОГО ЧЕМПИОНАТА 2015 г.</a:t>
            </a:r>
          </a:p>
          <a:p>
            <a:pPr algn="just" eaLnBrk="0" fontAlgn="base" hangingPunct="0">
              <a:spcBef>
                <a:spcPct val="0"/>
              </a:spcBef>
              <a:defRPr/>
            </a:pPr>
            <a:endParaRPr lang="ru-RU" sz="16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ts val="1200"/>
              </a:spcBef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6150   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учащихся посетили соревнования;</a:t>
            </a:r>
          </a:p>
          <a:p>
            <a:pPr eaLnBrk="0" fontAlgn="base" hangingPunct="0">
              <a:spcBef>
                <a:spcPts val="1200"/>
              </a:spcBef>
              <a:defRPr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ts val="1200"/>
              </a:spcBef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2405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учащийся прошли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профориентационную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диагностику;</a:t>
            </a:r>
          </a:p>
          <a:p>
            <a:pPr eaLnBrk="0" fontAlgn="base" hangingPunct="0">
              <a:spcBef>
                <a:spcPts val="1200"/>
              </a:spcBef>
              <a:defRPr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ts val="1200"/>
              </a:spcBef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5125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проведено экспресс-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профориентационных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проб 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4629" y="2003466"/>
            <a:ext cx="5294312" cy="418576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JUNIOR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endParaRPr lang="ru-RU" altLang="ru-RU" sz="18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1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I Национального чемпионат JS школьники Челябинской области были отмечены в двух компетенциях: мехатроника 10+ (бронза); электроника 10+ (серебро) и электроника 14+ (золото</a:t>
            </a: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II Национального чемпионата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JS (май, 2015) приняли участие и были также удостоены наград по </a:t>
            </a:r>
            <a:r>
              <a:rPr lang="ru-RU" alt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мехатронике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14+ (бронза) и электронике 10+ (золото)</a:t>
            </a:r>
            <a:endParaRPr lang="ru-RU" altLang="ru-RU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 descr="celyabinsky_oblast_gerb-600x8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984288" y="251559"/>
            <a:ext cx="10052423" cy="733141"/>
            <a:chOff x="681925" y="1205106"/>
            <a:chExt cx="11063334" cy="410692"/>
          </a:xfrm>
        </p:grpSpPr>
        <p:sp>
          <p:nvSpPr>
            <p:cNvPr id="15" name="Пятиугольник 14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Обеспечение навигации по востребованным и перспективным профессиям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8754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669925" y="1293812"/>
            <a:ext cx="10220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СРЕДНЕЕ ПРОФЕССИОНАЛЬНОЕ ОБРАЗОВАНИЕ</a:t>
            </a:r>
          </a:p>
        </p:txBody>
      </p:sp>
      <p:graphicFrame>
        <p:nvGraphicFramePr>
          <p:cNvPr id="22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192276"/>
              </p:ext>
            </p:extLst>
          </p:nvPr>
        </p:nvGraphicFramePr>
        <p:xfrm>
          <a:off x="7605394" y="3474684"/>
          <a:ext cx="4528478" cy="257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684837" y="3927475"/>
            <a:ext cx="1208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3237" y="2506662"/>
            <a:ext cx="1206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3237" y="5062537"/>
            <a:ext cx="45339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структурных подразделений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3237" y="3317875"/>
            <a:ext cx="12065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71962" y="2414587"/>
            <a:ext cx="12080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80087" y="2071687"/>
            <a:ext cx="1206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ПОО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019550" y="3317875"/>
            <a:ext cx="506412" cy="387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>
            <a:off x="7496175" y="3646487"/>
            <a:ext cx="322262" cy="2154238"/>
          </a:xfrm>
          <a:custGeom>
            <a:avLst/>
            <a:gdLst>
              <a:gd name="connsiteX0" fmla="*/ 322730 w 322730"/>
              <a:gd name="connsiteY0" fmla="*/ 0 h 2743200"/>
              <a:gd name="connsiteX1" fmla="*/ 0 w 322730"/>
              <a:gd name="connsiteY1" fmla="*/ 0 h 2743200"/>
              <a:gd name="connsiteX2" fmla="*/ 0 w 322730"/>
              <a:gd name="connsiteY2" fmla="*/ 2743200 h 2743200"/>
              <a:gd name="connsiteX3" fmla="*/ 295836 w 32273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730" h="2743200">
                <a:moveTo>
                  <a:pt x="322730" y="0"/>
                </a:moveTo>
                <a:lnTo>
                  <a:pt x="0" y="0"/>
                </a:lnTo>
                <a:lnTo>
                  <a:pt x="0" y="2743200"/>
                </a:lnTo>
                <a:lnTo>
                  <a:pt x="295836" y="27432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446" name="TextBox 1"/>
          <p:cNvSpPr txBox="1">
            <a:spLocks noChangeArrowheads="1"/>
          </p:cNvSpPr>
          <p:nvPr/>
        </p:nvSpPr>
        <p:spPr bwMode="auto">
          <a:xfrm>
            <a:off x="10215562" y="5432425"/>
            <a:ext cx="1906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i="1" smtClean="0">
                <a:solidFill>
                  <a:srgbClr val="003399"/>
                </a:solidFill>
              </a:rPr>
              <a:t>18,4 тысяч чел.</a:t>
            </a:r>
          </a:p>
        </p:txBody>
      </p:sp>
      <p:sp>
        <p:nvSpPr>
          <p:cNvPr id="18447" name="TextBox 22"/>
          <p:cNvSpPr txBox="1">
            <a:spLocks noChangeArrowheads="1"/>
          </p:cNvSpPr>
          <p:nvPr/>
        </p:nvSpPr>
        <p:spPr bwMode="auto">
          <a:xfrm>
            <a:off x="10185400" y="4389437"/>
            <a:ext cx="190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i="1" smtClean="0">
                <a:solidFill>
                  <a:srgbClr val="003399"/>
                </a:solidFill>
              </a:rPr>
              <a:t>38,5 тысяч чел.</a:t>
            </a:r>
          </a:p>
        </p:txBody>
      </p:sp>
      <p:pic>
        <p:nvPicPr>
          <p:cNvPr id="18449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382712"/>
            <a:ext cx="8340725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2" y="1981200"/>
            <a:ext cx="5176838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8139" y="193531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celyabinsky_oblast_gerb-600x824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5" name="Группа 34"/>
          <p:cNvGrpSpPr/>
          <p:nvPr/>
        </p:nvGrpSpPr>
        <p:grpSpPr>
          <a:xfrm>
            <a:off x="951921" y="250111"/>
            <a:ext cx="10184392" cy="693311"/>
            <a:chOff x="681925" y="1205106"/>
            <a:chExt cx="11063334" cy="410692"/>
          </a:xfrm>
        </p:grpSpPr>
        <p:sp>
          <p:nvSpPr>
            <p:cNvPr id="36" name="Пятиугольник 35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механизмов практико-ориентированной (дуальной) модели обучения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30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83894" y="6152067"/>
            <a:ext cx="2844800" cy="365125"/>
          </a:xfrm>
        </p:spPr>
        <p:txBody>
          <a:bodyPr/>
          <a:lstStyle/>
          <a:p>
            <a:pPr>
              <a:defRPr/>
            </a:pPr>
            <a:fld id="{B2EDF350-5334-4B4B-BFB4-AD3A7B5D5D45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1365" y="1048533"/>
            <a:ext cx="11032565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61365" y="226689"/>
            <a:ext cx="7529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-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ОСНОВНЫЕ ПОЛОЖЕНИЯ</a:t>
            </a:r>
          </a:p>
          <a:p>
            <a:r>
              <a:rPr lang="ru-RU" sz="2000" b="1" spc="-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РЕГИОНАЛЬНЫЙ СТАНДАРТ КАДРОВОГО ОБЕСПЕЧЕНИЯ</a:t>
            </a:r>
            <a:endParaRPr lang="ru-RU" sz="2000" b="1" spc="-2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61365" y="1144069"/>
            <a:ext cx="11807722" cy="5543334"/>
            <a:chOff x="488917" y="1144069"/>
            <a:chExt cx="11039777" cy="5352437"/>
          </a:xfrm>
          <a:gradFill>
            <a:gsLst>
              <a:gs pos="0">
                <a:srgbClr val="D2E6FF"/>
              </a:gs>
              <a:gs pos="31000">
                <a:srgbClr val="E6F088"/>
              </a:gs>
              <a:gs pos="63000">
                <a:srgbClr val="FFFF66"/>
              </a:gs>
              <a:gs pos="100000">
                <a:srgbClr val="D2E6FF"/>
              </a:gs>
            </a:gsLst>
            <a:lin ang="5400000" scaled="0"/>
          </a:gradFill>
        </p:grpSpPr>
        <p:sp>
          <p:nvSpPr>
            <p:cNvPr id="5" name="Прямоугольник 4"/>
            <p:cNvSpPr/>
            <p:nvPr/>
          </p:nvSpPr>
          <p:spPr>
            <a:xfrm>
              <a:off x="492204" y="1560959"/>
              <a:ext cx="11036490" cy="468015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31000">
                  <a:srgbClr val="EAF4FF"/>
                </a:gs>
                <a:gs pos="63000">
                  <a:srgbClr val="EAF4FF"/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504234" y="1144069"/>
              <a:ext cx="11024460" cy="821410"/>
              <a:chOff x="504234" y="1144069"/>
              <a:chExt cx="11024460" cy="821410"/>
            </a:xfrm>
            <a:grpFill/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504234" y="1144069"/>
                <a:ext cx="11024460" cy="821410"/>
              </a:xfrm>
              <a:prstGeom prst="rect">
                <a:avLst/>
              </a:prstGeom>
              <a:gradFill>
                <a:gsLst>
                  <a:gs pos="44000">
                    <a:srgbClr val="FEF593"/>
                  </a:gs>
                  <a:gs pos="0">
                    <a:srgbClr val="FFFF9B"/>
                  </a:gs>
                  <a:gs pos="100000">
                    <a:schemeClr val="accent6"/>
                  </a:gs>
                </a:gsLst>
                <a:lin ang="5400000" scaled="0"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17533" y="1185800"/>
                <a:ext cx="10140045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Создание организационных условий, стратегической и нормативно-правовой базы</a:t>
                </a:r>
                <a:endParaRPr lang="ru-RU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488917" y="5675096"/>
              <a:ext cx="11024460" cy="821410"/>
              <a:chOff x="488917" y="5675096"/>
              <a:chExt cx="11024460" cy="821410"/>
            </a:xfrm>
            <a:grpFill/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488917" y="5675096"/>
                <a:ext cx="11024460" cy="821410"/>
              </a:xfrm>
              <a:prstGeom prst="rect">
                <a:avLst/>
              </a:prstGeom>
              <a:gradFill>
                <a:gsLst>
                  <a:gs pos="55000">
                    <a:srgbClr val="FEF582"/>
                  </a:gs>
                  <a:gs pos="0">
                    <a:srgbClr val="FFFF89"/>
                  </a:gs>
                  <a:gs pos="100000">
                    <a:schemeClr val="accent6"/>
                  </a:gs>
                </a:gsLst>
                <a:lin ang="16200000" scaled="0"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17282" y="5968701"/>
                <a:ext cx="8702052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/>
                <a:r>
                  <a:rPr lang="ru-RU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Информационное </a:t>
                </a:r>
                <a:r>
                  <a:rPr lang="ru-RU" sz="20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 материально-техническое обеспечение</a:t>
                </a: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2293496" y="1688653"/>
            <a:ext cx="6768302" cy="4424767"/>
            <a:chOff x="2306491" y="1616294"/>
            <a:chExt cx="6768302" cy="4424767"/>
          </a:xfrm>
        </p:grpSpPr>
        <p:graphicFrame>
          <p:nvGraphicFramePr>
            <p:cNvPr id="21" name="Схема 20"/>
            <p:cNvGraphicFramePr/>
            <p:nvPr>
              <p:extLst>
                <p:ext uri="{D42A27DB-BD31-4B8C-83A1-F6EECF244321}">
                  <p14:modId xmlns:p14="http://schemas.microsoft.com/office/powerpoint/2010/main" val="400193759"/>
                </p:ext>
              </p:extLst>
            </p:nvPr>
          </p:nvGraphicFramePr>
          <p:xfrm>
            <a:off x="2306491" y="1616294"/>
            <a:ext cx="6768302" cy="44247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4612892" y="1751193"/>
              <a:ext cx="21154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Прогноз потребности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32163" y="3089276"/>
              <a:ext cx="21154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Проф</a:t>
              </a:r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b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ориентация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2449" y="5088860"/>
              <a:ext cx="2301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Подготовка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83952" y="4888582"/>
              <a:ext cx="23010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Оценка</a:t>
              </a:r>
            </a:p>
            <a:p>
              <a:pPr algn="ctr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качества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52005" y="3038649"/>
              <a:ext cx="23010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Трудо</a:t>
              </a:r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b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устройство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630386" y="2885061"/>
            <a:ext cx="4198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ключевых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постоянно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функционирующих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обеспечения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кадрами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8139" y="193531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8111741" y="2094622"/>
            <a:ext cx="3916036" cy="1102056"/>
          </a:xfrm>
          <a:prstGeom prst="roundRect">
            <a:avLst/>
          </a:prstGeom>
          <a:gradFill>
            <a:gsLst>
              <a:gs pos="0">
                <a:srgbClr val="5B9BD5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12700" cap="flat" cmpd="sng" algn="ctr">
            <a:solidFill>
              <a:srgbClr val="D6C5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.Мониторинг качества подготовки кадров</a:t>
            </a:r>
          </a:p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4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4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4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4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97551" y="2094622"/>
            <a:ext cx="4093131" cy="1102055"/>
          </a:xfrm>
          <a:prstGeom prst="roundRect">
            <a:avLst/>
          </a:prstGeom>
          <a:gradFill>
            <a:gsLst>
              <a:gs pos="0">
                <a:srgbClr val="FFC000">
                  <a:lumMod val="60000"/>
                  <a:lumOff val="4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12700" cap="flat" cmpd="sng" algn="ctr">
            <a:solidFill>
              <a:srgbClr val="A5A5A5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.Консолидация ресурсов бизнеса, государства и образования в развитии системы подготовки кадров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457" y="2134962"/>
            <a:ext cx="3916035" cy="1102054"/>
          </a:xfrm>
          <a:prstGeom prst="roundRect">
            <a:avLst/>
          </a:prstGeom>
          <a:gradFill>
            <a:gsLst>
              <a:gs pos="0">
                <a:srgbClr val="70AD47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12700" cap="flat" cmpd="sng" algn="ctr">
            <a:solidFill>
              <a:srgbClr val="A5A5A5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Обеспечение качества и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соот-ветствия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квалификаций выпускников требованиям международных стан-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дартов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передовым технологиям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597714" y="925664"/>
            <a:ext cx="878093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РФ от 03.03.2015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№349-р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457" y="1259730"/>
            <a:ext cx="11967320" cy="595228"/>
          </a:xfrm>
          <a:prstGeom prst="roundRect">
            <a:avLst/>
          </a:prstGeom>
          <a:solidFill>
            <a:srgbClr val="F6AF3F">
              <a:alpha val="34118"/>
            </a:srgbClr>
          </a:solidFill>
          <a:ln w="6350" cap="flat" cmpd="sng" algn="ctr">
            <a:solidFill>
              <a:srgbClr val="EB674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условий для  совершенствования системы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среднего профессионального образования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1463870" y="1891909"/>
            <a:ext cx="828092" cy="360037"/>
          </a:xfrm>
          <a:prstGeom prst="downArrow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5526451" y="1891909"/>
            <a:ext cx="828092" cy="360037"/>
          </a:xfrm>
          <a:prstGeom prst="downArrow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9655713" y="1891909"/>
            <a:ext cx="828092" cy="360037"/>
          </a:xfrm>
          <a:prstGeom prst="downArrow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1993" y="3462231"/>
            <a:ext cx="4408317" cy="2956915"/>
          </a:xfrm>
          <a:prstGeom prst="rect">
            <a:avLst/>
          </a:prstGeom>
          <a:noFill/>
        </p:spPr>
      </p:sp>
      <p:sp>
        <p:nvSpPr>
          <p:cNvPr id="62" name="Прямоугольник 61"/>
          <p:cNvSpPr/>
          <p:nvPr/>
        </p:nvSpPr>
        <p:spPr>
          <a:xfrm>
            <a:off x="-8739" y="3999513"/>
            <a:ext cx="2369072" cy="1704530"/>
          </a:xfrm>
          <a:prstGeom prst="rect">
            <a:avLst/>
          </a:prstGeom>
          <a:gradFill>
            <a:gsLst>
              <a:gs pos="72000">
                <a:srgbClr val="CD4D14"/>
              </a:gs>
              <a:gs pos="0">
                <a:srgbClr val="C63605"/>
              </a:gs>
              <a:gs pos="100000">
                <a:srgbClr val="FFFF89"/>
              </a:gs>
            </a:gsLst>
            <a:lin ang="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53812" tIns="327804" rIns="353812" bIns="3278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РЕАЛЬНОЕ ПРОИЗВОДСТВО – генератор требований</a:t>
            </a:r>
            <a:endParaRPr lang="ru-RU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2387723" y="4004911"/>
            <a:ext cx="3184167" cy="528525"/>
          </a:xfrm>
          <a:prstGeom prst="homePlate">
            <a:avLst/>
          </a:prstGeom>
          <a:solidFill>
            <a:srgbClr val="FFFF9B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08191" tIns="210337" rIns="308191" bIns="210337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Требования к квалификации сотрудников</a:t>
            </a:r>
            <a:endParaRPr lang="ru-RU" sz="1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2404891" y="5153861"/>
            <a:ext cx="3211031" cy="528525"/>
          </a:xfrm>
          <a:prstGeom prst="homePlate">
            <a:avLst/>
          </a:prstGeom>
          <a:solidFill>
            <a:srgbClr val="FFFF9B"/>
          </a:solidFill>
          <a:ln>
            <a:solidFill>
              <a:srgbClr val="C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88790" tIns="210337" rIns="288790" bIns="210337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Требования к содержанию подготовки</a:t>
            </a:r>
            <a:endParaRPr lang="ru-RU" sz="1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Пятиугольник 64"/>
          <p:cNvSpPr/>
          <p:nvPr/>
        </p:nvSpPr>
        <p:spPr>
          <a:xfrm>
            <a:off x="2404302" y="4570073"/>
            <a:ext cx="3194482" cy="528525"/>
          </a:xfrm>
          <a:prstGeom prst="homePlate">
            <a:avLst/>
          </a:prstGeom>
          <a:solidFill>
            <a:srgbClr val="FFFF9B"/>
          </a:solidFill>
          <a:ln>
            <a:solidFill>
              <a:srgbClr val="C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307429" tIns="210337" rIns="307429" bIns="210337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Требования к качеству подготовки</a:t>
            </a:r>
            <a:endParaRPr lang="ru-RU" sz="1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55804" y="3501968"/>
            <a:ext cx="5199655" cy="2957735"/>
          </a:xfrm>
          <a:prstGeom prst="rect">
            <a:avLst/>
          </a:prstGeom>
          <a:noFill/>
        </p:spPr>
      </p:sp>
      <p:sp>
        <p:nvSpPr>
          <p:cNvPr id="52" name="Полилиния 51"/>
          <p:cNvSpPr/>
          <p:nvPr/>
        </p:nvSpPr>
        <p:spPr>
          <a:xfrm>
            <a:off x="5769514" y="2803934"/>
            <a:ext cx="6431016" cy="1573288"/>
          </a:xfrm>
          <a:custGeom>
            <a:avLst/>
            <a:gdLst>
              <a:gd name="connsiteX0" fmla="*/ 0 w 3371549"/>
              <a:gd name="connsiteY0" fmla="*/ 1306569 h 2613137"/>
              <a:gd name="connsiteX1" fmla="*/ 1685775 w 3371549"/>
              <a:gd name="connsiteY1" fmla="*/ 0 h 2613137"/>
              <a:gd name="connsiteX2" fmla="*/ 3371550 w 3371549"/>
              <a:gd name="connsiteY2" fmla="*/ 1306569 h 2613137"/>
              <a:gd name="connsiteX3" fmla="*/ 1685775 w 3371549"/>
              <a:gd name="connsiteY3" fmla="*/ 2613138 h 2613137"/>
              <a:gd name="connsiteX4" fmla="*/ 0 w 3371549"/>
              <a:gd name="connsiteY4" fmla="*/ 1306569 h 261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549" h="2613137">
                <a:moveTo>
                  <a:pt x="0" y="1306569"/>
                </a:moveTo>
                <a:cubicBezTo>
                  <a:pt x="0" y="584971"/>
                  <a:pt x="754747" y="0"/>
                  <a:pt x="1685775" y="0"/>
                </a:cubicBezTo>
                <a:cubicBezTo>
                  <a:pt x="2616803" y="0"/>
                  <a:pt x="3371550" y="584971"/>
                  <a:pt x="3371550" y="1306569"/>
                </a:cubicBezTo>
                <a:cubicBezTo>
                  <a:pt x="3371550" y="2028167"/>
                  <a:pt x="2616803" y="2613138"/>
                  <a:pt x="1685775" y="2613138"/>
                </a:cubicBezTo>
                <a:cubicBezTo>
                  <a:pt x="754747" y="2613138"/>
                  <a:pt x="0" y="2028167"/>
                  <a:pt x="0" y="1306569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519152" tIns="408085" rIns="519152" bIns="408085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ЭФФЕКТЫ ПРАКТИКО-ОРИЕНТИРОВАННОГО ОБУЧЕНИЯ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5526451" y="3237016"/>
            <a:ext cx="6091789" cy="0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</p:cxnSp>
      <p:sp>
        <p:nvSpPr>
          <p:cNvPr id="66" name="Прямоугольник 65"/>
          <p:cNvSpPr/>
          <p:nvPr/>
        </p:nvSpPr>
        <p:spPr>
          <a:xfrm flipH="1">
            <a:off x="6993927" y="3937584"/>
            <a:ext cx="4747305" cy="528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308191" tIns="210337" rIns="308191" bIns="210337" numCol="1" spcCol="1270" anchor="ctr" anchorCtr="0">
            <a:noAutofit/>
          </a:bodyPr>
          <a:lstStyle/>
          <a:p>
            <a:pPr lvl="0">
              <a:defRPr/>
            </a:pP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Сближение образовательной </a:t>
            </a: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и потребностей производства</a:t>
            </a:r>
          </a:p>
        </p:txBody>
      </p:sp>
      <p:sp>
        <p:nvSpPr>
          <p:cNvPr id="67" name="Прямоугольник 66"/>
          <p:cNvSpPr/>
          <p:nvPr/>
        </p:nvSpPr>
        <p:spPr>
          <a:xfrm flipH="1">
            <a:off x="6984201" y="5086534"/>
            <a:ext cx="4757516" cy="528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88790" tIns="210337" rIns="288790" bIns="210337" numCol="1" spcCol="1270" anchor="ctr" anchorCtr="0">
            <a:noAutofit/>
          </a:bodyPr>
          <a:lstStyle/>
          <a:p>
            <a:pPr lvl="0">
              <a:defRPr/>
            </a:pP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профессионального образования</a:t>
            </a:r>
          </a:p>
        </p:txBody>
      </p:sp>
      <p:sp>
        <p:nvSpPr>
          <p:cNvPr id="68" name="Прямоугольник 67"/>
          <p:cNvSpPr/>
          <p:nvPr/>
        </p:nvSpPr>
        <p:spPr>
          <a:xfrm flipH="1">
            <a:off x="6983612" y="4502746"/>
            <a:ext cx="4758136" cy="528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307429" tIns="210337" rIns="307429" bIns="210337" numCol="1" spcCol="1270" anchor="ctr" anchorCtr="0">
            <a:noAutofit/>
          </a:bodyPr>
          <a:lstStyle/>
          <a:p>
            <a:pPr lvl="0">
              <a:defRPr/>
            </a:pP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Целенаправленное формирование профессиональных компетенций у обучающихся</a:t>
            </a:r>
          </a:p>
        </p:txBody>
      </p:sp>
      <p:sp>
        <p:nvSpPr>
          <p:cNvPr id="69" name="Нашивка 68"/>
          <p:cNvSpPr/>
          <p:nvPr/>
        </p:nvSpPr>
        <p:spPr>
          <a:xfrm rot="5400000">
            <a:off x="6446833" y="4049586"/>
            <a:ext cx="528066" cy="439638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Нашивка 69"/>
          <p:cNvSpPr/>
          <p:nvPr/>
        </p:nvSpPr>
        <p:spPr>
          <a:xfrm rot="5400000">
            <a:off x="6446833" y="4631151"/>
            <a:ext cx="528066" cy="439638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Нашивка 70"/>
          <p:cNvSpPr/>
          <p:nvPr/>
        </p:nvSpPr>
        <p:spPr>
          <a:xfrm rot="5400000">
            <a:off x="6446833" y="5220191"/>
            <a:ext cx="528066" cy="439638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951921" y="250111"/>
            <a:ext cx="10184392" cy="693311"/>
            <a:chOff x="681925" y="1205106"/>
            <a:chExt cx="11063334" cy="410692"/>
          </a:xfrm>
        </p:grpSpPr>
        <p:sp>
          <p:nvSpPr>
            <p:cNvPr id="73" name="Пятиугольник 72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механизмов практико-ориентированной (дуальной) модели обучения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98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8139" y="193531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Shape 32"/>
          <p:cNvSpPr/>
          <p:nvPr/>
        </p:nvSpPr>
        <p:spPr>
          <a:xfrm rot="20925165">
            <a:off x="2646522" y="1607152"/>
            <a:ext cx="5156282" cy="3967566"/>
          </a:xfrm>
          <a:prstGeom prst="swooshArrow">
            <a:avLst>
              <a:gd name="adj1" fmla="val 25000"/>
              <a:gd name="adj2" fmla="val 25000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Группа 33"/>
          <p:cNvGrpSpPr/>
          <p:nvPr/>
        </p:nvGrpSpPr>
        <p:grpSpPr>
          <a:xfrm>
            <a:off x="4803032" y="3056835"/>
            <a:ext cx="6728437" cy="622308"/>
            <a:chOff x="2565093" y="2971901"/>
            <a:chExt cx="6777821" cy="736886"/>
          </a:xfrm>
        </p:grpSpPr>
        <p:sp>
          <p:nvSpPr>
            <p:cNvPr id="35" name="Овал 34"/>
            <p:cNvSpPr/>
            <p:nvPr/>
          </p:nvSpPr>
          <p:spPr>
            <a:xfrm>
              <a:off x="2565093" y="2971901"/>
              <a:ext cx="365519" cy="365519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476516"/>
                <a:satOff val="15973"/>
                <a:lumOff val="-19559"/>
                <a:alphaOff val="0"/>
              </a:schemeClr>
            </a:fillRef>
            <a:effectRef idx="2">
              <a:schemeClr val="accent2">
                <a:hueOff val="-9476516"/>
                <a:satOff val="15973"/>
                <a:lumOff val="-195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TextBox 35"/>
            <p:cNvSpPr txBox="1"/>
            <p:nvPr/>
          </p:nvSpPr>
          <p:spPr>
            <a:xfrm>
              <a:off x="2930612" y="3235010"/>
              <a:ext cx="6412302" cy="473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Учебные материально-технические ресурсы</a:t>
              </a:r>
              <a:endParaRPr lang="ru-RU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043374" y="5849007"/>
            <a:ext cx="5408304" cy="400110"/>
            <a:chOff x="701373" y="5492938"/>
            <a:chExt cx="6456362" cy="473777"/>
          </a:xfrm>
        </p:grpSpPr>
        <p:sp>
          <p:nvSpPr>
            <p:cNvPr id="38" name="Овал 37"/>
            <p:cNvSpPr/>
            <p:nvPr/>
          </p:nvSpPr>
          <p:spPr>
            <a:xfrm>
              <a:off x="701373" y="5579824"/>
              <a:ext cx="172888" cy="172888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TextBox 38"/>
            <p:cNvSpPr txBox="1"/>
            <p:nvPr/>
          </p:nvSpPr>
          <p:spPr>
            <a:xfrm>
              <a:off x="1143119" y="5492938"/>
              <a:ext cx="6014616" cy="473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Правовые рамки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400487" y="4693336"/>
            <a:ext cx="5278564" cy="1072729"/>
            <a:chOff x="1114733" y="4564232"/>
            <a:chExt cx="5271341" cy="1270236"/>
          </a:xfrm>
        </p:grpSpPr>
        <p:sp>
          <p:nvSpPr>
            <p:cNvPr id="41" name="Овал 40"/>
            <p:cNvSpPr/>
            <p:nvPr/>
          </p:nvSpPr>
          <p:spPr>
            <a:xfrm>
              <a:off x="1114733" y="4564232"/>
              <a:ext cx="270608" cy="270608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158839"/>
                <a:satOff val="5324"/>
                <a:lumOff val="-6520"/>
                <a:alphaOff val="0"/>
              </a:schemeClr>
            </a:fillRef>
            <a:effectRef idx="2">
              <a:schemeClr val="accent2">
                <a:hueOff val="-3158839"/>
                <a:satOff val="5324"/>
                <a:lumOff val="-65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1605359" y="4631804"/>
              <a:ext cx="4780715" cy="1202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Согласованность целей</a:t>
              </a:r>
              <a:br>
                <a:rPr lang="ru-RU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(требований по количеству и качеству результата)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010696" y="3813675"/>
            <a:ext cx="5663985" cy="619319"/>
            <a:chOff x="1772757" y="3729293"/>
            <a:chExt cx="5384978" cy="733346"/>
          </a:xfrm>
        </p:grpSpPr>
        <p:sp>
          <p:nvSpPr>
            <p:cNvPr id="44" name="Овал 43"/>
            <p:cNvSpPr/>
            <p:nvPr/>
          </p:nvSpPr>
          <p:spPr>
            <a:xfrm>
              <a:off x="1772757" y="3729293"/>
              <a:ext cx="316379" cy="316379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317677"/>
                <a:satOff val="10648"/>
                <a:lumOff val="-13040"/>
                <a:alphaOff val="0"/>
              </a:schemeClr>
            </a:fillRef>
            <a:effectRef idx="2">
              <a:schemeClr val="accent2">
                <a:hueOff val="-6317677"/>
                <a:satOff val="10648"/>
                <a:lumOff val="-130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2342630" y="3988862"/>
              <a:ext cx="4815105" cy="473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Образовательные программы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988121" y="1616707"/>
            <a:ext cx="5522393" cy="600604"/>
            <a:chOff x="4743097" y="1591979"/>
            <a:chExt cx="6592561" cy="711186"/>
          </a:xfrm>
        </p:grpSpPr>
        <p:sp>
          <p:nvSpPr>
            <p:cNvPr id="47" name="Овал 46"/>
            <p:cNvSpPr/>
            <p:nvPr/>
          </p:nvSpPr>
          <p:spPr>
            <a:xfrm>
              <a:off x="4743097" y="1891442"/>
              <a:ext cx="411723" cy="411723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476516"/>
                <a:satOff val="15973"/>
                <a:lumOff val="-19559"/>
                <a:alphaOff val="0"/>
              </a:schemeClr>
            </a:fillRef>
            <a:effectRef idx="2">
              <a:schemeClr val="accent2">
                <a:hueOff val="-9476516"/>
                <a:satOff val="15973"/>
                <a:lumOff val="-195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TextBox 47"/>
            <p:cNvSpPr txBox="1"/>
            <p:nvPr/>
          </p:nvSpPr>
          <p:spPr>
            <a:xfrm>
              <a:off x="5780624" y="1591979"/>
              <a:ext cx="5555034" cy="473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Контроль качества результата</a:t>
              </a:r>
              <a:endParaRPr lang="ru-RU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827168" y="2385640"/>
            <a:ext cx="4089723" cy="412101"/>
            <a:chOff x="3589228" y="2326638"/>
            <a:chExt cx="4882257" cy="487978"/>
          </a:xfrm>
        </p:grpSpPr>
        <p:sp>
          <p:nvSpPr>
            <p:cNvPr id="50" name="Овал 49"/>
            <p:cNvSpPr/>
            <p:nvPr/>
          </p:nvSpPr>
          <p:spPr>
            <a:xfrm>
              <a:off x="3589228" y="2326638"/>
              <a:ext cx="411723" cy="411723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476516"/>
                <a:satOff val="15973"/>
                <a:lumOff val="-19559"/>
                <a:alphaOff val="0"/>
              </a:schemeClr>
            </a:fillRef>
            <a:effectRef idx="2">
              <a:schemeClr val="accent2">
                <a:hueOff val="-9476516"/>
                <a:satOff val="15973"/>
                <a:lumOff val="-195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TextBox 50"/>
            <p:cNvSpPr txBox="1"/>
            <p:nvPr/>
          </p:nvSpPr>
          <p:spPr>
            <a:xfrm>
              <a:off x="4229538" y="2340837"/>
              <a:ext cx="4241947" cy="47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Кадровые ресурсы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57131" y="1020824"/>
            <a:ext cx="368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ТОЧКИ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7" y="1325648"/>
            <a:ext cx="3507093" cy="1977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46" y="3837900"/>
            <a:ext cx="3315463" cy="2210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240439" y="2948386"/>
            <a:ext cx="17284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40213" y="5700326"/>
            <a:ext cx="17284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951921" y="250111"/>
            <a:ext cx="10184392" cy="693311"/>
            <a:chOff x="681925" y="1205106"/>
            <a:chExt cx="11063334" cy="410692"/>
          </a:xfrm>
        </p:grpSpPr>
        <p:sp>
          <p:nvSpPr>
            <p:cNvPr id="57" name="Пятиугольник 56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механизмов практико-ориентированной (дуальной) модели обучения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82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8139" y="193531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298124"/>
              </p:ext>
            </p:extLst>
          </p:nvPr>
        </p:nvGraphicFramePr>
        <p:xfrm>
          <a:off x="407700" y="3670717"/>
          <a:ext cx="11081038" cy="2756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Полилиния 31"/>
          <p:cNvSpPr/>
          <p:nvPr/>
        </p:nvSpPr>
        <p:spPr>
          <a:xfrm>
            <a:off x="6664012" y="1262994"/>
            <a:ext cx="4341403" cy="812080"/>
          </a:xfrm>
          <a:custGeom>
            <a:avLst/>
            <a:gdLst>
              <a:gd name="connsiteX0" fmla="*/ 0 w 3877813"/>
              <a:gd name="connsiteY0" fmla="*/ 0 h 1208448"/>
              <a:gd name="connsiteX1" fmla="*/ 3877813 w 3877813"/>
              <a:gd name="connsiteY1" fmla="*/ 0 h 1208448"/>
              <a:gd name="connsiteX2" fmla="*/ 3877813 w 3877813"/>
              <a:gd name="connsiteY2" fmla="*/ 1208448 h 1208448"/>
              <a:gd name="connsiteX3" fmla="*/ 0 w 3877813"/>
              <a:gd name="connsiteY3" fmla="*/ 1208448 h 1208448"/>
              <a:gd name="connsiteX4" fmla="*/ 0 w 3877813"/>
              <a:gd name="connsiteY4" fmla="*/ 0 h 120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813" h="1208448">
                <a:moveTo>
                  <a:pt x="0" y="0"/>
                </a:moveTo>
                <a:lnTo>
                  <a:pt x="3877813" y="0"/>
                </a:lnTo>
                <a:lnTo>
                  <a:pt x="3877813" y="1208448"/>
                </a:lnTo>
                <a:lnTo>
                  <a:pt x="0" y="120844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Модульная структура программ</a:t>
            </a:r>
            <a:endParaRPr lang="ru-RU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670051" y="2153334"/>
            <a:ext cx="4332480" cy="1323439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panose="020B0604020202020204" pitchFamily="34" charset="0"/>
              </a:rPr>
              <a:t>теоретическое обучение, 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panose="020B0604020202020204" pitchFamily="34" charset="0"/>
              </a:rPr>
              <a:t>учебная практика, 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panose="020B0604020202020204" pitchFamily="34" charset="0"/>
              </a:rPr>
              <a:t>производственная практика,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panose="020B0604020202020204" pitchFamily="34" charset="0"/>
              </a:rPr>
              <a:t>завершающая аттестация.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-281531" y="2815053"/>
            <a:ext cx="250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практики в общем объеме программы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9"/>
          <a:stretch/>
        </p:blipFill>
        <p:spPr>
          <a:xfrm>
            <a:off x="2992794" y="1354332"/>
            <a:ext cx="3361512" cy="2095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9" name="Группа 58"/>
          <p:cNvGrpSpPr/>
          <p:nvPr/>
        </p:nvGrpSpPr>
        <p:grpSpPr>
          <a:xfrm>
            <a:off x="951921" y="250111"/>
            <a:ext cx="10184392" cy="693311"/>
            <a:chOff x="681925" y="1205106"/>
            <a:chExt cx="11063334" cy="410692"/>
          </a:xfrm>
        </p:grpSpPr>
        <p:sp>
          <p:nvSpPr>
            <p:cNvPr id="60" name="Пятиугольник 59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механизмов практико-ориентированной (дуальной) модели обучения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154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8139" y="193531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491208" y="1274394"/>
            <a:ext cx="310581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625</a:t>
            </a:r>
            <a:r>
              <a:rPr lang="ru-RU" altLang="ru-RU" sz="28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ru-RU" altLang="ru-RU" sz="20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двухсторонних договоров </a:t>
            </a:r>
            <a:endParaRPr lang="ru-RU" altLang="ru-RU" sz="20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«ПОО – предприятие»</a:t>
            </a:r>
          </a:p>
        </p:txBody>
      </p:sp>
      <p:pic>
        <p:nvPicPr>
          <p:cNvPr id="13" name="Picture 6" descr="http://www.eurochem.ru/wp-content/uploads/2012/04/Lifosa-Q1-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8"/>
          <a:stretch>
            <a:fillRect/>
          </a:stretch>
        </p:blipFill>
        <p:spPr bwMode="auto">
          <a:xfrm>
            <a:off x="8764259" y="1181211"/>
            <a:ext cx="3076904" cy="1846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img.eduscan.net/resize_cache/26345/13b7444cd1bb70d412e689a0932015bd/iblock/9b6/9b61bcf1de20b407458a303c36147108/IMGP09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" y="1181211"/>
            <a:ext cx="3021065" cy="1884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0657" y="3189380"/>
            <a:ext cx="6209761" cy="956711"/>
          </a:xfrm>
          <a:prstGeom prst="rect">
            <a:avLst/>
          </a:prstGeom>
          <a:solidFill>
            <a:srgbClr val="FFFF9B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392" y="5317062"/>
            <a:ext cx="6209762" cy="674687"/>
          </a:xfrm>
          <a:prstGeom prst="rect">
            <a:avLst/>
          </a:prstGeom>
          <a:solidFill>
            <a:srgbClr val="FFFF9B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4827" y="2884119"/>
            <a:ext cx="503238" cy="433387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2074" y="4238249"/>
            <a:ext cx="6199784" cy="954924"/>
          </a:xfrm>
          <a:prstGeom prst="rect">
            <a:avLst/>
          </a:prstGeom>
          <a:solidFill>
            <a:srgbClr val="FFFF9B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2074" y="6140987"/>
            <a:ext cx="6209762" cy="647069"/>
          </a:xfrm>
          <a:prstGeom prst="rect">
            <a:avLst/>
          </a:prstGeom>
          <a:solidFill>
            <a:srgbClr val="FFFF9B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15"/>
          <p:cNvSpPr>
            <a:spLocks noChangeArrowheads="1"/>
          </p:cNvSpPr>
          <p:nvPr/>
        </p:nvSpPr>
        <p:spPr bwMode="auto">
          <a:xfrm>
            <a:off x="102074" y="3189380"/>
            <a:ext cx="60352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планируют и утверждают в учебном плане все виды и этапы практики в соответствии с ОПОП СПО с учетом договоров с организациями</a:t>
            </a:r>
          </a:p>
        </p:txBody>
      </p:sp>
      <p:sp>
        <p:nvSpPr>
          <p:cNvPr id="23" name="Прямоугольник 16"/>
          <p:cNvSpPr>
            <a:spLocks noChangeArrowheads="1"/>
          </p:cNvSpPr>
          <p:nvPr/>
        </p:nvSpPr>
        <p:spPr bwMode="auto">
          <a:xfrm>
            <a:off x="40082" y="4209760"/>
            <a:ext cx="62349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разрабатывают и согласовывают с организациями программы практики, содержание и планируемые результаты практики</a:t>
            </a:r>
          </a:p>
        </p:txBody>
      </p:sp>
      <p:sp>
        <p:nvSpPr>
          <p:cNvPr id="24" name="Прямоугольник 17"/>
          <p:cNvSpPr>
            <a:spLocks noChangeArrowheads="1"/>
          </p:cNvSpPr>
          <p:nvPr/>
        </p:nvSpPr>
        <p:spPr bwMode="auto">
          <a:xfrm>
            <a:off x="102074" y="5317062"/>
            <a:ext cx="62265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заключают договоры на организацию и проведение практики</a:t>
            </a:r>
          </a:p>
        </p:txBody>
      </p:sp>
      <p:sp>
        <p:nvSpPr>
          <p:cNvPr id="25" name="Прямоугольник 18"/>
          <p:cNvSpPr>
            <a:spLocks noChangeArrowheads="1"/>
          </p:cNvSpPr>
          <p:nvPr/>
        </p:nvSpPr>
        <p:spPr bwMode="auto">
          <a:xfrm>
            <a:off x="85256" y="6118377"/>
            <a:ext cx="537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осуществляют руководство практикой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45349" y="3193603"/>
            <a:ext cx="5703834" cy="924520"/>
          </a:xfrm>
          <a:prstGeom prst="rect">
            <a:avLst/>
          </a:prstGeom>
          <a:solidFill>
            <a:srgbClr val="D0E3EA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согласовывают программы практики, содержание и планируемые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результаты,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на практику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34837" y="4205043"/>
            <a:ext cx="5703834" cy="962938"/>
          </a:xfrm>
          <a:prstGeom prst="rect">
            <a:avLst/>
          </a:prstGeom>
          <a:solidFill>
            <a:srgbClr val="D0E3EA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 рабочие места обучающимся, назначают руководителей практики от организации, определяют наставников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41635" y="5233446"/>
            <a:ext cx="5674542" cy="852282"/>
          </a:xfrm>
          <a:prstGeom prst="rect">
            <a:avLst/>
          </a:prstGeom>
          <a:solidFill>
            <a:srgbClr val="D0E3EA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участвуют в оценке результатов </a:t>
            </a:r>
            <a:b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освоения общих и профессиональных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56257" y="6157676"/>
            <a:ext cx="5656832" cy="635932"/>
          </a:xfrm>
          <a:prstGeom prst="rect">
            <a:avLst/>
          </a:prstGeom>
          <a:solidFill>
            <a:srgbClr val="D0E3EA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участвуют в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общих и профессиональных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11348437" y="2854557"/>
            <a:ext cx="503238" cy="43338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951921" y="250111"/>
            <a:ext cx="10184392" cy="693311"/>
            <a:chOff x="681925" y="1205106"/>
            <a:chExt cx="11063334" cy="410692"/>
          </a:xfrm>
        </p:grpSpPr>
        <p:sp>
          <p:nvSpPr>
            <p:cNvPr id="34" name="Пятиугольник 33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механизмов практико-ориентированной (дуальной) модели обучения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49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29486" y="1264829"/>
            <a:ext cx="60368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ТРУДОВОЙ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КОДЕКС</a:t>
            </a:r>
          </a:p>
          <a:p>
            <a:pPr marL="1708150" indent="-170815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Статья 195.2.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Порядок разработки и утверждения профессиональных стандартов</a:t>
            </a:r>
          </a:p>
          <a:p>
            <a:pPr marL="1708150" indent="-170815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Статья 195.3.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Порядок применения профессиональных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стандартов</a:t>
            </a:r>
          </a:p>
          <a:p>
            <a:pPr marL="1344613" indent="-1344613" eaLnBrk="0" fontAlgn="base" hangingPunct="0">
              <a:spcBef>
                <a:spcPct val="0"/>
              </a:spcBef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«ОБ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ОБРАЗОВАНИИ В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РФ»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44613" indent="-1344613" eaLnBrk="0" fontAlgn="base" hangingPunct="0">
              <a:spcBef>
                <a:spcPct val="0"/>
              </a:spcBef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Статья 11.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ФГОС и ФГТ. Образовательные стандарты.</a:t>
            </a:r>
          </a:p>
          <a:p>
            <a:pPr marL="1344613" indent="-1344613" eaLnBrk="0" fontAlgn="base" hangingPunct="0">
              <a:spcBef>
                <a:spcPct val="0"/>
              </a:spcBef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Статья 73.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профессионального обучения.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139" y="193531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6044117" y="2043982"/>
            <a:ext cx="2600554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z="1800" dirty="0" smtClean="0"/>
              <a:t>СОГЛАСОВАНОСТЬ ТРЕБОВАНИЙ К КАЧЕСТВУ</a:t>
            </a:r>
            <a:endParaRPr lang="ru-RU" sz="1800" dirty="0"/>
          </a:p>
        </p:txBody>
      </p:sp>
      <p:grpSp>
        <p:nvGrpSpPr>
          <p:cNvPr id="35" name="Группа 7"/>
          <p:cNvGrpSpPr>
            <a:grpSpLocks/>
          </p:cNvGrpSpPr>
          <p:nvPr/>
        </p:nvGrpSpPr>
        <p:grpSpPr bwMode="auto">
          <a:xfrm>
            <a:off x="4355669" y="3715807"/>
            <a:ext cx="6742902" cy="2634049"/>
            <a:chOff x="4928993" y="3752850"/>
            <a:chExt cx="7117568" cy="270033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5113164" y="3776663"/>
              <a:ext cx="6749226" cy="2676525"/>
            </a:xfrm>
            <a:prstGeom prst="roundRect">
              <a:avLst>
                <a:gd name="adj" fmla="val 6381"/>
              </a:avLst>
            </a:prstGeom>
            <a:gradFill flip="none" rotWithShape="1">
              <a:gsLst>
                <a:gs pos="38000">
                  <a:schemeClr val="bg1"/>
                </a:gs>
                <a:gs pos="58000">
                  <a:schemeClr val="bg1"/>
                </a:gs>
                <a:gs pos="0">
                  <a:srgbClr val="FFFFCC"/>
                </a:gs>
                <a:gs pos="100000">
                  <a:srgbClr val="E8FFDD"/>
                </a:gs>
              </a:gsLst>
              <a:lin ang="0" scaled="1"/>
              <a:tileRect/>
            </a:gradFill>
            <a:ln>
              <a:solidFill>
                <a:srgbClr val="B02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5311623" y="4397375"/>
              <a:ext cx="6347544" cy="571500"/>
            </a:xfrm>
            <a:prstGeom prst="roundRect">
              <a:avLst/>
            </a:prstGeom>
            <a:gradFill>
              <a:gsLst>
                <a:gs pos="26000">
                  <a:schemeClr val="bg1"/>
                </a:gs>
                <a:gs pos="74000">
                  <a:schemeClr val="bg1"/>
                </a:gs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rgbClr val="CCFFB3"/>
                </a:gs>
              </a:gsLst>
              <a:lin ang="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общего объема КЦП с учетом долгосрочного и краткосрочного прогнозов потребности в трудовых ресурсах</a:t>
              </a:r>
              <a:endPara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5311623" y="5081588"/>
              <a:ext cx="6347544" cy="593725"/>
            </a:xfrm>
            <a:prstGeom prst="roundRect">
              <a:avLst/>
            </a:prstGeom>
            <a:gradFill>
              <a:gsLst>
                <a:gs pos="26000">
                  <a:schemeClr val="bg1"/>
                </a:gs>
                <a:gs pos="74000">
                  <a:schemeClr val="bg1"/>
                </a:gs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rgbClr val="CCFFB3"/>
                </a:gs>
              </a:gsLst>
              <a:lin ang="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Распределение КЦП с учетом эффективности выполнения государственного задания</a:t>
              </a: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5311623" y="5799138"/>
              <a:ext cx="6347544" cy="577850"/>
            </a:xfrm>
            <a:prstGeom prst="roundRect">
              <a:avLst/>
            </a:prstGeom>
            <a:gradFill>
              <a:gsLst>
                <a:gs pos="26000">
                  <a:schemeClr val="bg1"/>
                </a:gs>
                <a:gs pos="74000">
                  <a:schemeClr val="bg1"/>
                </a:gs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rgbClr val="CCFFB3"/>
                </a:gs>
              </a:gsLst>
              <a:lin ang="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Реализация государственного задания региональными ПОО с обязательной оценкой результата</a:t>
              </a:r>
            </a:p>
          </p:txBody>
        </p:sp>
        <p:sp>
          <p:nvSpPr>
            <p:cNvPr id="40" name="Стрелка вниз 39"/>
            <p:cNvSpPr/>
            <p:nvPr/>
          </p:nvSpPr>
          <p:spPr>
            <a:xfrm>
              <a:off x="11049498" y="4978400"/>
              <a:ext cx="371517" cy="1905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41" name="Стрелка вниз 40"/>
            <p:cNvSpPr/>
            <p:nvPr/>
          </p:nvSpPr>
          <p:spPr>
            <a:xfrm>
              <a:off x="11049498" y="5672138"/>
              <a:ext cx="371517" cy="1905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1665518" y="4702175"/>
              <a:ext cx="381043" cy="1350963"/>
            </a:xfrm>
            <a:custGeom>
              <a:avLst/>
              <a:gdLst>
                <a:gd name="connsiteX0" fmla="*/ 0 w 726141"/>
                <a:gd name="connsiteY0" fmla="*/ 2581835 h 2581835"/>
                <a:gd name="connsiteX1" fmla="*/ 726141 w 726141"/>
                <a:gd name="connsiteY1" fmla="*/ 2581835 h 2581835"/>
                <a:gd name="connsiteX2" fmla="*/ 726141 w 726141"/>
                <a:gd name="connsiteY2" fmla="*/ 0 h 2581835"/>
                <a:gd name="connsiteX3" fmla="*/ 26894 w 726141"/>
                <a:gd name="connsiteY3" fmla="*/ 0 h 258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6141" h="2581835">
                  <a:moveTo>
                    <a:pt x="0" y="2581835"/>
                  </a:moveTo>
                  <a:lnTo>
                    <a:pt x="726141" y="2581835"/>
                  </a:lnTo>
                  <a:lnTo>
                    <a:pt x="726141" y="0"/>
                  </a:lnTo>
                  <a:lnTo>
                    <a:pt x="26894" y="0"/>
                  </a:lnTo>
                </a:path>
              </a:pathLst>
            </a:cu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 flipH="1">
              <a:off x="4928993" y="5321300"/>
              <a:ext cx="382630" cy="709613"/>
            </a:xfrm>
            <a:custGeom>
              <a:avLst/>
              <a:gdLst>
                <a:gd name="connsiteX0" fmla="*/ 0 w 726141"/>
                <a:gd name="connsiteY0" fmla="*/ 2581835 h 2581835"/>
                <a:gd name="connsiteX1" fmla="*/ 726141 w 726141"/>
                <a:gd name="connsiteY1" fmla="*/ 2581835 h 2581835"/>
                <a:gd name="connsiteX2" fmla="*/ 726141 w 726141"/>
                <a:gd name="connsiteY2" fmla="*/ 0 h 2581835"/>
                <a:gd name="connsiteX3" fmla="*/ 26894 w 726141"/>
                <a:gd name="connsiteY3" fmla="*/ 0 h 258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6141" h="2581835">
                  <a:moveTo>
                    <a:pt x="0" y="2581835"/>
                  </a:moveTo>
                  <a:lnTo>
                    <a:pt x="726141" y="2581835"/>
                  </a:lnTo>
                  <a:lnTo>
                    <a:pt x="726141" y="0"/>
                  </a:lnTo>
                  <a:lnTo>
                    <a:pt x="26894" y="0"/>
                  </a:lnTo>
                </a:path>
              </a:pathLst>
            </a:cu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7549217" y="4051963"/>
              <a:ext cx="1891632" cy="369332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b="1" i="1">
                  <a:solidFill>
                    <a:srgbClr val="2603BD"/>
                  </a:solidFill>
                  <a:latin typeface="Arial" charset="0"/>
                  <a:cs typeface="Arial" charset="0"/>
                </a:rPr>
                <a:t>ПОО</a:t>
              </a:r>
            </a:p>
          </p:txBody>
        </p:sp>
        <p:sp>
          <p:nvSpPr>
            <p:cNvPr id="45" name="TextBox 21"/>
            <p:cNvSpPr txBox="1">
              <a:spLocks noChangeArrowheads="1"/>
            </p:cNvSpPr>
            <p:nvPr/>
          </p:nvSpPr>
          <p:spPr bwMode="auto">
            <a:xfrm>
              <a:off x="5417998" y="3792538"/>
              <a:ext cx="6268160" cy="339725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b="1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ЗОНЫ ОТВЕТСТВЕННОСТИ</a:t>
              </a:r>
            </a:p>
          </p:txBody>
        </p:sp>
        <p:sp>
          <p:nvSpPr>
            <p:cNvPr id="46" name="TextBox 22"/>
            <p:cNvSpPr txBox="1">
              <a:spLocks noChangeArrowheads="1"/>
            </p:cNvSpPr>
            <p:nvPr/>
          </p:nvSpPr>
          <p:spPr bwMode="auto">
            <a:xfrm>
              <a:off x="9841434" y="4011777"/>
              <a:ext cx="1956137" cy="369332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b="1" i="1">
                  <a:solidFill>
                    <a:srgbClr val="003300"/>
                  </a:solidFill>
                  <a:latin typeface="Arial" charset="0"/>
                  <a:cs typeface="Arial" charset="0"/>
                </a:rPr>
                <a:t>Соцпартнеры</a:t>
              </a: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7326389" y="3752850"/>
              <a:ext cx="0" cy="2652713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9723786" y="3786188"/>
              <a:ext cx="0" cy="2652712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21"/>
            <p:cNvSpPr txBox="1">
              <a:spLocks noChangeArrowheads="1"/>
            </p:cNvSpPr>
            <p:nvPr/>
          </p:nvSpPr>
          <p:spPr bwMode="auto">
            <a:xfrm>
              <a:off x="5321843" y="4042093"/>
              <a:ext cx="1787192" cy="369332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b="1" i="1">
                  <a:solidFill>
                    <a:srgbClr val="663300"/>
                  </a:solidFill>
                  <a:latin typeface="Arial" charset="0"/>
                  <a:cs typeface="Arial" charset="0"/>
                </a:rPr>
                <a:t>РОИВ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8829699" y="1201841"/>
            <a:ext cx="3148474" cy="235762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defRPr/>
            </a:pPr>
            <a:r>
              <a:rPr lang="ru-RU" sz="1800" b="1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</a:t>
            </a:r>
            <a:endParaRPr lang="ru-RU" sz="1800" b="1" dirty="0">
              <a:ln w="0"/>
              <a:solidFill>
                <a:srgbClr val="00206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774933" y="4449607"/>
            <a:ext cx="283434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z="1800" dirty="0" smtClean="0"/>
              <a:t>СОГЛАСОВАНОСТЬ ТРЕБОВАНИЙ К КОЛИЧЕСТВУ</a:t>
            </a:r>
            <a:endParaRPr lang="ru-RU" sz="1800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951921" y="250111"/>
            <a:ext cx="10184392" cy="693311"/>
            <a:chOff x="681925" y="1205106"/>
            <a:chExt cx="11063334" cy="410692"/>
          </a:xfrm>
        </p:grpSpPr>
        <p:sp>
          <p:nvSpPr>
            <p:cNvPr id="53" name="Пятиугольник 52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механизмов практико-ориентированной (дуальной) модели обучения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6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8139" y="193531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>
            <a:off x="216758" y="1573204"/>
            <a:ext cx="8026764" cy="4787091"/>
            <a:chOff x="216758" y="1573204"/>
            <a:chExt cx="8026764" cy="4787091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758" y="1573204"/>
              <a:ext cx="3858164" cy="27929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6287" y="2331608"/>
              <a:ext cx="2660585" cy="359490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6654" y="3187923"/>
              <a:ext cx="2386868" cy="317237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0" name="TextBox 29"/>
          <p:cNvSpPr txBox="1"/>
          <p:nvPr/>
        </p:nvSpPr>
        <p:spPr>
          <a:xfrm>
            <a:off x="216758" y="2650764"/>
            <a:ext cx="82580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Экспертные заключения от работодателей на примерные ОПОП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64445" y="3308824"/>
            <a:ext cx="62104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14313" indent="-214313" algn="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примерных ОПОП на Совете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4812" y="1160201"/>
            <a:ext cx="1321357" cy="36933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2013 год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208433" y="1113232"/>
            <a:ext cx="4586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Совет по примерным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ОПОП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начального профессионального и среднего профессионального образования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26577" y="3906060"/>
            <a:ext cx="53693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14313" indent="-214313" algn="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вариативной части ОПОП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74812" y="1025710"/>
            <a:ext cx="7839635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0" name="Выноска со стрелкой вниз 69"/>
          <p:cNvSpPr/>
          <p:nvPr/>
        </p:nvSpPr>
        <p:spPr>
          <a:xfrm>
            <a:off x="8928693" y="1202539"/>
            <a:ext cx="2871205" cy="4007644"/>
          </a:xfrm>
          <a:prstGeom prst="downArrowCallout">
            <a:avLst>
              <a:gd name="adj1" fmla="val 25937"/>
              <a:gd name="adj2" fmla="val 25468"/>
              <a:gd name="adj3" fmla="val 39987"/>
              <a:gd name="adj4" fmla="val 67997"/>
            </a:avLst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631825" indent="-631825"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179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практико-ориентированных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программ подготовки, переподготовки и повышения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кадров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078419" y="4269838"/>
            <a:ext cx="257175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indent="-712788"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12788" indent="-712788" algn="ctr"/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indent="-712788"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в МЦПК – по заявкам работодателей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951921" y="250111"/>
            <a:ext cx="10184392" cy="693311"/>
            <a:chOff x="681925" y="1205106"/>
            <a:chExt cx="11063334" cy="410692"/>
          </a:xfrm>
        </p:grpSpPr>
        <p:sp>
          <p:nvSpPr>
            <p:cNvPr id="73" name="Пятиугольник 72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механизмов практико-ориентированной (дуальной) модели обучения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79368" y="4541518"/>
            <a:ext cx="2324280" cy="138499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программ СПО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9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68" y="1165226"/>
            <a:ext cx="10098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ВЫСШЕЕ ОБРАЗОВАНИЕ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700338" y="4522788"/>
            <a:ext cx="31638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КОНТИНГЕНТ (чел.)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3325" y="4522788"/>
            <a:ext cx="31638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СОДЕРЖАНИЕ (%)</a:t>
            </a:r>
          </a:p>
        </p:txBody>
      </p:sp>
      <p:pic>
        <p:nvPicPr>
          <p:cNvPr id="1741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938213"/>
            <a:ext cx="5462588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544638"/>
            <a:ext cx="581025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708525"/>
            <a:ext cx="50482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4406900"/>
            <a:ext cx="6456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celyabinsky_oblast_gerb-600x82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64145" y="231622"/>
            <a:ext cx="10092709" cy="773016"/>
            <a:chOff x="681925" y="1205106"/>
            <a:chExt cx="11063334" cy="410692"/>
          </a:xfrm>
        </p:grpSpPr>
        <p:sp>
          <p:nvSpPr>
            <p:cNvPr id="21" name="Пятиугольник 20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Подготовка инженерных кадров для высокотехнологичных производств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4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123401" y="1214511"/>
            <a:ext cx="4094244" cy="726037"/>
            <a:chOff x="363080" y="2797096"/>
            <a:chExt cx="5866211" cy="817732"/>
          </a:xfrm>
        </p:grpSpPr>
        <p:sp>
          <p:nvSpPr>
            <p:cNvPr id="9" name="Нашивка 8"/>
            <p:cNvSpPr/>
            <p:nvPr/>
          </p:nvSpPr>
          <p:spPr>
            <a:xfrm>
              <a:off x="363080" y="2797096"/>
              <a:ext cx="5866211" cy="817732"/>
            </a:xfrm>
            <a:prstGeom prst="chevron">
              <a:avLst/>
            </a:prstGeom>
            <a:solidFill>
              <a:srgbClr val="0000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10412346"/>
                <a:satOff val="-59202"/>
                <a:lumOff val="190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771946" y="2797096"/>
              <a:ext cx="5048479" cy="817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Приоритет приемных кампаний 2015, 2016</a:t>
              </a:r>
              <a:endParaRPr lang="ru-RU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066959" y="1214510"/>
            <a:ext cx="3879221" cy="664324"/>
            <a:chOff x="6023561" y="2848711"/>
            <a:chExt cx="5793776" cy="678718"/>
          </a:xfrm>
        </p:grpSpPr>
        <p:sp>
          <p:nvSpPr>
            <p:cNvPr id="13" name="Нашивка 12"/>
            <p:cNvSpPr/>
            <p:nvPr/>
          </p:nvSpPr>
          <p:spPr>
            <a:xfrm>
              <a:off x="6023561" y="2848711"/>
              <a:ext cx="5793776" cy="678718"/>
            </a:xfrm>
            <a:prstGeom prst="chevron">
              <a:avLst/>
            </a:prstGeom>
            <a:solidFill>
              <a:srgbClr val="D0E3EA">
                <a:alpha val="89804"/>
              </a:srgbClr>
            </a:solidFill>
          </p:spPr>
          <p:style>
            <a:lnRef idx="1">
              <a:schemeClr val="accent4">
                <a:tint val="40000"/>
                <a:alpha val="90000"/>
                <a:hueOff val="10892175"/>
                <a:satOff val="-57311"/>
                <a:lumOff val="205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40000"/>
                <a:alpha val="90000"/>
                <a:hueOff val="10892175"/>
                <a:satOff val="-57311"/>
                <a:lumOff val="205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Нашивка 6"/>
            <p:cNvSpPr/>
            <p:nvPr/>
          </p:nvSpPr>
          <p:spPr>
            <a:xfrm>
              <a:off x="6362920" y="2848711"/>
              <a:ext cx="5115058" cy="678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10795" rIns="0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Прикладной </a:t>
              </a:r>
              <a:r>
                <a:rPr lang="ru-RU" sz="1700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бакалавриат</a:t>
              </a:r>
              <a:r>
                <a:rPr lang="ru-RU" sz="17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ru-RU" sz="17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7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не менее 15 %</a:t>
              </a:r>
              <a:endParaRPr lang="ru-RU" sz="17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761269" y="1214511"/>
            <a:ext cx="4341551" cy="645843"/>
            <a:chOff x="6023561" y="2848711"/>
            <a:chExt cx="5793776" cy="678718"/>
          </a:xfrm>
        </p:grpSpPr>
        <p:sp>
          <p:nvSpPr>
            <p:cNvPr id="16" name="Нашивка 15"/>
            <p:cNvSpPr/>
            <p:nvPr/>
          </p:nvSpPr>
          <p:spPr>
            <a:xfrm>
              <a:off x="6023561" y="2848711"/>
              <a:ext cx="5793776" cy="678718"/>
            </a:xfrm>
            <a:prstGeom prst="chevron">
              <a:avLst/>
            </a:prstGeom>
            <a:solidFill>
              <a:schemeClr val="bg1">
                <a:alpha val="89804"/>
              </a:schemeClr>
            </a:solidFill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4">
                <a:tint val="40000"/>
                <a:alpha val="90000"/>
                <a:hueOff val="10892175"/>
                <a:satOff val="-57311"/>
                <a:lumOff val="205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40000"/>
                <a:alpha val="90000"/>
                <a:hueOff val="10892175"/>
                <a:satOff val="-57311"/>
                <a:lumOff val="205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Нашивка 6"/>
            <p:cNvSpPr/>
            <p:nvPr/>
          </p:nvSpPr>
          <p:spPr>
            <a:xfrm>
              <a:off x="6362920" y="2848711"/>
              <a:ext cx="5115058" cy="67871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10795" rIns="0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105 направлений подготовки</a:t>
              </a:r>
              <a:endPara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66086" y="1972555"/>
            <a:ext cx="11825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ru-RU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pc="-1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Конструктурско</a:t>
            </a:r>
            <a:r>
              <a:rPr lang="ru-RU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-технологическое обеспечение автоматизированных машиностроительных </a:t>
            </a:r>
            <a:r>
              <a:rPr lang="ru-RU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производств»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ru-RU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«Проектирование </a:t>
            </a:r>
            <a:r>
              <a:rPr lang="ru-RU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технических и технологических комплексов</a:t>
            </a:r>
            <a:r>
              <a:rPr lang="ru-RU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ru-RU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Оборудование и технология сварочного производства</a:t>
            </a:r>
            <a:r>
              <a:rPr lang="ru-RU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ru-RU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«Приборостроение»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761269" y="2429756"/>
            <a:ext cx="2851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ru-RU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Мехатроника</a:t>
            </a:r>
            <a:r>
              <a:rPr lang="ru-RU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ru-RU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pc="-1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Наноматериалы</a:t>
            </a:r>
            <a:r>
              <a:rPr lang="ru-RU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6200" y="3642911"/>
            <a:ext cx="101958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ООО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«Литейно-механический завод»; ОАО «Комбинат «Магнезит»; ООО «Электромашина»; ООО «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Миасский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машиностроительный завод»; ЗАО «Агропромышленное предприятие «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Саринское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(АПП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Саринское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 ЗАО «Машиностроительный завод «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Южуралгидромаш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(Машиностроительный завод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Южуралгидромаш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 ЗАО «Промышленная Группа «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Метран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(ПГ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Метран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ОАО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«Магнитогорский металлургический комбинат»; Федеральное государственное унитарное предприятие «Приборостроительный завод»;  ОАО «Уральская горно-металлургическая компания»;  ОАО «Русская медная компания»; ОАО «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Южуралзолото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411" y="3668246"/>
            <a:ext cx="189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721" y="5297519"/>
            <a:ext cx="189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МГТУ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8763" y="3170757"/>
            <a:ext cx="3283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БАЗОВЫЕ КАФЕДРЫ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8941" y="3642911"/>
            <a:ext cx="11739283" cy="1507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8941" y="5236170"/>
            <a:ext cx="11739283" cy="1017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964145" y="231622"/>
            <a:ext cx="10092709" cy="773016"/>
            <a:chOff x="681925" y="1205106"/>
            <a:chExt cx="11063334" cy="410692"/>
          </a:xfrm>
        </p:grpSpPr>
        <p:sp>
          <p:nvSpPr>
            <p:cNvPr id="26" name="Пятиугольник 25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Подготовка инженерных кадров для высокотехнологичных производств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50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56063" y="6157913"/>
            <a:ext cx="8135937" cy="70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288" y="1109663"/>
            <a:ext cx="12017376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defRPr/>
            </a:pPr>
            <a:r>
              <a:rPr lang="ru-RU" b="1" spc="-50" dirty="0">
                <a:solidFill>
                  <a:srgbClr val="26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ПРОРЫВНЫЕ НАПРАВЛЕНИЯ ИССЛЕДОВАНИЙ</a:t>
            </a:r>
          </a:p>
        </p:txBody>
      </p:sp>
      <p:sp>
        <p:nvSpPr>
          <p:cNvPr id="2" name="Пятиугольник 1"/>
          <p:cNvSpPr/>
          <p:nvPr/>
        </p:nvSpPr>
        <p:spPr>
          <a:xfrm>
            <a:off x="258763" y="1571625"/>
            <a:ext cx="3785030" cy="74176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СУПЕРКОМПЬЮТЕР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4" name="Прямоугольник 2"/>
          <p:cNvSpPr>
            <a:spLocks noChangeArrowheads="1"/>
          </p:cNvSpPr>
          <p:nvPr/>
        </p:nvSpPr>
        <p:spPr bwMode="auto">
          <a:xfrm>
            <a:off x="185738" y="2312988"/>
            <a:ext cx="44180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2060"/>
                </a:solidFill>
                <a:latin typeface="Arial" charset="0"/>
                <a:ea typeface="Calibri" pitchFamily="34" charset="0"/>
                <a:cs typeface="Arial" charset="0"/>
              </a:rPr>
              <a:t>ФГБОУ ВПО «Южно-Уральский государственный университет» занимает 349 место в рейтинге мощнейших суперкомпьютеров мира по данным ТОР 500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87825" y="1476375"/>
            <a:ext cx="7800975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сложнейшие вычисления для расчетов в области инжиниринга, естественных наук и информационных технологий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6" name="Прямоугольник 4"/>
          <p:cNvSpPr>
            <a:spLocks noChangeArrowheads="1"/>
          </p:cNvSpPr>
          <p:nvPr/>
        </p:nvSpPr>
        <p:spPr bwMode="auto">
          <a:xfrm>
            <a:off x="4173538" y="2495550"/>
            <a:ext cx="7800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Инвестиции в суперкомпьютер порядка 250 млн. рублей в год через создание целевого эндаумент фонда для суперкомпьютера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7788" y="3417888"/>
            <a:ext cx="53752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defRPr/>
            </a:pPr>
            <a:r>
              <a:rPr lang="ru-RU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2020 году - ПОЗИЦИЯ В ТОП-100 РЕЙТИНГА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271383" y="3817161"/>
            <a:ext cx="3785030" cy="74176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РОБОТОТЕХНИКА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46563" y="3851275"/>
            <a:ext cx="7872412" cy="7080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B02B1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и развитие регионального кластера робототехнических систем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1463" y="4764088"/>
            <a:ext cx="3857625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B32C1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ФГБОУ ВПО «Магнитогорский государственный технический университет им. Г.И. Носова», в рамках сотрудничества с НПО «</a:t>
            </a:r>
            <a:r>
              <a:rPr lang="ru-RU" dirty="0" err="1">
                <a:solidFill>
                  <a:srgbClr val="B32C1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Андроидная</a:t>
            </a:r>
            <a:r>
              <a:rPr lang="ru-RU" dirty="0">
                <a:solidFill>
                  <a:srgbClr val="B32C1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техника» </a:t>
            </a:r>
            <a:endParaRPr lang="ru-RU" dirty="0">
              <a:solidFill>
                <a:srgbClr val="B32C16">
                  <a:lumMod val="75000"/>
                </a:srgb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25913" y="4624388"/>
            <a:ext cx="80184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46313" algn="just" eaLnBrk="0" fontAlgn="base" hangingPunct="0">
              <a:spcBef>
                <a:spcPct val="0"/>
              </a:spcBef>
              <a:defRPr/>
            </a:pPr>
            <a:r>
              <a:rPr lang="ru-RU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2018 году - </a:t>
            </a:r>
            <a:r>
              <a:rPr lang="ru-RU" b="1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</a:t>
            </a:r>
            <a:r>
              <a:rPr lang="ru-RU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БАЗЕ НПО «АНДРОИДНАЯ ТЕХНИКА» БАЗОВОЙ КАФЕДРЫ </a:t>
            </a:r>
          </a:p>
          <a:p>
            <a:pPr marL="2325688" algn="just" eaLnBrk="0" fontAlgn="base" hangingPunct="0">
              <a:spcBef>
                <a:spcPct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целевой подготовки по направлениям:</a:t>
            </a:r>
          </a:p>
          <a:p>
            <a:pPr indent="450215" algn="just" eaLnBrk="0" fontAlgn="base" hangingPunct="0">
              <a:spcBef>
                <a:spcPct val="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 «Информатика и вычислительная техника», </a:t>
            </a:r>
          </a:p>
          <a:p>
            <a:pPr indent="450215" algn="just" eaLnBrk="0" fontAlgn="base" hangingPunct="0">
              <a:spcBef>
                <a:spcPct val="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 «</a:t>
            </a:r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Мехатроника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робототехника», </a:t>
            </a:r>
          </a:p>
          <a:p>
            <a:pPr indent="450215" algn="just" eaLnBrk="0" fontAlgn="base" hangingPunct="0">
              <a:spcBef>
                <a:spcPct val="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 «Управление в технических системах», </a:t>
            </a:r>
          </a:p>
          <a:p>
            <a:pPr indent="450215" algn="just" eaLnBrk="0" fontAlgn="base" hangingPunct="0">
              <a:spcBef>
                <a:spcPct val="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 «Электроника и микроэлектроника»,</a:t>
            </a:r>
          </a:p>
          <a:p>
            <a:pPr marL="648335" indent="-198120" algn="just" eaLnBrk="0" fontAlgn="base" hangingPunct="0">
              <a:spcBef>
                <a:spcPct val="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 «Наземные транспортно-технологические комплексы».</a:t>
            </a:r>
          </a:p>
        </p:txBody>
      </p:sp>
      <p:pic>
        <p:nvPicPr>
          <p:cNvPr id="16" name="Рисунок 15" descr="celyabinsky_oblast_gerb-600x8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64145" y="231622"/>
            <a:ext cx="10092709" cy="773016"/>
            <a:chOff x="681925" y="1205106"/>
            <a:chExt cx="11063334" cy="410692"/>
          </a:xfrm>
        </p:grpSpPr>
        <p:sp>
          <p:nvSpPr>
            <p:cNvPr id="23" name="Пятиугольник 22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Подготовка инженерных кадров для высокотехнологичных производств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5797550"/>
            <a:ext cx="6675437" cy="106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288" y="1109663"/>
            <a:ext cx="12017376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defRPr/>
            </a:pPr>
            <a:r>
              <a:rPr lang="ru-RU" b="1" spc="-50" dirty="0">
                <a:solidFill>
                  <a:srgbClr val="26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ПРОРЫВНЫЕ НАПРАВЛЕНИЯ ИССЛЕДОВАНИЙ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364116" y="1561898"/>
            <a:ext cx="3785030" cy="741766"/>
          </a:xfrm>
          <a:prstGeom prst="homePlate">
            <a:avLst/>
          </a:prstGeom>
          <a:solidFill>
            <a:srgbClr val="CCFFB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ИНЖИНИРИНГ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3" name="Прямоугольник 3"/>
          <p:cNvSpPr>
            <a:spLocks noChangeArrowheads="1"/>
          </p:cNvSpPr>
          <p:nvPr/>
        </p:nvSpPr>
        <p:spPr bwMode="auto">
          <a:xfrm>
            <a:off x="4383088" y="1589088"/>
            <a:ext cx="7620000" cy="7080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i="1" dirty="0">
                <a:solidFill>
                  <a:srgbClr val="007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создаются и развиваются сети инжиниринговых центров на базе ведущих вузов </a:t>
            </a:r>
          </a:p>
        </p:txBody>
      </p:sp>
      <p:sp>
        <p:nvSpPr>
          <p:cNvPr id="44042" name="Прямоугольник 4"/>
          <p:cNvSpPr>
            <a:spLocks noChangeArrowheads="1"/>
          </p:cNvSpPr>
          <p:nvPr/>
        </p:nvSpPr>
        <p:spPr bwMode="auto">
          <a:xfrm>
            <a:off x="258763" y="2295525"/>
            <a:ext cx="414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4821"/>
                </a:solidFill>
                <a:latin typeface="Arial" charset="0"/>
                <a:ea typeface="Calibri" pitchFamily="34" charset="0"/>
                <a:cs typeface="Arial" charset="0"/>
              </a:rPr>
              <a:t>ФГБОУ ВПО ЧелГУ, МГТУ, ЮУрГУ</a:t>
            </a:r>
          </a:p>
        </p:txBody>
      </p:sp>
      <p:sp>
        <p:nvSpPr>
          <p:cNvPr id="44043" name="Прямоугольник 6"/>
          <p:cNvSpPr>
            <a:spLocks noChangeArrowheads="1"/>
          </p:cNvSpPr>
          <p:nvPr/>
        </p:nvSpPr>
        <p:spPr bwMode="auto">
          <a:xfrm>
            <a:off x="4445000" y="2386013"/>
            <a:ext cx="75580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C00000"/>
                </a:solidFill>
                <a:latin typeface="Arial" charset="0"/>
                <a:ea typeface="Calibri" pitchFamily="34" charset="0"/>
                <a:cs typeface="Arial" charset="0"/>
              </a:rPr>
              <a:t>К 2020 году </a:t>
            </a:r>
            <a:r>
              <a:rPr lang="ru-RU" altLang="ru-RU" b="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- создание и развитие Инжинирингового центра на базе МГТУ по проектному и технологическому обеспечению импортозависимых областей промышленности новыми материалами, технологиями и интеллектуальными системами управления.</a:t>
            </a:r>
          </a:p>
        </p:txBody>
      </p:sp>
      <p:sp>
        <p:nvSpPr>
          <p:cNvPr id="44044" name="Прямоугольник 10"/>
          <p:cNvSpPr>
            <a:spLocks noChangeArrowheads="1"/>
          </p:cNvSpPr>
          <p:nvPr/>
        </p:nvSpPr>
        <p:spPr bwMode="auto">
          <a:xfrm>
            <a:off x="258763" y="2720975"/>
            <a:ext cx="39100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Сотрудничество с </a:t>
            </a:r>
            <a:r>
              <a:rPr lang="en-US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Fuchs</a:t>
            </a:r>
            <a:r>
              <a:rPr lang="ru-RU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, </a:t>
            </a:r>
            <a:r>
              <a:rPr lang="en-US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Linkoln</a:t>
            </a:r>
            <a:r>
              <a:rPr lang="ru-RU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, </a:t>
            </a:r>
            <a:r>
              <a:rPr lang="en-US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Siemens VAI</a:t>
            </a:r>
            <a:r>
              <a:rPr lang="ru-RU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, </a:t>
            </a:r>
            <a:r>
              <a:rPr lang="en-US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SMS</a:t>
            </a:r>
            <a:r>
              <a:rPr lang="ru-RU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-</a:t>
            </a:r>
            <a:r>
              <a:rPr lang="en-US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Group</a:t>
            </a:r>
            <a:r>
              <a:rPr lang="ru-RU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, </a:t>
            </a:r>
            <a:r>
              <a:rPr lang="en-US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BoschRexroth</a:t>
            </a:r>
            <a:r>
              <a:rPr lang="ru-RU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, </a:t>
            </a:r>
            <a:r>
              <a:rPr lang="en-US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Fortum</a:t>
            </a:r>
            <a:r>
              <a:rPr lang="ru-RU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, </a:t>
            </a:r>
            <a:r>
              <a:rPr lang="en-US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Konar</a:t>
            </a:r>
            <a:r>
              <a:rPr lang="ru-RU" altLang="ru-RU" b="1">
                <a:solidFill>
                  <a:srgbClr val="007033"/>
                </a:solidFill>
                <a:latin typeface="Arial" charset="0"/>
                <a:ea typeface="Calibri" pitchFamily="34" charset="0"/>
                <a:cs typeface="Arial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364116" y="3687130"/>
            <a:ext cx="3785030" cy="741766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ИННОВАЦИОННАЯ СРЕДА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4483100" y="3822700"/>
            <a:ext cx="7620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i="1" dirty="0">
                <a:solidFill>
                  <a:srgbClr val="007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</a:t>
            </a:r>
            <a:r>
              <a:rPr lang="ru-RU" altLang="ru-RU" sz="2000" dirty="0">
                <a:solidFill>
                  <a:srgbClr val="0048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малых инновационных предприятий </a:t>
            </a:r>
            <a:r>
              <a:rPr lang="ru-RU" altLang="ru-RU" sz="2000" i="1" dirty="0">
                <a:solidFill>
                  <a:srgbClr val="007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коммерциализации и трансфера результатов интеллектуальной деятельности</a:t>
            </a: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258763" y="4822825"/>
            <a:ext cx="5480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ЮУрГУ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rgbClr val="FE8637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rgbClr val="FE863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</a:t>
            </a:r>
            <a:r>
              <a:rPr lang="ru-RU" altLang="ru-RU" sz="2000" dirty="0" smtClean="0">
                <a:solidFill>
                  <a:srgbClr val="FE8637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rgbClr val="FE8637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малых инновационных предприятий </a:t>
            </a:r>
            <a:endParaRPr lang="ru-RU" altLang="ru-RU" dirty="0" smtClean="0">
              <a:solidFill>
                <a:srgbClr val="FE863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258763" y="5526088"/>
            <a:ext cx="52403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МГТУ</a:t>
            </a:r>
            <a:r>
              <a:rPr lang="ru-RU" altLang="ru-RU" sz="2000" dirty="0" smtClean="0">
                <a:solidFill>
                  <a:srgbClr val="FE8637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rgbClr val="FE863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altLang="ru-RU" sz="2000" dirty="0" smtClean="0">
                <a:solidFill>
                  <a:srgbClr val="FE8637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rgbClr val="FE8637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малых инновационных предприятий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rgbClr val="FE863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ru-RU" altLang="ru-RU" sz="2000" dirty="0" smtClean="0">
                <a:solidFill>
                  <a:srgbClr val="FE8637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rgbClr val="FE8637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структурных инновационных подразделений</a:t>
            </a:r>
            <a:r>
              <a:rPr lang="ru-RU" altLang="ru-RU" sz="2000" dirty="0" smtClean="0">
                <a:solidFill>
                  <a:srgbClr val="FE8637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altLang="ru-RU" sz="2000" dirty="0" smtClean="0">
              <a:solidFill>
                <a:srgbClr val="FE863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4900" y="4813300"/>
            <a:ext cx="20177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 </a:t>
            </a: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млн.руб. 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суммарный годовой доход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14900" y="5786438"/>
            <a:ext cx="1901825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млн.руб. 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суммарный годовой доход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483100" y="5745163"/>
            <a:ext cx="2036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4" name="Прямоугольник 18"/>
          <p:cNvSpPr>
            <a:spLocks noChangeArrowheads="1"/>
          </p:cNvSpPr>
          <p:nvPr/>
        </p:nvSpPr>
        <p:spPr bwMode="auto">
          <a:xfrm>
            <a:off x="6932613" y="5137150"/>
            <a:ext cx="5832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УЧАСТИЕ В КОНКУРСЕ АСИ «УНИВЕРСИТЕТ НТИ» </a:t>
            </a:r>
          </a:p>
        </p:txBody>
      </p:sp>
      <p:sp>
        <p:nvSpPr>
          <p:cNvPr id="44055" name="Прямоугольник 27"/>
          <p:cNvSpPr>
            <a:spLocks noChangeArrowheads="1"/>
          </p:cNvSpPr>
          <p:nvPr/>
        </p:nvSpPr>
        <p:spPr bwMode="auto">
          <a:xfrm>
            <a:off x="6932613" y="5937250"/>
            <a:ext cx="5832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УЧАСТИЕ В КОНКУРСЕ АСИ «УНИВЕРСИТЕТ НТИ» </a:t>
            </a:r>
          </a:p>
        </p:txBody>
      </p:sp>
      <p:pic>
        <p:nvPicPr>
          <p:cNvPr id="23" name="Рисунок 22" descr="celyabinsky_oblast_gerb-600x8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64145" y="231622"/>
            <a:ext cx="10092709" cy="773016"/>
            <a:chOff x="681925" y="1205106"/>
            <a:chExt cx="11063334" cy="410692"/>
          </a:xfrm>
        </p:grpSpPr>
        <p:sp>
          <p:nvSpPr>
            <p:cNvPr id="29" name="Пятиугольник 28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Подготовка инженерных кадров для высокотехнологичных производств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163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110" y="1310738"/>
            <a:ext cx="11556996" cy="67710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«Стратегия социально-экономического развития Челябинской области до 2020 года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(принята постановлением Законодательного собрания Челябинской области от 26.03.2014 №1949)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2217" y="2073141"/>
            <a:ext cx="413240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ЭКОНОМИЧЕСКИЙ БЛОК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380" y="2628590"/>
            <a:ext cx="4315923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Выявление и развитие «точек ускоренного роста» экономики с целью концентрации финансовых, природных и </a:t>
            </a: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трудовых ресурсов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получения максимального результата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354" y="4800059"/>
            <a:ext cx="564103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деятельности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354" y="5281731"/>
            <a:ext cx="564103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2483" y="2634342"/>
            <a:ext cx="3595606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инновационных отраслей экономики на основе </a:t>
            </a: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подхода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354" y="4318387"/>
            <a:ext cx="564103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7354" y="5778238"/>
            <a:ext cx="564103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высокопроизводительных рабочих мест</a:t>
            </a:r>
            <a:endParaRPr lang="ru-RU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55890" y="2615610"/>
            <a:ext cx="1007318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80506" y="2615610"/>
            <a:ext cx="1007318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1128" y="5308173"/>
            <a:ext cx="501110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Кластер новых ядерных технологий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5823" y="5822237"/>
            <a:ext cx="501110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Агропромышленный кластер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99981" y="4813884"/>
            <a:ext cx="501110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Приборостроительный кластер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95824" y="6279980"/>
            <a:ext cx="501110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Туристско-рекреационный кластер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91128" y="4318387"/>
            <a:ext cx="501110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технич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кластер черной металлургии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9381" y="4105918"/>
            <a:ext cx="0" cy="23587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59382" y="4483333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59382" y="5000691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59382" y="5481954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59382" y="5953258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1859148" y="4105918"/>
            <a:ext cx="0" cy="23587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1620117" y="4996469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1611176" y="5503572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1611176" y="6007150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1611176" y="6478454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1611176" y="4482607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07354" y="6294601"/>
            <a:ext cx="564103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59382" y="6478454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TextBox 50"/>
          <p:cNvSpPr txBox="1"/>
          <p:nvPr/>
        </p:nvSpPr>
        <p:spPr>
          <a:xfrm>
            <a:off x="96564" y="266738"/>
            <a:ext cx="796543" cy="82230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939316" y="266738"/>
            <a:ext cx="10094743" cy="777555"/>
            <a:chOff x="681925" y="1205105"/>
            <a:chExt cx="11063334" cy="471298"/>
          </a:xfrm>
        </p:grpSpPr>
        <p:sp>
          <p:nvSpPr>
            <p:cNvPr id="53" name="Пятиугольник 52"/>
            <p:cNvSpPr/>
            <p:nvPr/>
          </p:nvSpPr>
          <p:spPr>
            <a:xfrm>
              <a:off x="681925" y="1205105"/>
              <a:ext cx="11063334" cy="471298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81925" y="1286167"/>
              <a:ext cx="10900475" cy="173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Наличие стратегических целей, задач, приоритетов развития системы подготовки кадров и их закрепление в региональной стратегии кадрового </a:t>
              </a:r>
              <a:r>
                <a:rPr lang="ru-RU" sz="2000" dirty="0" smtClean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обеспечения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1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8761" y="3516960"/>
            <a:ext cx="11744326" cy="2277536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761" y="2049326"/>
            <a:ext cx="11744326" cy="10646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013" name="Прямоугольник 1"/>
          <p:cNvSpPr>
            <a:spLocks noChangeArrowheads="1"/>
          </p:cNvSpPr>
          <p:nvPr/>
        </p:nvSpPr>
        <p:spPr bwMode="auto">
          <a:xfrm>
            <a:off x="258762" y="1294654"/>
            <a:ext cx="117443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rgbClr val="2603B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СОВЕТ ПО НАУКЕ ОБРАЗОВАТЕЛЬНЫХ ОРГАНИЗАЦИЙ ВЫСШЕГО ОБРАЗОВАНИЯ ЧЕЛЯБИНСКОЙ ОБЛАСТИ ПРИ МИНИСТЕРСТВЕ ОБРАЗОВАНИЯ И НАУКИ ЧЕЛЯБИНСКОЙ ОБЛАСТИ.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arenR"/>
              <a:defRPr/>
            </a:pPr>
            <a:endParaRPr lang="ru-RU" altLang="ru-RU" sz="2000" b="1" dirty="0" smtClean="0">
              <a:solidFill>
                <a:srgbClr val="2603B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69988" indent="-11699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</a:t>
            </a:r>
            <a:r>
              <a:rPr lang="ru-RU" alt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проректоры по науке образовательных организаций высшего образования Челябинской области, представители научной общественности и специалисты.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8763" y="3457575"/>
            <a:ext cx="11582400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1344613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эффективности научной, научно-технической и инновационной деятельности Челябинской области, </a:t>
            </a:r>
          </a:p>
          <a:p>
            <a:pPr marL="1344613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обобщения и распространения положительного опыта организации научно-исследовательской работы и ее практического применения, </a:t>
            </a:r>
          </a:p>
          <a:p>
            <a:pPr marL="1344613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усиления воздействия высшей школы на социально-экономическое, культурное и инновационное  развитие региона.</a:t>
            </a:r>
          </a:p>
        </p:txBody>
      </p:sp>
      <p:pic>
        <p:nvPicPr>
          <p:cNvPr id="9" name="Рисунок 8" descr="celyabinsky_oblast_gerb-600x8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964145" y="231622"/>
            <a:ext cx="10092709" cy="773016"/>
            <a:chOff x="681925" y="1205106"/>
            <a:chExt cx="11063334" cy="410692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Подготовка инженерных кадров для высокотехнологичных производств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124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8761" y="2909470"/>
            <a:ext cx="11744326" cy="3418490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761" y="1760580"/>
            <a:ext cx="11744326" cy="10646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013" name="Прямоугольник 1"/>
          <p:cNvSpPr>
            <a:spLocks noChangeArrowheads="1"/>
          </p:cNvSpPr>
          <p:nvPr/>
        </p:nvSpPr>
        <p:spPr bwMode="auto">
          <a:xfrm>
            <a:off x="218280" y="1025999"/>
            <a:ext cx="117443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СОВЕТ  МОЛОДЫХ УЧЕНЫХ И СПЕЦИАЛИСТОВ ЧЕЛЯБИНСКОЙ  ОБЛАСТИ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МИНИСТЕРСТВЕ ОБРАЗОВАНИЯ И НАУКИ ЧЕЛЯБИНСКОЙ ОБЛАСТИ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arenR"/>
              <a:defRPr/>
            </a:pPr>
            <a:endParaRPr lang="ru-RU" altLang="ru-RU" sz="2000" b="1" dirty="0" smtClean="0">
              <a:solidFill>
                <a:srgbClr val="2603B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69988" indent="-11699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</a:t>
            </a:r>
            <a:r>
              <a:rPr lang="ru-RU" alt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молодые ученые и специалисты образовательных организаций высшего образования Челябинской области, представители научной общественности.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8763" y="2922917"/>
            <a:ext cx="115824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содействовать развитию потенциала молодежной науки Челябинской области.</a:t>
            </a:r>
            <a:b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08150" indent="-3635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Повышение уровня информированности молодых ученых и специалистов о возможностях и путях их развития.</a:t>
            </a:r>
          </a:p>
          <a:p>
            <a:pPr marL="1708150" indent="-3635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Поиск и отбор перспективных и активных молодых людей с целью их вовлечения в деятельность Совета.</a:t>
            </a:r>
          </a:p>
          <a:p>
            <a:pPr marL="1708150" indent="-3635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Развитие единого информационного пространства, содержащего сведения об ученых, специалистах, проходящих семинарах, конференциях, конкурсах, грантах, субсидиях, этапах подготовки научных работ.</a:t>
            </a:r>
          </a:p>
          <a:p>
            <a:pPr marL="1708150" indent="-3635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Создание условий для общения и обмена опытом молодых ученых и специалистов.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elyabinsky_oblast_gerb-600x8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964145" y="231622"/>
            <a:ext cx="10092709" cy="773016"/>
            <a:chOff x="681925" y="1205106"/>
            <a:chExt cx="11063334" cy="410692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Подготовка инженерных кадров для высокотехнологичных производств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53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C8F76-918D-4553-AE5D-2D4DD29B07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889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068" y="1224981"/>
            <a:ext cx="1229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сотрудников ПОО -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8744 человек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руководящих и педагогических -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4163 человек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07300687"/>
              </p:ext>
            </p:extLst>
          </p:nvPr>
        </p:nvGraphicFramePr>
        <p:xfrm>
          <a:off x="1355364" y="1625091"/>
          <a:ext cx="9520516" cy="448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олилиния 15"/>
          <p:cNvSpPr/>
          <p:nvPr/>
        </p:nvSpPr>
        <p:spPr>
          <a:xfrm>
            <a:off x="4718892" y="2927000"/>
            <a:ext cx="2573207" cy="1998262"/>
          </a:xfrm>
          <a:custGeom>
            <a:avLst/>
            <a:gdLst>
              <a:gd name="connsiteX0" fmla="*/ 1102658 w 2218764"/>
              <a:gd name="connsiteY0" fmla="*/ 0 h 1976718"/>
              <a:gd name="connsiteX1" fmla="*/ 1546411 w 2218764"/>
              <a:gd name="connsiteY1" fmla="*/ 174812 h 1976718"/>
              <a:gd name="connsiteX2" fmla="*/ 1801905 w 2218764"/>
              <a:gd name="connsiteY2" fmla="*/ 309283 h 1976718"/>
              <a:gd name="connsiteX3" fmla="*/ 2003611 w 2218764"/>
              <a:gd name="connsiteY3" fmla="*/ 484094 h 1976718"/>
              <a:gd name="connsiteX4" fmla="*/ 2151529 w 2218764"/>
              <a:gd name="connsiteY4" fmla="*/ 645459 h 1976718"/>
              <a:gd name="connsiteX5" fmla="*/ 2191870 w 2218764"/>
              <a:gd name="connsiteY5" fmla="*/ 820271 h 1976718"/>
              <a:gd name="connsiteX6" fmla="*/ 2218764 w 2218764"/>
              <a:gd name="connsiteY6" fmla="*/ 995083 h 1976718"/>
              <a:gd name="connsiteX7" fmla="*/ 2164976 w 2218764"/>
              <a:gd name="connsiteY7" fmla="*/ 1223683 h 1976718"/>
              <a:gd name="connsiteX8" fmla="*/ 2030505 w 2218764"/>
              <a:gd name="connsiteY8" fmla="*/ 1438835 h 1976718"/>
              <a:gd name="connsiteX9" fmla="*/ 1828800 w 2218764"/>
              <a:gd name="connsiteY9" fmla="*/ 1627094 h 1976718"/>
              <a:gd name="connsiteX10" fmla="*/ 1506070 w 2218764"/>
              <a:gd name="connsiteY10" fmla="*/ 1815353 h 1976718"/>
              <a:gd name="connsiteX11" fmla="*/ 1143000 w 2218764"/>
              <a:gd name="connsiteY11" fmla="*/ 1976718 h 1976718"/>
              <a:gd name="connsiteX12" fmla="*/ 645458 w 2218764"/>
              <a:gd name="connsiteY12" fmla="*/ 1801906 h 1976718"/>
              <a:gd name="connsiteX13" fmla="*/ 389964 w 2218764"/>
              <a:gd name="connsiteY13" fmla="*/ 1640541 h 1976718"/>
              <a:gd name="connsiteX14" fmla="*/ 174811 w 2218764"/>
              <a:gd name="connsiteY14" fmla="*/ 1465730 h 1976718"/>
              <a:gd name="connsiteX15" fmla="*/ 67235 w 2218764"/>
              <a:gd name="connsiteY15" fmla="*/ 1277471 h 1976718"/>
              <a:gd name="connsiteX16" fmla="*/ 0 w 2218764"/>
              <a:gd name="connsiteY16" fmla="*/ 1156447 h 1976718"/>
              <a:gd name="connsiteX17" fmla="*/ 0 w 2218764"/>
              <a:gd name="connsiteY17" fmla="*/ 941294 h 1976718"/>
              <a:gd name="connsiteX18" fmla="*/ 26894 w 2218764"/>
              <a:gd name="connsiteY18" fmla="*/ 726141 h 1976718"/>
              <a:gd name="connsiteX19" fmla="*/ 121023 w 2218764"/>
              <a:gd name="connsiteY19" fmla="*/ 551330 h 1976718"/>
              <a:gd name="connsiteX20" fmla="*/ 309282 w 2218764"/>
              <a:gd name="connsiteY20" fmla="*/ 389965 h 1976718"/>
              <a:gd name="connsiteX21" fmla="*/ 551329 w 2218764"/>
              <a:gd name="connsiteY21" fmla="*/ 228600 h 1976718"/>
              <a:gd name="connsiteX22" fmla="*/ 806823 w 2218764"/>
              <a:gd name="connsiteY22" fmla="*/ 80683 h 1976718"/>
              <a:gd name="connsiteX23" fmla="*/ 1102658 w 2218764"/>
              <a:gd name="connsiteY23" fmla="*/ 0 h 19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18764" h="1976718">
                <a:moveTo>
                  <a:pt x="1102658" y="0"/>
                </a:moveTo>
                <a:lnTo>
                  <a:pt x="1546411" y="174812"/>
                </a:lnTo>
                <a:lnTo>
                  <a:pt x="1801905" y="309283"/>
                </a:lnTo>
                <a:lnTo>
                  <a:pt x="2003611" y="484094"/>
                </a:lnTo>
                <a:lnTo>
                  <a:pt x="2151529" y="645459"/>
                </a:lnTo>
                <a:lnTo>
                  <a:pt x="2191870" y="820271"/>
                </a:lnTo>
                <a:lnTo>
                  <a:pt x="2218764" y="995083"/>
                </a:lnTo>
                <a:lnTo>
                  <a:pt x="2164976" y="1223683"/>
                </a:lnTo>
                <a:lnTo>
                  <a:pt x="2030505" y="1438835"/>
                </a:lnTo>
                <a:lnTo>
                  <a:pt x="1828800" y="1627094"/>
                </a:lnTo>
                <a:lnTo>
                  <a:pt x="1506070" y="1815353"/>
                </a:lnTo>
                <a:lnTo>
                  <a:pt x="1143000" y="1976718"/>
                </a:lnTo>
                <a:lnTo>
                  <a:pt x="645458" y="1801906"/>
                </a:lnTo>
                <a:lnTo>
                  <a:pt x="389964" y="1640541"/>
                </a:lnTo>
                <a:lnTo>
                  <a:pt x="174811" y="1465730"/>
                </a:lnTo>
                <a:lnTo>
                  <a:pt x="67235" y="1277471"/>
                </a:lnTo>
                <a:lnTo>
                  <a:pt x="0" y="1156447"/>
                </a:lnTo>
                <a:lnTo>
                  <a:pt x="0" y="941294"/>
                </a:lnTo>
                <a:lnTo>
                  <a:pt x="26894" y="726141"/>
                </a:lnTo>
                <a:lnTo>
                  <a:pt x="121023" y="551330"/>
                </a:lnTo>
                <a:lnTo>
                  <a:pt x="309282" y="389965"/>
                </a:lnTo>
                <a:lnTo>
                  <a:pt x="551329" y="228600"/>
                </a:lnTo>
                <a:lnTo>
                  <a:pt x="806823" y="80683"/>
                </a:lnTo>
                <a:lnTo>
                  <a:pt x="1102658" y="0"/>
                </a:lnTo>
                <a:close/>
              </a:path>
            </a:pathLst>
          </a:custGeom>
          <a:solidFill>
            <a:srgbClr val="C1C4FB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3369" y="3309362"/>
            <a:ext cx="2608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ВЫСОКО-КВАЛИФИЦИРОВАННЫЕ КАДРЫ</a:t>
            </a:r>
          </a:p>
          <a:p>
            <a:pPr algn="ctr"/>
            <a:r>
              <a:rPr lang="ru-RU" b="1" dirty="0" smtClean="0"/>
              <a:t>ПОО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705166" y="1625091"/>
            <a:ext cx="4136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профессиональной переподготовки </a:t>
            </a:r>
            <a: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b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390 человек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6169" y="1666281"/>
            <a:ext cx="35941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повышения квалификации </a:t>
            </a:r>
            <a: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b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2360 человек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482290" y="4509691"/>
            <a:ext cx="2389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Стажировка –</a:t>
            </a:r>
            <a:b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180 человек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5531" y="4478600"/>
            <a:ext cx="3019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тематических семинарах </a:t>
            </a:r>
            <a: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b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2500 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49532" y="6020365"/>
            <a:ext cx="11256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99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МЕЖРЕГИОНАЛЬНЫЙ СОВЕТ </a:t>
            </a:r>
            <a:r>
              <a:rPr lang="ru-RU" sz="2000" b="1" i="1" dirty="0" err="1" smtClean="0">
                <a:solidFill>
                  <a:srgbClr val="99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УрФО</a:t>
            </a:r>
            <a:r>
              <a:rPr lang="ru-RU" sz="2000" b="1" i="1" dirty="0" smtClean="0">
                <a:solidFill>
                  <a:srgbClr val="99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ПРОФЕССИОНАЛЬНОМУ ОБРАЗОВАНИЮ</a:t>
            </a:r>
            <a:endParaRPr lang="ru-RU" sz="20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139" y="206978"/>
            <a:ext cx="77654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celyabinsky_oblast_gerb-600x82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853175" y="3387591"/>
            <a:ext cx="2566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Областной совет;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методобъединение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  инновационных площадок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409" y="3257070"/>
            <a:ext cx="2757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мастеров п/о и студентов;</a:t>
            </a:r>
          </a:p>
          <a:p>
            <a:pPr marL="285750" indent="-285750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«Мастер года», «Педагогический дебют», «Директор года»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27875" y="263657"/>
            <a:ext cx="10208438" cy="837450"/>
            <a:chOff x="681925" y="1205106"/>
            <a:chExt cx="11063334" cy="410692"/>
          </a:xfrm>
        </p:grpSpPr>
        <p:sp>
          <p:nvSpPr>
            <p:cNvPr id="29" name="Пятиугольник 28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механизмов подготовки и </a:t>
              </a:r>
              <a:r>
                <a:rPr lang="ru-RU" sz="2000" dirty="0" smtClean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ДПО </a:t>
              </a: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педагогических кадров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484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12223" y="173120"/>
            <a:ext cx="9862335" cy="840171"/>
            <a:chOff x="681925" y="1205106"/>
            <a:chExt cx="11063334" cy="410692"/>
          </a:xfrm>
        </p:grpSpPr>
        <p:sp>
          <p:nvSpPr>
            <p:cNvPr id="6" name="Пятиугольник 5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независимой оценки качества подготовки кадров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61365" y="1301675"/>
            <a:ext cx="5732093" cy="4579596"/>
            <a:chOff x="397725" y="1799671"/>
            <a:chExt cx="5732093" cy="457959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55160" y="2230148"/>
              <a:ext cx="5674658" cy="414911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10012" y="1799671"/>
              <a:ext cx="3267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ДЛЯ СТУДЕНТОВ:</a:t>
              </a:r>
              <a:endPara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7725" y="2408127"/>
              <a:ext cx="5666899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000099"/>
                </a:buClr>
                <a:buSzPct val="150000"/>
                <a:buFont typeface="Wingdings" panose="05000000000000000000" pitchFamily="2" charset="2"/>
                <a:buChar char="ü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Проведение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производственного экзамена с участием работодателя.</a:t>
              </a:r>
            </a:p>
            <a:p>
              <a:pPr marL="342900" indent="-342900">
                <a:buClr>
                  <a:srgbClr val="000099"/>
                </a:buClr>
                <a:buSzPct val="150000"/>
                <a:buFont typeface="Wingdings" panose="05000000000000000000" pitchFamily="2" charset="2"/>
                <a:buChar char="ü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ГИА по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образовательным программам СПО в формате демонстрационного экзамена по стандартам WorldSkills.</a:t>
              </a:r>
            </a:p>
            <a:p>
              <a:pPr marL="342900" indent="-342900">
                <a:buClr>
                  <a:srgbClr val="000099"/>
                </a:buClr>
                <a:buSzPct val="150000"/>
                <a:buFont typeface="Wingdings" panose="05000000000000000000" pitchFamily="2" charset="2"/>
                <a:buChar char="ü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Участие в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системе чемпионатов «Молодые профессионалы» (WorldSkills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Russia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) на региональном уровне, уровне федерального округа и национальном уровне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043391" y="1301675"/>
            <a:ext cx="5728472" cy="4579596"/>
            <a:chOff x="6279751" y="1799671"/>
            <a:chExt cx="5728472" cy="457959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333565" y="2230148"/>
              <a:ext cx="5674658" cy="4149119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28647" y="1799671"/>
              <a:ext cx="4206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ДЛЯ МОЛОДЫХ СПЕЦИАЛИСТОВ:</a:t>
              </a:r>
              <a:endPara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279751" y="2285839"/>
              <a:ext cx="5728472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463" lvl="0" indent="-433388">
                <a:buClr>
                  <a:srgbClr val="C00000"/>
                </a:buClr>
                <a:buSzPct val="150000"/>
                <a:buFont typeface="Wingdings" panose="05000000000000000000" pitchFamily="2" charset="2"/>
                <a:buChar char="ü"/>
              </a:pPr>
              <a:r>
                <a:rPr lang="ru-RU" sz="2000" dirty="0" smtClean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Специализированные </a:t>
              </a: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структуры по организации и проведению оценки качества подготовки кадров в субъекте </a:t>
              </a:r>
              <a:r>
                <a:rPr lang="ru-RU" sz="2000" dirty="0" smtClean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РФ</a:t>
              </a:r>
              <a:endParaRPr lang="ru-RU" sz="2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endParaRPr>
            </a:p>
            <a:p>
              <a:pPr marL="398463" lvl="0" indent="-433388">
                <a:buClr>
                  <a:srgbClr val="C00000"/>
                </a:buClr>
                <a:buSzPct val="150000"/>
                <a:buFont typeface="Wingdings" panose="05000000000000000000" pitchFamily="2" charset="2"/>
                <a:buChar char="ü"/>
              </a:pPr>
              <a:r>
                <a:rPr lang="ru-RU" sz="2000" dirty="0" smtClean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Корпоративные </a:t>
              </a: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(отраслевые) чемпионаты по стандартам WorldSkills (для молодых рабочих и учащихся образовательных организаций в рамках действующих производств в возрасте от 17 до 28 лет).</a:t>
              </a:r>
            </a:p>
            <a:p>
              <a:pPr marL="398463" lvl="0" indent="-433388">
                <a:buClr>
                  <a:srgbClr val="C00000"/>
                </a:buClr>
                <a:buSzPct val="150000"/>
                <a:buFont typeface="Wingdings" panose="05000000000000000000" pitchFamily="2" charset="2"/>
                <a:buChar char="ü"/>
              </a:pPr>
              <a:r>
                <a:rPr lang="ru-RU" sz="2000" dirty="0" smtClean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WorldSkills </a:t>
              </a:r>
              <a:r>
                <a:rPr lang="ru-RU" sz="2000" dirty="0" err="1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Hi-Tech</a:t>
              </a: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 – чемпионат сквозных рабочих профессий высокотехнологичных отраслей промышленности по методике WorldSkills (для молодых специалистов в возрасте 18–28 лет).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8139" y="193531"/>
            <a:ext cx="91383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20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617788" y="1562100"/>
            <a:ext cx="27098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ВНУТРЕННЯЯ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86713" y="1558925"/>
            <a:ext cx="27098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ВНЕШНЯЯ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4389438" y="1522413"/>
            <a:ext cx="576262" cy="287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94088" y="1522413"/>
            <a:ext cx="482123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327900" y="1522413"/>
            <a:ext cx="576263" cy="287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330575" y="2022475"/>
            <a:ext cx="790575" cy="458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511300" y="1958975"/>
            <a:ext cx="8785225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005763" y="2022475"/>
            <a:ext cx="744537" cy="458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613" name="TextBox 32"/>
          <p:cNvSpPr txBox="1">
            <a:spLocks noChangeArrowheads="1"/>
          </p:cNvSpPr>
          <p:nvPr/>
        </p:nvSpPr>
        <p:spPr bwMode="auto">
          <a:xfrm>
            <a:off x="366713" y="2139669"/>
            <a:ext cx="4191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соответствие образовательным стандартам </a:t>
            </a:r>
          </a:p>
        </p:txBody>
      </p:sp>
      <p:sp>
        <p:nvSpPr>
          <p:cNvPr id="25614" name="TextBox 33"/>
          <p:cNvSpPr txBox="1">
            <a:spLocks noChangeArrowheads="1"/>
          </p:cNvSpPr>
          <p:nvPr/>
        </p:nvSpPr>
        <p:spPr bwMode="auto">
          <a:xfrm>
            <a:off x="7383463" y="2178761"/>
            <a:ext cx="4514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соответствие профессиональным стандартам </a:t>
            </a:r>
          </a:p>
        </p:txBody>
      </p:sp>
      <p:sp>
        <p:nvSpPr>
          <p:cNvPr id="25615" name="TextBox 34"/>
          <p:cNvSpPr txBox="1">
            <a:spLocks noChangeArrowheads="1"/>
          </p:cNvSpPr>
          <p:nvPr/>
        </p:nvSpPr>
        <p:spPr bwMode="auto">
          <a:xfrm>
            <a:off x="4238625" y="2141538"/>
            <a:ext cx="3586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соответствие</a:t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комплексу специальных требований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6135688" y="2011363"/>
            <a:ext cx="0" cy="1673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617" name="TextBox 36"/>
          <p:cNvSpPr txBox="1">
            <a:spLocks noChangeArrowheads="1"/>
          </p:cNvSpPr>
          <p:nvPr/>
        </p:nvSpPr>
        <p:spPr bwMode="auto">
          <a:xfrm>
            <a:off x="3494088" y="1076325"/>
            <a:ext cx="5256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КАЧЕСТВА ОБРАЗОВАНИЯ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190501" y="3206701"/>
            <a:ext cx="7948612" cy="1504999"/>
          </a:xfrm>
          <a:prstGeom prst="homePlate">
            <a:avLst>
              <a:gd name="adj" fmla="val 1344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Пятиугольник 39"/>
          <p:cNvSpPr/>
          <p:nvPr/>
        </p:nvSpPr>
        <p:spPr>
          <a:xfrm flipH="1">
            <a:off x="4030663" y="3206701"/>
            <a:ext cx="7950200" cy="1504999"/>
          </a:xfrm>
          <a:prstGeom prst="homePlate">
            <a:avLst>
              <a:gd name="adj" fmla="val 136234"/>
            </a:avLst>
          </a:prstGeom>
          <a:solidFill>
            <a:srgbClr val="CCECFF">
              <a:alpha val="4117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620" name="Объект 2"/>
          <p:cNvSpPr txBox="1">
            <a:spLocks/>
          </p:cNvSpPr>
          <p:nvPr/>
        </p:nvSpPr>
        <p:spPr bwMode="auto">
          <a:xfrm>
            <a:off x="7088188" y="3244801"/>
            <a:ext cx="4802188" cy="14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</a:t>
            </a:r>
            <a:r>
              <a:rPr lang="ru-RU" alt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altLang="ru-RU" sz="1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квалификации, необходимой работнику для осуществления определенного </a:t>
            </a:r>
          </a:p>
          <a:p>
            <a:pPr algn="r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1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 профессиональной деятельности</a:t>
            </a:r>
          </a:p>
        </p:txBody>
      </p:sp>
      <p:sp>
        <p:nvSpPr>
          <p:cNvPr id="25621" name="Объект 2"/>
          <p:cNvSpPr txBox="1">
            <a:spLocks/>
          </p:cNvSpPr>
          <p:nvPr/>
        </p:nvSpPr>
        <p:spPr bwMode="auto">
          <a:xfrm>
            <a:off x="207590" y="3221176"/>
            <a:ext cx="4873625" cy="147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  <a:r>
              <a:rPr lang="ru-RU" alt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altLang="ru-RU" sz="1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совокупность обязательных при реализации основных образовательных программ требований </a:t>
            </a:r>
            <a:br>
              <a:rPr lang="ru-RU" altLang="ru-RU" sz="1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их структуре, условиям </a:t>
            </a:r>
            <a:br>
              <a:rPr lang="ru-RU" altLang="ru-RU" sz="1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и  результатам освоения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8125" y="3726419"/>
            <a:ext cx="1855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139" y="206978"/>
            <a:ext cx="91383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4436" y="4965997"/>
            <a:ext cx="64847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 2016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 по ППКР 4425 чел., на «4» и «5»- 3108 чел.</a:t>
            </a:r>
          </a:p>
          <a:p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 по ППССЗ – 10139 чел., на «4» и «5» -8186 чел.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38732" y="4965997"/>
            <a:ext cx="54421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СИСТЕМА КВАЛИФИКАЦИЙ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НАРК, отраслевые советы, ЦОК  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апробация внедрения НСК в регионе  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соглашение между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ЧО и ЧРАРК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112223" y="173120"/>
            <a:ext cx="9862335" cy="840171"/>
            <a:chOff x="681925" y="1205106"/>
            <a:chExt cx="11063334" cy="410692"/>
          </a:xfrm>
        </p:grpSpPr>
        <p:sp>
          <p:nvSpPr>
            <p:cNvPr id="42" name="Пятиугольник 41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независимой оценки качества подготовки кадров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82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1" name="Диаграмма 4"/>
          <p:cNvGraphicFramePr>
            <a:graphicFrameLocks/>
          </p:cNvGraphicFramePr>
          <p:nvPr/>
        </p:nvGraphicFramePr>
        <p:xfrm>
          <a:off x="5218113" y="2065338"/>
          <a:ext cx="6835775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Диаграмма" r:id="rId3" imgW="6840305" imgH="3535986" progId="Excel.Sheet.8">
                  <p:embed/>
                </p:oleObj>
              </mc:Choice>
              <mc:Fallback>
                <p:oleObj name="Диаграмма" r:id="rId3" imgW="6840305" imgH="353598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2065338"/>
                        <a:ext cx="6835775" cy="352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662" y="1141413"/>
            <a:ext cx="12017376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00000"/>
              <a:defRPr/>
            </a:pPr>
            <a:r>
              <a:rPr lang="ru-RU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СЛОЖИВШАЯСЯ СИСТЕМА ОБЛАСТНЫХ КОНКУРСОВ И ОЛИМПИАД ПРОФЕССИОНАЛЬНОГО МАСТЕРСТВА ПО ПРОФЕССИЯМ И СПЕЦИАЛЬНОСТЯМ СПО – ЭФФЕКТИВНЫЙ МЕХАНИЗМ УПРАВЛЕНИЯ КАЧЕСТВОМ ПРОФЕССИОНАЛЬНОГО ОБРАЗОВАНИЯ И ВЫЯВЛЕНИЯ МОЛОДЫХ ТАЛАНТОВ</a:t>
            </a:r>
          </a:p>
        </p:txBody>
      </p:sp>
      <p:pic>
        <p:nvPicPr>
          <p:cNvPr id="2458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9113" y="5313363"/>
            <a:ext cx="1106487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2663" y="5262563"/>
            <a:ext cx="10636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426801" y="1998629"/>
          <a:ext cx="4287279" cy="357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4586" name="Рисунок 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4913" y="5313363"/>
            <a:ext cx="1025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01213" y="6297613"/>
            <a:ext cx="2409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</a:t>
            </a:r>
          </a:p>
        </p:txBody>
      </p:sp>
      <p:pic>
        <p:nvPicPr>
          <p:cNvPr id="24588" name="Рисунок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20350" y="5251450"/>
            <a:ext cx="11017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21263" y="5264150"/>
            <a:ext cx="2328862" cy="1400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73938" y="5264150"/>
            <a:ext cx="2327275" cy="1400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93288" y="5264150"/>
            <a:ext cx="2328862" cy="1400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400" y="5735638"/>
            <a:ext cx="45751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РЕЗУЛЬТАТИВНОСТИ УЧАСТИЯ НА РАЗЛИЧНЫХ УРОВНЯХ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64113" y="6018213"/>
            <a:ext cx="23701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МЕЖРЕГИОНАЛЬНЫЙ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5050" y="6294438"/>
            <a:ext cx="21145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НАЦИОНАЛЬНЫЙ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1638" y="3468688"/>
            <a:ext cx="17907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ПРОФ-МАСТЕРСТВА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139" y="206978"/>
            <a:ext cx="91383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celyabinsky_oblast_gerb-600x824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1112223" y="173120"/>
            <a:ext cx="9862335" cy="840171"/>
            <a:chOff x="681925" y="1205106"/>
            <a:chExt cx="11063334" cy="410692"/>
          </a:xfrm>
        </p:grpSpPr>
        <p:sp>
          <p:nvSpPr>
            <p:cNvPr id="27" name="Пятиугольник 26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независимой оценки качества подготовки кадров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12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686542"/>
              </p:ext>
            </p:extLst>
          </p:nvPr>
        </p:nvGraphicFramePr>
        <p:xfrm>
          <a:off x="2378413" y="4758447"/>
          <a:ext cx="4363196" cy="1943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Диаграмма" r:id="rId4" imgW="4913802" imgH="2810500" progId="Excel.Sheet.8">
                  <p:embed/>
                </p:oleObj>
              </mc:Choice>
              <mc:Fallback>
                <p:oleObj name="Диаграмма" r:id="rId4" imgW="4913802" imgH="28105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413" y="4758447"/>
                        <a:ext cx="4363196" cy="1943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Заголовок 1"/>
          <p:cNvSpPr txBox="1">
            <a:spLocks/>
          </p:cNvSpPr>
          <p:nvPr/>
        </p:nvSpPr>
        <p:spPr bwMode="auto">
          <a:xfrm>
            <a:off x="1358024" y="4841401"/>
            <a:ext cx="32019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ДИНАМИКА РАЗВИТИЯ</a:t>
            </a:r>
          </a:p>
        </p:txBody>
      </p:sp>
      <p:sp>
        <p:nvSpPr>
          <p:cNvPr id="25604" name="TextBox 12"/>
          <p:cNvSpPr txBox="1">
            <a:spLocks noChangeArrowheads="1"/>
          </p:cNvSpPr>
          <p:nvPr/>
        </p:nvSpPr>
        <p:spPr bwMode="auto">
          <a:xfrm>
            <a:off x="6653519" y="5248111"/>
            <a:ext cx="2557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solidFill>
                  <a:srgbClr val="C00000"/>
                </a:solidFill>
                <a:latin typeface="Arial" charset="0"/>
                <a:cs typeface="Arial" charset="0"/>
              </a:rPr>
              <a:t>22 компетенции</a:t>
            </a:r>
          </a:p>
        </p:txBody>
      </p:sp>
      <p:sp>
        <p:nvSpPr>
          <p:cNvPr id="25605" name="TextBox 13"/>
          <p:cNvSpPr txBox="1">
            <a:spLocks noChangeArrowheads="1"/>
          </p:cNvSpPr>
          <p:nvPr/>
        </p:nvSpPr>
        <p:spPr bwMode="auto">
          <a:xfrm>
            <a:off x="6647703" y="5509933"/>
            <a:ext cx="1677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1600" i="1" dirty="0">
                <a:solidFill>
                  <a:srgbClr val="008E40"/>
                </a:solidFill>
                <a:latin typeface="Arial" charset="0"/>
              </a:rPr>
              <a:t>131 участник 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1600" i="1" dirty="0">
                <a:solidFill>
                  <a:srgbClr val="008E40"/>
                </a:solidFill>
                <a:latin typeface="Arial" charset="0"/>
              </a:rPr>
              <a:t>150 экспертов 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6666661" y="5984595"/>
            <a:ext cx="32266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solidFill>
                  <a:srgbClr val="2603BD"/>
                </a:solidFill>
                <a:latin typeface="Arial" charset="0"/>
              </a:rPr>
              <a:t>3,5 тысячи </a:t>
            </a:r>
            <a:r>
              <a:rPr lang="ru-RU" altLang="ru-RU" sz="1600" i="1" dirty="0" smtClean="0">
                <a:solidFill>
                  <a:srgbClr val="2603BD"/>
                </a:solidFill>
                <a:latin typeface="Arial" charset="0"/>
              </a:rPr>
              <a:t>обучающихся</a:t>
            </a:r>
            <a:endParaRPr lang="ru-RU" altLang="ru-RU" sz="1600" i="1" dirty="0">
              <a:solidFill>
                <a:srgbClr val="2603BD"/>
              </a:solidFill>
              <a:latin typeface="Arial" charset="0"/>
            </a:endParaRPr>
          </a:p>
        </p:txBody>
      </p:sp>
      <p:pic>
        <p:nvPicPr>
          <p:cNvPr id="25609" name="Рисунок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148" y="5204734"/>
            <a:ext cx="10255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Рисунок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24651" y="1028700"/>
            <a:ext cx="11017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6075" y="1411288"/>
            <a:ext cx="1116013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H="1" flipV="1">
            <a:off x="5929049" y="4048101"/>
            <a:ext cx="1588" cy="223996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941624" y="4632301"/>
            <a:ext cx="6350" cy="165576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4006587" y="5049813"/>
            <a:ext cx="6350" cy="12382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084249" y="5341913"/>
            <a:ext cx="1588" cy="9461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6" name="TextBox 33"/>
          <p:cNvSpPr txBox="1">
            <a:spLocks noChangeArrowheads="1"/>
          </p:cNvSpPr>
          <p:nvPr/>
        </p:nvSpPr>
        <p:spPr bwMode="auto">
          <a:xfrm>
            <a:off x="1690688" y="1370013"/>
            <a:ext cx="5545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C00000"/>
                </a:solidFill>
                <a:latin typeface="Arial" charset="0"/>
                <a:cs typeface="Arial" charset="0"/>
              </a:rPr>
              <a:t>I и III места </a:t>
            </a:r>
            <a:r>
              <a:rPr lang="en-US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- </a:t>
            </a:r>
            <a:r>
              <a:rPr lang="ru-RU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«</a:t>
            </a:r>
            <a:r>
              <a:rPr lang="en-US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web</a:t>
            </a:r>
            <a:r>
              <a:rPr lang="ru-RU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-дизайн» </a:t>
            </a:r>
          </a:p>
        </p:txBody>
      </p:sp>
      <p:sp>
        <p:nvSpPr>
          <p:cNvPr id="25617" name="TextBox 34"/>
          <p:cNvSpPr txBox="1">
            <a:spLocks noChangeArrowheads="1"/>
          </p:cNvSpPr>
          <p:nvPr/>
        </p:nvSpPr>
        <p:spPr bwMode="auto">
          <a:xfrm>
            <a:off x="1682750" y="1593850"/>
            <a:ext cx="5330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C00000"/>
                </a:solidFill>
                <a:latin typeface="Arial" charset="0"/>
                <a:cs typeface="Arial" charset="0"/>
              </a:rPr>
              <a:t>II и IV места </a:t>
            </a:r>
            <a:r>
              <a:rPr lang="en-US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 - </a:t>
            </a:r>
            <a:r>
              <a:rPr lang="ru-RU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«мехатроника»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30363" y="1812925"/>
            <a:ext cx="76676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специальный приз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«сетевое системное администрирование»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1690688" y="892175"/>
            <a:ext cx="56705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600" b="1" kern="0" dirty="0" smtClean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 </a:t>
            </a:r>
            <a:r>
              <a:rPr lang="ru-RU" altLang="ru-RU" sz="1600" b="1" kern="0" dirty="0" smtClean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ЧЕМПИОНАТ </a:t>
            </a:r>
            <a:r>
              <a:rPr lang="en-US" altLang="ru-RU" sz="1600" b="1" kern="0" dirty="0" smtClean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endParaRPr lang="ru-RU" altLang="ru-RU" sz="1600" b="1" kern="0" dirty="0" smtClean="0">
              <a:solidFill>
                <a:srgbClr val="26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279400" y="2022475"/>
            <a:ext cx="691356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1600" b="1" kern="0" dirty="0" smtClean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II</a:t>
            </a:r>
            <a:r>
              <a:rPr lang="ru-RU" altLang="ru-RU" sz="1600" b="1" kern="0" dirty="0" smtClean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НАЦИОНАЛЬНЫЙ ЧЕМПИОНАТ </a:t>
            </a:r>
            <a:r>
              <a:rPr lang="en-US" altLang="ru-RU" sz="1600" b="1" kern="0" dirty="0" smtClean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endParaRPr lang="ru-RU" altLang="ru-RU" sz="1600" b="1" kern="0" dirty="0" smtClean="0">
              <a:solidFill>
                <a:srgbClr val="26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21" name="TextBox 38"/>
          <p:cNvSpPr txBox="1">
            <a:spLocks noChangeArrowheads="1"/>
          </p:cNvSpPr>
          <p:nvPr/>
        </p:nvSpPr>
        <p:spPr bwMode="auto">
          <a:xfrm>
            <a:off x="1630363" y="2413000"/>
            <a:ext cx="6945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1600">
                <a:solidFill>
                  <a:srgbClr val="DE1500"/>
                </a:solidFill>
                <a:latin typeface="Arial" charset="0"/>
                <a:cs typeface="Arial" charset="0"/>
              </a:rPr>
              <a:t>I</a:t>
            </a:r>
            <a:r>
              <a:rPr lang="en-US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600">
                <a:solidFill>
                  <a:srgbClr val="C00000"/>
                </a:solidFill>
                <a:latin typeface="Arial" charset="0"/>
                <a:cs typeface="Arial" charset="0"/>
              </a:rPr>
              <a:t>место</a:t>
            </a:r>
            <a:r>
              <a:rPr lang="ru-RU" altLang="ru-RU" sz="160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- «инженер-мехатроник», «веб-дизайн», «видеомонтаж»</a:t>
            </a:r>
          </a:p>
        </p:txBody>
      </p:sp>
      <p:sp>
        <p:nvSpPr>
          <p:cNvPr id="25622" name="TextBox 39"/>
          <p:cNvSpPr txBox="1">
            <a:spLocks noChangeArrowheads="1"/>
          </p:cNvSpPr>
          <p:nvPr/>
        </p:nvSpPr>
        <p:spPr bwMode="auto">
          <a:xfrm>
            <a:off x="1630363" y="2628900"/>
            <a:ext cx="2439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>
                <a:solidFill>
                  <a:srgbClr val="DE1500"/>
                </a:solidFill>
                <a:latin typeface="Arial" charset="0"/>
                <a:cs typeface="Arial" charset="0"/>
              </a:rPr>
              <a:t>II</a:t>
            </a:r>
            <a:r>
              <a:rPr lang="ru-RU" altLang="ru-RU" sz="1600">
                <a:solidFill>
                  <a:srgbClr val="DE15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600">
                <a:solidFill>
                  <a:srgbClr val="C00000"/>
                </a:solidFill>
                <a:latin typeface="Arial" charset="0"/>
                <a:cs typeface="Arial" charset="0"/>
              </a:rPr>
              <a:t>место</a:t>
            </a:r>
            <a:r>
              <a:rPr lang="ru-RU" altLang="ru-RU" sz="1600">
                <a:solidFill>
                  <a:srgbClr val="000099"/>
                </a:solidFill>
                <a:latin typeface="Arial" charset="0"/>
                <a:cs typeface="Arial" charset="0"/>
              </a:rPr>
              <a:t> - </a:t>
            </a:r>
            <a:r>
              <a:rPr lang="ru-RU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«электрик»</a:t>
            </a:r>
          </a:p>
        </p:txBody>
      </p:sp>
      <p:sp>
        <p:nvSpPr>
          <p:cNvPr id="25623" name="TextBox 40"/>
          <p:cNvSpPr txBox="1">
            <a:spLocks noChangeArrowheads="1"/>
          </p:cNvSpPr>
          <p:nvPr/>
        </p:nvSpPr>
        <p:spPr bwMode="auto">
          <a:xfrm>
            <a:off x="1535113" y="2833688"/>
            <a:ext cx="4860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1600">
                <a:solidFill>
                  <a:srgbClr val="DE1500"/>
                </a:solidFill>
                <a:latin typeface="Arial" charset="0"/>
                <a:cs typeface="Arial" charset="0"/>
              </a:rPr>
              <a:t>III</a:t>
            </a:r>
            <a:r>
              <a:rPr lang="ru-RU" altLang="ru-RU" sz="1600">
                <a:solidFill>
                  <a:srgbClr val="DE15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600">
                <a:solidFill>
                  <a:srgbClr val="C00000"/>
                </a:solidFill>
                <a:latin typeface="Arial" charset="0"/>
                <a:cs typeface="Arial" charset="0"/>
              </a:rPr>
              <a:t>место</a:t>
            </a:r>
            <a:r>
              <a:rPr lang="ru-RU" altLang="ru-RU" sz="1600">
                <a:solidFill>
                  <a:srgbClr val="000099"/>
                </a:solidFill>
                <a:latin typeface="Arial" charset="0"/>
                <a:cs typeface="Arial" charset="0"/>
              </a:rPr>
              <a:t> - </a:t>
            </a:r>
            <a:r>
              <a:rPr lang="ru-RU" altLang="ru-RU" sz="1600">
                <a:solidFill>
                  <a:prstClr val="black"/>
                </a:solidFill>
                <a:latin typeface="Arial" charset="0"/>
                <a:cs typeface="Arial" charset="0"/>
              </a:rPr>
              <a:t>«кирпичная кладка», «флористика»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1563688" y="3103563"/>
            <a:ext cx="6913562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600" b="1" kern="0" dirty="0" smtClean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III</a:t>
            </a:r>
            <a:r>
              <a:rPr lang="ru-RU" altLang="ru-RU" sz="1600" b="1" kern="0" dirty="0" smtClean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НАЦИОНАЛЬНЫЙ ЧЕМПИОНАТ </a:t>
            </a:r>
            <a:r>
              <a:rPr lang="en-US" altLang="ru-RU" sz="1600" b="1" kern="0" dirty="0" smtClean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endParaRPr lang="ru-RU" altLang="ru-RU" sz="1600" b="1" kern="0" dirty="0" smtClean="0">
              <a:solidFill>
                <a:srgbClr val="26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25" name="TextBox 42"/>
          <p:cNvSpPr txBox="1">
            <a:spLocks noChangeArrowheads="1"/>
          </p:cNvSpPr>
          <p:nvPr/>
        </p:nvSpPr>
        <p:spPr bwMode="auto">
          <a:xfrm>
            <a:off x="1566863" y="3498850"/>
            <a:ext cx="3935412" cy="3381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>
                <a:solidFill>
                  <a:srgbClr val="C00000"/>
                </a:solidFill>
                <a:latin typeface="Arial" charset="0"/>
                <a:cs typeface="Arial" charset="0"/>
              </a:rPr>
              <a:t>I </a:t>
            </a:r>
            <a:r>
              <a:rPr lang="ru-RU" altLang="ru-RU" sz="1600" dirty="0">
                <a:solidFill>
                  <a:srgbClr val="C00000"/>
                </a:solidFill>
                <a:latin typeface="Arial" charset="0"/>
                <a:cs typeface="Arial" charset="0"/>
              </a:rPr>
              <a:t>место 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– «мехатроника»</a:t>
            </a:r>
          </a:p>
        </p:txBody>
      </p:sp>
      <p:sp>
        <p:nvSpPr>
          <p:cNvPr id="25626" name="TextBox 43"/>
          <p:cNvSpPr txBox="1">
            <a:spLocks noChangeArrowheads="1"/>
          </p:cNvSpPr>
          <p:nvPr/>
        </p:nvSpPr>
        <p:spPr bwMode="auto">
          <a:xfrm>
            <a:off x="1566863" y="3744913"/>
            <a:ext cx="4005262" cy="3381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>
                <a:solidFill>
                  <a:srgbClr val="C00000"/>
                </a:solidFill>
                <a:latin typeface="Arial" charset="0"/>
                <a:cs typeface="Arial" charset="0"/>
              </a:rPr>
              <a:t>II </a:t>
            </a:r>
            <a:r>
              <a:rPr lang="ru-RU" altLang="ru-RU" sz="1600" dirty="0">
                <a:solidFill>
                  <a:srgbClr val="C00000"/>
                </a:solidFill>
                <a:latin typeface="Arial" charset="0"/>
                <a:cs typeface="Arial" charset="0"/>
              </a:rPr>
              <a:t>место 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– «видеомонтаж»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30363" y="1089025"/>
            <a:ext cx="6567487" cy="10620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630363" y="2190750"/>
            <a:ext cx="6567487" cy="10620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30363" y="3319463"/>
            <a:ext cx="6567487" cy="833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 bwMode="auto">
          <a:xfrm>
            <a:off x="8327651" y="2073275"/>
            <a:ext cx="47148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</a:t>
            </a:r>
            <a:r>
              <a:rPr lang="ru-RU" altLang="ru-RU" sz="1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 ЧЕМПИОНАТ </a:t>
            </a:r>
            <a:r>
              <a:rPr lang="en-US" altLang="ru-RU" sz="1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</a:t>
            </a:r>
            <a:endParaRPr lang="ru-RU" altLang="ru-RU" sz="1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31" name="TextBox 10"/>
          <p:cNvSpPr txBox="1">
            <a:spLocks noChangeArrowheads="1"/>
          </p:cNvSpPr>
          <p:nvPr/>
        </p:nvSpPr>
        <p:spPr bwMode="auto">
          <a:xfrm>
            <a:off x="8829301" y="5045075"/>
            <a:ext cx="3124200" cy="4000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white"/>
                </a:solidFill>
                <a:latin typeface="Arial" charset="0"/>
              </a:rPr>
              <a:t>Александр Карнаухов</a:t>
            </a:r>
          </a:p>
        </p:txBody>
      </p:sp>
      <p:sp>
        <p:nvSpPr>
          <p:cNvPr id="25633" name="TextBox 10"/>
          <p:cNvSpPr txBox="1">
            <a:spLocks noChangeArrowheads="1"/>
          </p:cNvSpPr>
          <p:nvPr/>
        </p:nvSpPr>
        <p:spPr bwMode="auto">
          <a:xfrm>
            <a:off x="8829301" y="4570413"/>
            <a:ext cx="3124200" cy="4000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prstClr val="white"/>
                </a:solidFill>
                <a:latin typeface="Arial" charset="0"/>
              </a:rPr>
              <a:t>Константин Кременцов</a:t>
            </a:r>
          </a:p>
        </p:txBody>
      </p:sp>
      <p:sp>
        <p:nvSpPr>
          <p:cNvPr id="25634" name="TextBox 9"/>
          <p:cNvSpPr txBox="1">
            <a:spLocks noChangeArrowheads="1"/>
          </p:cNvSpPr>
          <p:nvPr/>
        </p:nvSpPr>
        <p:spPr bwMode="auto">
          <a:xfrm>
            <a:off x="8611814" y="2600325"/>
            <a:ext cx="3328987" cy="400050"/>
          </a:xfrm>
          <a:prstGeom prst="rect">
            <a:avLst/>
          </a:prstGeom>
          <a:solidFill>
            <a:srgbClr val="FFF9C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prstClr val="black"/>
                </a:solidFill>
                <a:latin typeface="Arial" charset="0"/>
                <a:cs typeface="Arial" charset="0"/>
              </a:rPr>
              <a:t>Август 2015</a:t>
            </a:r>
          </a:p>
        </p:txBody>
      </p:sp>
      <p:sp>
        <p:nvSpPr>
          <p:cNvPr id="25635" name="TextBox 13"/>
          <p:cNvSpPr txBox="1">
            <a:spLocks noChangeArrowheads="1"/>
          </p:cNvSpPr>
          <p:nvPr/>
        </p:nvSpPr>
        <p:spPr bwMode="auto">
          <a:xfrm>
            <a:off x="8607051" y="3021013"/>
            <a:ext cx="3330575" cy="400050"/>
          </a:xfrm>
          <a:prstGeom prst="rect">
            <a:avLst/>
          </a:prstGeom>
          <a:solidFill>
            <a:srgbClr val="FFF9C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>
                <a:solidFill>
                  <a:prstClr val="black"/>
                </a:solidFill>
                <a:latin typeface="Arial" charset="0"/>
                <a:cs typeface="Arial" charset="0"/>
              </a:rPr>
              <a:t>г.Сан</a:t>
            </a:r>
            <a:r>
              <a:rPr lang="ru-RU" alt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-Пауло, Бразилия</a:t>
            </a:r>
          </a:p>
        </p:txBody>
      </p:sp>
      <p:sp>
        <p:nvSpPr>
          <p:cNvPr id="25636" name="TextBox 16"/>
          <p:cNvSpPr txBox="1">
            <a:spLocks noChangeArrowheads="1"/>
          </p:cNvSpPr>
          <p:nvPr/>
        </p:nvSpPr>
        <p:spPr bwMode="auto">
          <a:xfrm>
            <a:off x="8829301" y="3434672"/>
            <a:ext cx="3178176" cy="400050"/>
          </a:xfrm>
          <a:prstGeom prst="rect">
            <a:avLst/>
          </a:prstGeom>
          <a:solidFill>
            <a:srgbClr val="FFF9C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  <a:cs typeface="Arial" charset="0"/>
              </a:rPr>
              <a:t>МЕХАТРОНИКА</a:t>
            </a:r>
          </a:p>
        </p:txBody>
      </p:sp>
      <p:sp>
        <p:nvSpPr>
          <p:cNvPr id="25637" name="TextBox 17"/>
          <p:cNvSpPr txBox="1">
            <a:spLocks noChangeArrowheads="1"/>
          </p:cNvSpPr>
          <p:nvPr/>
        </p:nvSpPr>
        <p:spPr bwMode="auto">
          <a:xfrm>
            <a:off x="8796757" y="3863181"/>
            <a:ext cx="3189287" cy="708025"/>
          </a:xfrm>
          <a:prstGeom prst="rect">
            <a:avLst/>
          </a:prstGeom>
          <a:solidFill>
            <a:srgbClr val="FFF9C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C00000"/>
                </a:solidFill>
                <a:latin typeface="Arial" charset="0"/>
                <a:cs typeface="Arial" charset="0"/>
              </a:rPr>
              <a:t>Медали за высшее мастерство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8139" y="206978"/>
            <a:ext cx="91383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 descr="celyabinsky_oblast_gerb-600x824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7" name="Прямоугольник 46"/>
          <p:cNvSpPr/>
          <p:nvPr/>
        </p:nvSpPr>
        <p:spPr>
          <a:xfrm>
            <a:off x="1630363" y="4139425"/>
            <a:ext cx="6567487" cy="833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1563688" y="3979352"/>
            <a:ext cx="6913562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600" b="1" kern="0" dirty="0" smtClean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IV</a:t>
            </a:r>
            <a:r>
              <a:rPr lang="ru-RU" altLang="ru-RU" sz="1600" b="1" kern="0" dirty="0" smtClean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НАЦИОНАЛЬНЫЙ ЧЕМПИОНАТ </a:t>
            </a:r>
            <a:r>
              <a:rPr lang="en-US" altLang="ru-RU" sz="1600" b="1" kern="0" dirty="0" smtClean="0">
                <a:solidFill>
                  <a:srgbClr val="26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endParaRPr lang="ru-RU" altLang="ru-RU" sz="1600" b="1" kern="0" dirty="0" smtClean="0">
              <a:solidFill>
                <a:srgbClr val="26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1566863" y="4469114"/>
            <a:ext cx="3935412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10 </a:t>
            </a:r>
            <a:r>
              <a:rPr lang="ru-RU" alt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призовых мест 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– «мехатроника»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1112223" y="173120"/>
            <a:ext cx="9862335" cy="840171"/>
            <a:chOff x="681925" y="1205106"/>
            <a:chExt cx="11063334" cy="410692"/>
          </a:xfrm>
        </p:grpSpPr>
        <p:sp>
          <p:nvSpPr>
            <p:cNvPr id="51" name="Пятиугольник 50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независимой оценки качества подготовки кадров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23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39" y="193531"/>
            <a:ext cx="913837" cy="82230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6313" y="77041"/>
            <a:ext cx="7048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479806" y="1045416"/>
            <a:ext cx="6315075" cy="36830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ТРУДОУСТРОЙСТВО ВЫПУСКНИКОВ ПОО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368271"/>
              </p:ext>
            </p:extLst>
          </p:nvPr>
        </p:nvGraphicFramePr>
        <p:xfrm>
          <a:off x="0" y="1295130"/>
          <a:ext cx="11707733" cy="253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91354" y="3968646"/>
            <a:ext cx="49798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ежеквартально по формам отчета о выполнении государственного задания;</a:t>
            </a:r>
          </a:p>
          <a:p>
            <a:pPr marL="342900" lvl="0" indent="-342900" algn="just"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ежеквартально по формам отчета о выполнении мероприятий государственной программы «Развитие профессионального образования»;</a:t>
            </a:r>
          </a:p>
          <a:p>
            <a:pPr marL="342900" lvl="0" indent="-342900" algn="just"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раза в год по формам отчета о трудоустройстве.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354" y="364774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МОНИТОРИНГ: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5547" y="364774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СОДЕЙСТВИЕ: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5547" y="3995678"/>
            <a:ext cx="6315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lvl="0" indent="-806450" algn="just">
              <a:spcAft>
                <a:spcPts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ПОО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разработаны планы мероприятий по содействию в трудоустройстве выпускников;</a:t>
            </a:r>
          </a:p>
          <a:p>
            <a:pPr marL="806450" lvl="0" indent="-806450" algn="just">
              <a:spcAft>
                <a:spcPts val="0"/>
              </a:spcAft>
            </a:pP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55 %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ПОО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созданы центры (службы)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содействия;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6450" lvl="0" indent="-806450" algn="just">
              <a:spcAft>
                <a:spcPts val="0"/>
              </a:spcAft>
            </a:pP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67 %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ПОО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созданы специальные разделы (страницу) на сайтах образовательных организаций по вопросам трудоустройства выпускников;</a:t>
            </a:r>
          </a:p>
          <a:p>
            <a:pPr marL="806450" lvl="0" indent="-806450" algn="just">
              <a:spcAft>
                <a:spcPts val="0"/>
              </a:spcAft>
            </a:pP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41%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ПОО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созданы и поддерживаются в актуальном состоянии базы данных резюме обучающихся и выпускников, базы данных вакансий работодателей.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130626" y="235162"/>
            <a:ext cx="9897037" cy="810254"/>
            <a:chOff x="681925" y="1205106"/>
            <a:chExt cx="11063334" cy="410692"/>
          </a:xfrm>
        </p:grpSpPr>
        <p:sp>
          <p:nvSpPr>
            <p:cNvPr id="15" name="Пятиугольник 14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02589" y="1296559"/>
              <a:ext cx="10900475" cy="319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Реализация механизмов мониторинга трудоустройства выпускников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5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6114197"/>
            <a:ext cx="12192000" cy="74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5908" y="433927"/>
            <a:ext cx="95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ГРАНИЦЫ ПИЛОТНОЙ АПРОБАЦИИ СТАНДАРТА в Челябинской области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1365" y="1048533"/>
            <a:ext cx="11032565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право 2"/>
          <p:cNvSpPr/>
          <p:nvPr/>
        </p:nvSpPr>
        <p:spPr>
          <a:xfrm>
            <a:off x="161365" y="1601533"/>
            <a:ext cx="11583894" cy="13752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62318" y="1293808"/>
            <a:ext cx="0" cy="6905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70847" y="1293808"/>
            <a:ext cx="0" cy="6905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12141" y="1293808"/>
            <a:ext cx="0" cy="6905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03489" y="1293808"/>
            <a:ext cx="0" cy="6905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12018" y="1293808"/>
            <a:ext cx="0" cy="6905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53312" y="1293808"/>
            <a:ext cx="0" cy="6905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908054" y="1293808"/>
            <a:ext cx="0" cy="6905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916583" y="1293808"/>
            <a:ext cx="0" cy="6905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857877" y="1293808"/>
            <a:ext cx="0" cy="6905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795436" y="1293808"/>
            <a:ext cx="0" cy="6905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803965" y="1293808"/>
            <a:ext cx="0" cy="6905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5907" y="1230138"/>
            <a:ext cx="252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 2016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95436" y="1230138"/>
            <a:ext cx="252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 2017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337044"/>
              </p:ext>
            </p:extLst>
          </p:nvPr>
        </p:nvGraphicFramePr>
        <p:xfrm>
          <a:off x="255907" y="1805218"/>
          <a:ext cx="11728821" cy="45459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88547"/>
                <a:gridCol w="3179928"/>
                <a:gridCol w="4560346"/>
              </a:tblGrid>
              <a:tr h="5141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направления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Опорные ОО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стейкхолдеры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0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Машиностроение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ЧМТТ, </a:t>
                      </a: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ЗлатИК</a:t>
                      </a:r>
                      <a:endParaRPr lang="ru-RU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Конар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ЧТЗ, </a:t>
                      </a: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ЧМехЗ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ЗлатМаш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3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Металлургия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ЧГПГТ, ЮУМК, ПК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ЧТПЗ, ЧМК, ММК</a:t>
                      </a:r>
                    </a:p>
                  </a:txBody>
                  <a:tcPr marL="68580" marR="68580" marT="0" marB="0"/>
                </a:tc>
              </a:tr>
              <a:tr h="356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ЮУрГТК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СРО Урала и Сибири</a:t>
                      </a:r>
                    </a:p>
                  </a:txBody>
                  <a:tcPr marL="68580" marR="68580" marT="0" marB="0"/>
                </a:tc>
              </a:tr>
              <a:tr h="34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Атомная энергетика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ОзТК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НПО «Маяк»</a:t>
                      </a:r>
                    </a:p>
                  </a:txBody>
                  <a:tcPr marL="68580" marR="68580" marT="0" marB="0"/>
                </a:tc>
              </a:tr>
              <a:tr h="340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Машиностроение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МиасМК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ММашЗ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ГК «</a:t>
                      </a: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Роскосмос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Машиностроение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УКИТТ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УКВЗ, ГК «</a:t>
                      </a: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Роскосмос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Информационные технологии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ЮУГК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АО</a:t>
                      </a:r>
                      <a:r>
                        <a:rPr lang="ru-RU" sz="20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ru-RU" sz="20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Алиас</a:t>
                      </a:r>
                      <a:r>
                        <a:rPr lang="ru-RU" sz="20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Радиоэлектроника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ЧРТ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Планар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Полет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9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Сельское хозяйство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ААТ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ГУП «</a:t>
                      </a: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Прод.корпорация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ЧО»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3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Сетевое и системное администрирование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ЧРТ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Ростелеком, ЭР-Телеком Холдинг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7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110" y="1324386"/>
            <a:ext cx="11556996" cy="67710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«Стратегия социально-экономического развития Челябинской области до 2020 года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(принята постановлением Законодательного собрания Челябинской области от 26.03.2014 №1949)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62" y="2086789"/>
            <a:ext cx="1130871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 правительства Челябинской области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повышению производительности труда</a:t>
            </a:r>
            <a:endParaRPr lang="ru-RU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62" y="2845460"/>
            <a:ext cx="4315923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образования и квалификации кадров</a:t>
            </a:r>
            <a:endParaRPr lang="ru-RU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436" y="4319822"/>
            <a:ext cx="1106073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многофункциональных центров прикладных квалификаций на базе учреждений начального и части учреждений среднего профессионального образования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37" y="5068124"/>
            <a:ext cx="1106073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непрерывного профессионального образования на базе современных сетевых технологий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9437" y="3586944"/>
            <a:ext cx="1106073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масштабов исследовательской и инновационной деятельности в вузах с развитием на их базе инновационной структуры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437" y="5791886"/>
            <a:ext cx="1106073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профессионального обучения трудовых мигрантов на контрактной основе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6567" y="2849803"/>
            <a:ext cx="292623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8597" y="2821531"/>
            <a:ext cx="272157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11464" y="3491791"/>
            <a:ext cx="0" cy="29865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11465" y="3943528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11465" y="4677455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11465" y="5435444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11465" y="5966906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59437" y="6308249"/>
            <a:ext cx="1106073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дистанционных форм обучения, мультимедийных обучающих программ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11465" y="6492102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96564" y="266738"/>
            <a:ext cx="796543" cy="82230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939316" y="266738"/>
            <a:ext cx="10094743" cy="777555"/>
            <a:chOff x="681925" y="1205105"/>
            <a:chExt cx="11063334" cy="471298"/>
          </a:xfrm>
        </p:grpSpPr>
        <p:sp>
          <p:nvSpPr>
            <p:cNvPr id="24" name="Пятиугольник 23"/>
            <p:cNvSpPr/>
            <p:nvPr/>
          </p:nvSpPr>
          <p:spPr>
            <a:xfrm>
              <a:off x="681925" y="1205105"/>
              <a:ext cx="11063334" cy="471298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1925" y="1286167"/>
              <a:ext cx="10900475" cy="173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Наличие стратегических целей, задач, приоритетов развития системы подготовки кадров и их закрепление в региональной стратегии кадрового </a:t>
              </a:r>
              <a:r>
                <a:rPr lang="ru-RU" sz="2000" dirty="0" smtClean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обеспечения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30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14" y="1283443"/>
            <a:ext cx="11556996" cy="67710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«Стратегия социально-экономического развития Челябинской области до 2020 года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(принята постановлением Законодательного собрания Челябинской области от 26.03.2014 №1949)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4921" y="2045846"/>
            <a:ext cx="413240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СОЦИАЛЬНЫЙ БЛОК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3818" y="2601295"/>
            <a:ext cx="4315923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дополнительных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рабочих мест и обеспечение 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эффективной занятости населения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2083" y="4315206"/>
            <a:ext cx="520225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Регулирование трудовых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отношений через систему социального партнерства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2685" y="2607047"/>
            <a:ext cx="4123393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проектов модернизации и реформирования социальной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сферы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2083" y="3613295"/>
            <a:ext cx="519339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региональной системы развития компетенций и квалификаций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2084" y="5042526"/>
            <a:ext cx="520225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Прогнозирование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потребности рынка труда в рабочей силе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2083" y="2587487"/>
            <a:ext cx="1007318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24534" y="2613310"/>
            <a:ext cx="1007318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29685" y="5216536"/>
            <a:ext cx="58135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29685" y="6301485"/>
            <a:ext cx="581350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14250" y="3611360"/>
            <a:ext cx="5011108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образования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общего образования и дополнительного образования детей, повышение доступности образования, обновление качества образования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982394" y="3510817"/>
            <a:ext cx="0" cy="27358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725482" y="3956610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734422" y="4686011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734970" y="5365691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735002" y="6246624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572685" y="3536640"/>
            <a:ext cx="0" cy="29752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581713" y="5401202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572685" y="5932473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585931" y="6511841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72685" y="4263376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2084" y="5747487"/>
            <a:ext cx="5202252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Содействие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трудоустройстве и дополнительном профессиональном обучении безработных граждан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29685" y="5759010"/>
            <a:ext cx="58135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96564" y="266738"/>
            <a:ext cx="796543" cy="82230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939316" y="266738"/>
            <a:ext cx="10094743" cy="777555"/>
            <a:chOff x="681925" y="1205105"/>
            <a:chExt cx="11063334" cy="471298"/>
          </a:xfrm>
        </p:grpSpPr>
        <p:sp>
          <p:nvSpPr>
            <p:cNvPr id="47" name="Пятиугольник 46"/>
            <p:cNvSpPr/>
            <p:nvPr/>
          </p:nvSpPr>
          <p:spPr>
            <a:xfrm>
              <a:off x="681925" y="1205105"/>
              <a:ext cx="11063334" cy="471298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81925" y="1286167"/>
              <a:ext cx="10900475" cy="173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Наличие стратегических целей, задач, приоритетов развития системы подготовки кадров и их закрепление в региональной стратегии кадрового </a:t>
              </a:r>
              <a:r>
                <a:rPr lang="ru-RU" sz="2000" dirty="0" smtClean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обеспечения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18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126" y="1379418"/>
            <a:ext cx="11556996" cy="67710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«Стратегия социально-экономического развития Челябинской области до 2020 года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(принята постановлением Законодательного собрания Челябинской области от 26.03.2014 №1949)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269" y="2195972"/>
            <a:ext cx="1130871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профессионального образования, общего образования и дополнительного образования детей, повышение доступности образования, обновление качества образования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270" y="2954643"/>
            <a:ext cx="2222430" cy="25853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доступности качественного образования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соответствующего требованиям инновационного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93677" y="2954643"/>
            <a:ext cx="2430380" cy="369331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квалифицированных </a:t>
            </a: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 в соответствии с потребностями экономики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Челябинской области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424057" y="3277808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00779" y="2954643"/>
            <a:ext cx="508936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</a:t>
            </a: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Челябинской области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0778" y="3752297"/>
            <a:ext cx="5089361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формирования эффективной политики подготовки и сохранения квалифицированных работников, а также повышения их </a:t>
            </a: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конкурентоспособности на рынке труда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00778" y="5475924"/>
            <a:ext cx="5089361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и реализация мер, направленных на развитие системы </a:t>
            </a: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ориентации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молодежи и взрослого населения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424057" y="4480017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424057" y="5971933"/>
            <a:ext cx="2479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995779" y="2954643"/>
            <a:ext cx="711200" cy="23785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995779" y="3241713"/>
            <a:ext cx="711200" cy="23785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995779" y="3545030"/>
            <a:ext cx="711200" cy="23785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0995779" y="3832100"/>
            <a:ext cx="711200" cy="23785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0995779" y="4146806"/>
            <a:ext cx="711200" cy="23785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995779" y="4433876"/>
            <a:ext cx="711200" cy="23785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0995779" y="4737193"/>
            <a:ext cx="711200" cy="23785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0995779" y="5024263"/>
            <a:ext cx="711200" cy="23785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995779" y="5319018"/>
            <a:ext cx="711200" cy="23785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995779" y="5606088"/>
            <a:ext cx="711200" cy="23785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0995779" y="5909405"/>
            <a:ext cx="711200" cy="23785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0995779" y="6196475"/>
            <a:ext cx="711200" cy="237856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995779" y="6475368"/>
            <a:ext cx="711200" cy="237856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 rot="5400000">
            <a:off x="161597" y="6172392"/>
            <a:ext cx="711200" cy="237856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5400000">
            <a:off x="440943" y="6172392"/>
            <a:ext cx="711200" cy="237856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5400000">
            <a:off x="720920" y="6172392"/>
            <a:ext cx="711200" cy="237856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 rot="5400000">
            <a:off x="1001399" y="6172392"/>
            <a:ext cx="711200" cy="237856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5400000">
            <a:off x="1303959" y="6172392"/>
            <a:ext cx="711200" cy="237856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 rot="5400000">
            <a:off x="1598973" y="6172392"/>
            <a:ext cx="711200" cy="237856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 rot="5400000">
            <a:off x="1893987" y="6172392"/>
            <a:ext cx="711200" cy="237856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 rot="5400000">
            <a:off x="2177970" y="6172392"/>
            <a:ext cx="711200" cy="237856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51" idx="1"/>
          </p:cNvCxnSpPr>
          <p:nvPr/>
        </p:nvCxnSpPr>
        <p:spPr>
          <a:xfrm flipV="1">
            <a:off x="517197" y="5539966"/>
            <a:ext cx="0" cy="39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796543" y="5539966"/>
            <a:ext cx="0" cy="39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1093196" y="5539966"/>
            <a:ext cx="0" cy="39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378574" y="5539966"/>
            <a:ext cx="0" cy="39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657920" y="5539966"/>
            <a:ext cx="0" cy="39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954573" y="5539966"/>
            <a:ext cx="0" cy="39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232816" y="5539966"/>
            <a:ext cx="0" cy="39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512162" y="5539966"/>
            <a:ext cx="0" cy="39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0803274" y="3086690"/>
            <a:ext cx="192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0803274" y="3360641"/>
            <a:ext cx="192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0803274" y="3688140"/>
            <a:ext cx="192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0803274" y="3962091"/>
            <a:ext cx="192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0803274" y="4278853"/>
            <a:ext cx="192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803274" y="4552804"/>
            <a:ext cx="192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10803274" y="4878666"/>
            <a:ext cx="192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0803274" y="5152617"/>
            <a:ext cx="192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0803274" y="5463892"/>
            <a:ext cx="192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0803274" y="5737843"/>
            <a:ext cx="192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0803274" y="6041452"/>
            <a:ext cx="192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0803274" y="6315403"/>
            <a:ext cx="192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0803274" y="6594296"/>
            <a:ext cx="192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Рисунок 83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96564" y="266738"/>
            <a:ext cx="796543" cy="82230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1455242" y="2842303"/>
            <a:ext cx="0" cy="1123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4238721" y="2842303"/>
            <a:ext cx="0" cy="1123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Группа 89"/>
          <p:cNvGrpSpPr/>
          <p:nvPr/>
        </p:nvGrpSpPr>
        <p:grpSpPr>
          <a:xfrm>
            <a:off x="939316" y="266738"/>
            <a:ext cx="10094743" cy="777555"/>
            <a:chOff x="681925" y="1205105"/>
            <a:chExt cx="11063334" cy="471298"/>
          </a:xfrm>
        </p:grpSpPr>
        <p:sp>
          <p:nvSpPr>
            <p:cNvPr id="91" name="Пятиугольник 90"/>
            <p:cNvSpPr/>
            <p:nvPr/>
          </p:nvSpPr>
          <p:spPr>
            <a:xfrm>
              <a:off x="681925" y="1205105"/>
              <a:ext cx="11063334" cy="471298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681925" y="1286167"/>
              <a:ext cx="10900475" cy="173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Наличие стратегических целей, задач, приоритетов развития системы подготовки кадров и их закрепление в региональной стратегии кадрового </a:t>
              </a:r>
              <a:r>
                <a:rPr lang="ru-RU" sz="2000" dirty="0" smtClean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обеспечения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58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27711" y="5908377"/>
            <a:ext cx="11777189" cy="53878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FF89"/>
              </a:gs>
            </a:gsLst>
            <a:lin ang="5400000" scaled="0"/>
          </a:gradFill>
          <a:ln w="6350">
            <a:solidFill>
              <a:srgbClr val="FFF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7711" y="4711589"/>
            <a:ext cx="11777189" cy="53878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FF89"/>
              </a:gs>
            </a:gsLst>
            <a:lin ang="5400000" scaled="0"/>
          </a:gradFill>
          <a:ln w="6350">
            <a:solidFill>
              <a:srgbClr val="FFF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9552" y="3414650"/>
            <a:ext cx="11777189" cy="53878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FF89"/>
              </a:gs>
            </a:gsLst>
            <a:lin ang="5400000" scaled="0"/>
          </a:gradFill>
          <a:ln w="6350">
            <a:solidFill>
              <a:srgbClr val="FFF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7098" y="2197190"/>
            <a:ext cx="11777189" cy="66703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FF89"/>
              </a:gs>
            </a:gsLst>
            <a:lin ang="5400000" scaled="0"/>
          </a:gradFill>
          <a:ln w="6350">
            <a:solidFill>
              <a:srgbClr val="FFF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9143" y="1202108"/>
            <a:ext cx="11777189" cy="66703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FF89"/>
              </a:gs>
            </a:gsLst>
            <a:lin ang="5400000" scaled="0"/>
          </a:gradFill>
          <a:ln w="6350">
            <a:solidFill>
              <a:srgbClr val="FFF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7711" y="1222780"/>
            <a:ext cx="11517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Стратегия развития инновационной деятельности в Челябинской области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года;</a:t>
            </a: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Инвестиционная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стратегия Челябинской области до 2020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года;</a:t>
            </a: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мероприятий («дорожной карты») по содействию развитию конкуренции в Челябинской области на 2015-2018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годы;</a:t>
            </a: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spc="-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 </a:t>
            </a:r>
            <a:r>
              <a:rPr lang="ru-RU" sz="2000" spc="-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мероприятий («дорожная карта») «Изменения в отраслях социальной сферы, направленные на повышение эффективности образования и науки в Челябинской </a:t>
            </a:r>
            <a:r>
              <a:rPr lang="ru-RU" sz="2000" spc="-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области</a:t>
            </a:r>
            <a:r>
              <a:rPr lang="ru-RU" sz="2000" spc="-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000" spc="-5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Государственная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программа Челябинской области «Развитие образования в Челябинской области» на 2014-2017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годы;</a:t>
            </a: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Государственная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программа «Развитие профессионального образования в Челябинской области» на 2014-2017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годы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Концепция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 естественно-математического и технологического образования «ТЕМП» в Челябинской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области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Региональный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по реализации концепции общенациональной системы выявления и развития молодых талантов на 2015-2020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годы;</a:t>
            </a: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Региональный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мероприятий на 2016-2020 годы по реализации Концепции развития дополнительного образования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детей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96564" y="212147"/>
            <a:ext cx="796543" cy="82230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39316" y="266738"/>
            <a:ext cx="10094743" cy="777555"/>
            <a:chOff x="681925" y="1205105"/>
            <a:chExt cx="11063334" cy="471298"/>
          </a:xfrm>
        </p:grpSpPr>
        <p:sp>
          <p:nvSpPr>
            <p:cNvPr id="14" name="Пятиугольник 13"/>
            <p:cNvSpPr/>
            <p:nvPr/>
          </p:nvSpPr>
          <p:spPr>
            <a:xfrm>
              <a:off x="681925" y="1205105"/>
              <a:ext cx="11063334" cy="471298"/>
            </a:xfrm>
            <a:prstGeom prst="homePlate">
              <a:avLst/>
            </a:prstGeom>
            <a:gradFill>
              <a:gsLst>
                <a:gs pos="0">
                  <a:srgbClr val="FFFF89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81925" y="1286167"/>
              <a:ext cx="10900475" cy="173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Наличие стратегических целей, задач, приоритетов развития системы подготовки кадров и их закрепление в региональной стратегии кадрового </a:t>
              </a:r>
              <a:r>
                <a:rPr lang="ru-RU" sz="2000" dirty="0" smtClean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обеспечения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97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2951" y="1830375"/>
            <a:ext cx="11590574" cy="501675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060575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 региональной потребности в подготовке рабочих и специалистов на основе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прогноза кадровых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потребностей;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и реализация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стратегии кадрового обеспечения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организаций и предприятий;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перспектив изменения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профессионально-квалификационной структуры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профессиональной подготовки в соответствии с социально-экономическим развитием Челябинской области;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рассмотрение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проектов правовых актов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Челябинской области по вопросам, отнесенным к компетенции Совета;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активизация деятельности, направленной на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престижа рабочих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профессий и специальностей среди молодежи и обучающихся в образовательных организациях Челябинской области, а также среди незанятого населения и высвобождаемых работников;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межведомственного взаимодействия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направленного на совершенствование системы среднего профессионального образования в Челябинской области;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региональной организационной и нормативно-правовой среды, обеспечивающей эффективное внедрение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национальной системы профессиональных квалификаций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региональном уровне.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celyabinsky_oblast_gerb-600x8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59" y="112730"/>
            <a:ext cx="711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6564" y="204336"/>
            <a:ext cx="819062" cy="82230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39316" y="230769"/>
            <a:ext cx="10094743" cy="777555"/>
            <a:chOff x="681925" y="1205105"/>
            <a:chExt cx="11063334" cy="471298"/>
          </a:xfrm>
        </p:grpSpPr>
        <p:sp>
          <p:nvSpPr>
            <p:cNvPr id="6" name="Пятиугольник 5"/>
            <p:cNvSpPr/>
            <p:nvPr/>
          </p:nvSpPr>
          <p:spPr>
            <a:xfrm>
              <a:off x="681925" y="1205105"/>
              <a:ext cx="11063334" cy="471298"/>
            </a:xfrm>
            <a:prstGeom prst="homePlate">
              <a:avLst/>
            </a:prstGeom>
            <a:gradFill>
              <a:gsLst>
                <a:gs pos="0">
                  <a:srgbClr val="E7F1F5"/>
                </a:gs>
                <a:gs pos="100000">
                  <a:schemeClr val="bg1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3354" y="1270055"/>
              <a:ext cx="10900475" cy="354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Принятие ключевых решений и контроль работ по кадровому обеспечению промышленности (экономики) на уровне высшего должностного лица субъекта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27796" y="1070691"/>
            <a:ext cx="11341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ОБЛАСТНОЙ СОВЕТ ПО КАДРОВОЙ ПОЛИТИКЕ</a:t>
            </a:r>
          </a:p>
          <a:p>
            <a:pPr algn="ctr"/>
            <a:r>
              <a:rPr lang="ru-RU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(создан постановлением Правительства Челябинской области от 19.09.2013 г. № 299-П) 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095" y="1966285"/>
            <a:ext cx="1372730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4260</Words>
  <Application>Microsoft Office PowerPoint</Application>
  <PresentationFormat>Широкоэкранный</PresentationFormat>
  <Paragraphs>797</Paragraphs>
  <Slides>48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66" baseType="lpstr">
      <vt:lpstr>SimSun</vt:lpstr>
      <vt:lpstr>AR JULIAN</vt:lpstr>
      <vt:lpstr>Arial</vt:lpstr>
      <vt:lpstr>Calibri</vt:lpstr>
      <vt:lpstr>MS Mincho</vt:lpstr>
      <vt:lpstr>Symbol</vt:lpstr>
      <vt:lpstr>Times New Roman</vt:lpstr>
      <vt:lpstr>Verdana</vt:lpstr>
      <vt:lpstr>Wingdings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Статирова</dc:creator>
  <cp:lastModifiedBy>Ольга Статирова</cp:lastModifiedBy>
  <cp:revision>206</cp:revision>
  <cp:lastPrinted>2016-09-28T11:25:22Z</cp:lastPrinted>
  <dcterms:created xsi:type="dcterms:W3CDTF">2015-10-07T00:03:07Z</dcterms:created>
  <dcterms:modified xsi:type="dcterms:W3CDTF">2016-09-28T16:55:21Z</dcterms:modified>
</cp:coreProperties>
</file>